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1"/>
  </p:notesMasterIdLst>
  <p:sldIdLst>
    <p:sldId id="256" r:id="rId2"/>
    <p:sldId id="304" r:id="rId3"/>
    <p:sldId id="257" r:id="rId4"/>
    <p:sldId id="301" r:id="rId5"/>
    <p:sldId id="262" r:id="rId6"/>
    <p:sldId id="305" r:id="rId7"/>
    <p:sldId id="306" r:id="rId8"/>
    <p:sldId id="259" r:id="rId9"/>
    <p:sldId id="307" r:id="rId10"/>
    <p:sldId id="260" r:id="rId11"/>
    <p:sldId id="271" r:id="rId12"/>
    <p:sldId id="308" r:id="rId13"/>
    <p:sldId id="297" r:id="rId14"/>
    <p:sldId id="272" r:id="rId15"/>
    <p:sldId id="273" r:id="rId16"/>
    <p:sldId id="274" r:id="rId17"/>
    <p:sldId id="275" r:id="rId18"/>
    <p:sldId id="276" r:id="rId19"/>
    <p:sldId id="299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9" r:id="rId30"/>
    <p:sldId id="288" r:id="rId31"/>
    <p:sldId id="290" r:id="rId32"/>
    <p:sldId id="300" r:id="rId33"/>
    <p:sldId id="291" r:id="rId34"/>
    <p:sldId id="293" r:id="rId35"/>
    <p:sldId id="294" r:id="rId36"/>
    <p:sldId id="295" r:id="rId37"/>
    <p:sldId id="296" r:id="rId38"/>
    <p:sldId id="309" r:id="rId39"/>
    <p:sldId id="298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896" autoAdjust="0"/>
    <p:restoredTop sz="94660"/>
  </p:normalViewPr>
  <p:slideViewPr>
    <p:cSldViewPr>
      <p:cViewPr>
        <p:scale>
          <a:sx n="44" d="100"/>
          <a:sy n="44" d="100"/>
        </p:scale>
        <p:origin x="-1230" y="-6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3832C2-C4B0-4B0C-AC01-477A29B13147}" type="datetimeFigureOut">
              <a:rPr lang="ru-RU" smtClean="0"/>
              <a:pPr/>
              <a:t>22.07.2011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0718E6-2CE9-42F5-AD9C-5263ADB20D0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0718E6-2CE9-42F5-AD9C-5263ADB20D00}" type="slidenum">
              <a:rPr lang="ru-RU" smtClean="0"/>
              <a:pPr/>
              <a:t>27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22.07.2011</a:t>
            </a:fld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advClick="0" advTm="3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Click="0" advTm="3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Click="0" advTm="3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22.07.2011</a:t>
            </a:fld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advClick="0" advTm="3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3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advClick="0" advTm="3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22.07.2011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 advTm="3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advClick="0" advTm="3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 advClick="0" advTm="3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22.07.2011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advClick="0" advTm="3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22.07.2011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advClick="0" advTm="3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22.07.2011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advClick="0" advTm="3000">
    <p:fade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Documents%20and%20Settings\Rafil\&#1056;&#1072;&#1073;&#1086;&#1095;&#1080;&#1081;%20&#1089;&#1090;&#1086;&#1083;\&#1082;&#1083;&#1080;&#1087;%20&#1074;&#1086;&#1079;&#1074;&#1088;&#1072;&#1097;&#1077;&#1085;&#1080;&#1077;\36%20&#1052;.%20&#1041;&#1077;&#1088;&#1085;&#1077;&#1089;%20-%20&#1046;&#1091;&#1088;&#1072;&#1074;&#1083;&#1080;.WAV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10" Type="http://schemas.openxmlformats.org/officeDocument/2006/relationships/image" Target="../media/image63.jpeg"/><Relationship Id="rId4" Type="http://schemas.openxmlformats.org/officeDocument/2006/relationships/image" Target="../media/image57.jpeg"/><Relationship Id="rId9" Type="http://schemas.openxmlformats.org/officeDocument/2006/relationships/image" Target="../media/image6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36 М. Бернес - Журавли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4429124" y="3500438"/>
            <a:ext cx="304800" cy="3048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428868"/>
            <a:ext cx="8305800" cy="214314"/>
          </a:xfrm>
        </p:spPr>
        <p:txBody>
          <a:bodyPr/>
          <a:lstStyle/>
          <a:p>
            <a:r>
              <a:rPr lang="ru-RU" dirty="0" smtClean="0"/>
              <a:t>ПОМНИМ И ИЩЕМ…</a:t>
            </a:r>
            <a:endParaRPr lang="ru-RU" dirty="0"/>
          </a:p>
        </p:txBody>
      </p:sp>
    </p:spTree>
  </p:cSld>
  <p:clrMapOvr>
    <a:masterClrMapping/>
  </p:clrMapOvr>
  <p:transition advClick="0" advTm="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0"/>
            <a:ext cx="8229600" cy="685800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4000" dirty="0" smtClean="0"/>
              <a:t>  Надо сказать, что сразу после войны и затем, годы спустя,  родственники пытались установить судьбы погибших или пропавших без вести солдат: писали в архивы, обращались в военкоматы. </a:t>
            </a:r>
            <a:endParaRPr lang="ru-RU" sz="4000" dirty="0"/>
          </a:p>
        </p:txBody>
      </p:sp>
    </p:spTree>
  </p:cSld>
  <p:clrMapOvr>
    <a:masterClrMapping/>
  </p:clrMapOvr>
  <p:transition advClick="0" advTm="6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62000"/>
            <a:ext cx="8229600" cy="6096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  И именно в таких непростых условиях зарождалось в нашей стране поисковое движение. На сегодняшний день оно охватывает практически все регионы страны и включает в себя множество направлений деятельности:  это и проведение экспедиций непосредственно на местах боев, работа в архивах и военкоматах.  И сейчас, спустя годы как ни странно, в каком то смысле,  больше шансов установить судьбу погибшего солдата..  </a:t>
            </a:r>
            <a:endParaRPr lang="ru-RU" sz="2800" b="1" dirty="0"/>
          </a:p>
        </p:txBody>
      </p:sp>
    </p:spTree>
  </p:cSld>
  <p:clrMapOvr>
    <a:masterClrMapping/>
  </p:clrMapOvr>
  <p:transition advClick="0" advTm="6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Rafil\Рабочий стол\клип возвращение\Кадр поисковое движение\общая-август19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642918"/>
            <a:ext cx="2500330" cy="2725791"/>
          </a:xfrm>
          <a:prstGeom prst="rect">
            <a:avLst/>
          </a:prstGeom>
          <a:noFill/>
        </p:spPr>
      </p:pic>
      <p:pic>
        <p:nvPicPr>
          <p:cNvPr id="1029" name="Picture 5" descr="C:\Documents and Settings\Rafil\Рабочий стол\клип возвращение\Кадр поисковое движение\IMG_22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2285968"/>
            <a:ext cx="2571768" cy="2500354"/>
          </a:xfrm>
          <a:prstGeom prst="rect">
            <a:avLst/>
          </a:prstGeom>
          <a:noFill/>
        </p:spPr>
      </p:pic>
      <p:pic>
        <p:nvPicPr>
          <p:cNvPr id="1030" name="Picture 6" descr="C:\Documents and Settings\Rafil\Рабочий стол\клип возвращение\Кадр поисковое движение\отвал после морадеров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8662" y="285728"/>
            <a:ext cx="2571768" cy="2822672"/>
          </a:xfrm>
          <a:prstGeom prst="rect">
            <a:avLst/>
          </a:prstGeom>
          <a:noFill/>
        </p:spPr>
      </p:pic>
      <p:pic>
        <p:nvPicPr>
          <p:cNvPr id="1028" name="Picture 4" descr="C:\Documents and Settings\Rafil\Рабочий стол\клип возвращение\Кадр поисковое движение\IMG_209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7290" y="3571876"/>
            <a:ext cx="4500594" cy="250033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52218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214554"/>
            <a:ext cx="3786214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28596" y="0"/>
            <a:ext cx="8429684" cy="2143139"/>
          </a:xfrm>
        </p:spPr>
        <p:txBody>
          <a:bodyPr>
            <a:normAutofit fontScale="25000" lnSpcReduction="20000"/>
          </a:bodyPr>
          <a:lstStyle/>
          <a:p>
            <a:r>
              <a:rPr lang="ru-RU" sz="6400" b="1" dirty="0" smtClean="0"/>
              <a:t>У директора филиала УГНТУ в г.Стерлитамаке Бикбулатова И.Х. тоже особое отношение к войне, ведь у него пропали без вести двое близких родственников. На одной из встреч с нами, участниками поисковой группы «Обелиск»  Игорь </a:t>
            </a:r>
            <a:r>
              <a:rPr lang="ru-RU" sz="6400" b="1" dirty="0" err="1" smtClean="0"/>
              <a:t>Хуснутович</a:t>
            </a:r>
            <a:r>
              <a:rPr lang="ru-RU" sz="6400" b="1" dirty="0" smtClean="0"/>
              <a:t> попросил нас выяснить судьбу его дяди, Бикбулатова </a:t>
            </a:r>
            <a:r>
              <a:rPr lang="ru-RU" sz="6400" b="1" dirty="0" err="1" smtClean="0"/>
              <a:t>Хайритдина</a:t>
            </a:r>
            <a:r>
              <a:rPr lang="ru-RU" sz="6400" b="1" dirty="0" smtClean="0"/>
              <a:t> пропавшего без вести в годы ВОВ. И еще, передал нам фотографию, на которой был изображен молодой офицер. </a:t>
            </a:r>
          </a:p>
          <a:p>
            <a:r>
              <a:rPr lang="ru-RU" sz="6400" b="1" dirty="0" smtClean="0"/>
              <a:t>С той фотографии и начался поиск. </a:t>
            </a:r>
          </a:p>
          <a:p>
            <a:r>
              <a:rPr lang="ru-RU" sz="5600" b="1" dirty="0" smtClean="0"/>
              <a:t> </a:t>
            </a:r>
            <a:endParaRPr lang="ru-RU" sz="2000" b="1" dirty="0"/>
          </a:p>
        </p:txBody>
      </p:sp>
      <p:pic>
        <p:nvPicPr>
          <p:cNvPr id="5122" name="Picture 2" descr="D:\дол\Бикб раб мат\През Бик  Хайрит\DSC01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2285992"/>
            <a:ext cx="3656018" cy="4303187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86314" y="571480"/>
            <a:ext cx="3900486" cy="557216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/>
              <a:t>     Существенную помощь в поиске пропавших солдат оказывает ОБД«Мемориал» — обобщённый электронный банк данных, содержащий информацию о советских воинах, погибших, умерших и пропавших без вести в годы Великой Отечественной войны, а также в послевоенный период. 	</a:t>
            </a:r>
          </a:p>
          <a:p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928670"/>
            <a:ext cx="414340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3600" dirty="0" smtClean="0"/>
              <a:t>Набрав фамилию и имя солдата Бикбулатова </a:t>
            </a:r>
            <a:r>
              <a:rPr lang="ru-RU" sz="3600" dirty="0" err="1" smtClean="0"/>
              <a:t>Хайритдина</a:t>
            </a:r>
            <a:r>
              <a:rPr lang="ru-RU" sz="3600" dirty="0" smtClean="0"/>
              <a:t>, после некоторого ожидания в окошечке поиска мы увидели отсканированный документ с перечнем фамилий.</a:t>
            </a:r>
          </a:p>
          <a:p>
            <a:pPr>
              <a:buNone/>
            </a:pPr>
            <a:r>
              <a:rPr lang="ru-RU" sz="3600" dirty="0" smtClean="0"/>
              <a:t>И среди них мы нашли Бикбулатова </a:t>
            </a:r>
            <a:r>
              <a:rPr lang="ru-RU" sz="3600" dirty="0" err="1" smtClean="0"/>
              <a:t>Хайрита</a:t>
            </a:r>
            <a:r>
              <a:rPr lang="ru-RU" sz="3600" dirty="0" smtClean="0"/>
              <a:t>. Из текста записи мы узнали следующее: </a:t>
            </a:r>
            <a:endParaRPr lang="ru-RU" sz="3600" dirty="0"/>
          </a:p>
        </p:txBody>
      </p:sp>
    </p:spTree>
  </p:cSld>
  <p:clrMapOvr>
    <a:masterClrMapping/>
  </p:clrMapOvr>
  <p:transition advClick="0" advTm="600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3857652" cy="6357982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:                             </a:t>
            </a:r>
            <a:r>
              <a:rPr lang="ru-RU" b="1" dirty="0" smtClean="0"/>
              <a:t>Номер записи 3276921	</a:t>
            </a:r>
            <a:endParaRPr lang="ru-RU" dirty="0" smtClean="0"/>
          </a:p>
          <a:p>
            <a:r>
              <a:rPr lang="ru-RU" b="1" dirty="0" smtClean="0"/>
              <a:t>Фамилия	Бикбулатов</a:t>
            </a:r>
            <a:endParaRPr lang="ru-RU" dirty="0" smtClean="0"/>
          </a:p>
          <a:p>
            <a:r>
              <a:rPr lang="ru-RU" b="1" dirty="0" smtClean="0"/>
              <a:t>Имя	</a:t>
            </a:r>
            <a:r>
              <a:rPr lang="ru-RU" b="1" dirty="0" err="1" smtClean="0"/>
              <a:t>Хайрит</a:t>
            </a:r>
            <a:endParaRPr lang="ru-RU" dirty="0" smtClean="0"/>
          </a:p>
          <a:p>
            <a:r>
              <a:rPr lang="ru-RU" b="1" dirty="0" smtClean="0"/>
              <a:t>Отчество</a:t>
            </a:r>
            <a:endParaRPr lang="ru-RU" dirty="0" smtClean="0"/>
          </a:p>
          <a:p>
            <a:r>
              <a:rPr lang="ru-RU" b="1" dirty="0" smtClean="0"/>
              <a:t>Дата рождения	__.__.1909</a:t>
            </a:r>
            <a:endParaRPr lang="ru-RU" dirty="0" smtClean="0"/>
          </a:p>
          <a:p>
            <a:r>
              <a:rPr lang="ru-RU" b="1" dirty="0" smtClean="0"/>
              <a:t>Место рождения	Белорусская ССР</a:t>
            </a:r>
            <a:endParaRPr lang="ru-RU" dirty="0" smtClean="0"/>
          </a:p>
          <a:p>
            <a:r>
              <a:rPr lang="ru-RU" b="1" dirty="0" smtClean="0"/>
              <a:t>Дата и место призыва</a:t>
            </a:r>
            <a:endParaRPr lang="ru-RU" dirty="0" smtClean="0"/>
          </a:p>
          <a:p>
            <a:r>
              <a:rPr lang="ru-RU" b="1" dirty="0" smtClean="0"/>
              <a:t>Последнее место службы	8 </a:t>
            </a:r>
            <a:r>
              <a:rPr lang="ru-RU" b="1" dirty="0" err="1" smtClean="0"/>
              <a:t>Гв</a:t>
            </a:r>
            <a:r>
              <a:rPr lang="ru-RU" b="1" dirty="0" smtClean="0"/>
              <a:t>. СД</a:t>
            </a:r>
            <a:endParaRPr lang="ru-RU" dirty="0" smtClean="0"/>
          </a:p>
          <a:p>
            <a:r>
              <a:rPr lang="ru-RU" b="1" dirty="0" smtClean="0"/>
              <a:t>Воинское звание	ст. лейтенант</a:t>
            </a:r>
            <a:endParaRPr lang="ru-RU" dirty="0" smtClean="0"/>
          </a:p>
          <a:p>
            <a:r>
              <a:rPr lang="ru-RU" b="1" dirty="0" smtClean="0"/>
              <a:t>Воинская должность</a:t>
            </a:r>
            <a:endParaRPr lang="ru-RU" dirty="0" smtClean="0"/>
          </a:p>
          <a:p>
            <a:r>
              <a:rPr lang="ru-RU" b="1" dirty="0" smtClean="0"/>
              <a:t>Причина выбытия	убит</a:t>
            </a:r>
            <a:endParaRPr lang="ru-RU" dirty="0" smtClean="0"/>
          </a:p>
          <a:p>
            <a:r>
              <a:rPr lang="ru-RU" b="1" dirty="0" smtClean="0"/>
              <a:t>Дата выбытия	08.02.1942</a:t>
            </a:r>
            <a:endParaRPr lang="ru-RU" dirty="0" smtClean="0"/>
          </a:p>
          <a:p>
            <a:r>
              <a:rPr lang="ru-RU" b="1" dirty="0" smtClean="0"/>
              <a:t>Место выбытия</a:t>
            </a:r>
            <a:endParaRPr lang="ru-RU" dirty="0" smtClean="0"/>
          </a:p>
          <a:p>
            <a:r>
              <a:rPr lang="ru-RU" b="1" dirty="0" smtClean="0"/>
              <a:t>Первичное место захоронения</a:t>
            </a:r>
            <a:endParaRPr lang="ru-RU" dirty="0" smtClean="0"/>
          </a:p>
          <a:p>
            <a:r>
              <a:rPr lang="ru-RU" b="1" dirty="0" smtClean="0"/>
              <a:t>Госпиталь</a:t>
            </a:r>
            <a:endParaRPr lang="ru-RU" dirty="0" smtClean="0"/>
          </a:p>
          <a:p>
            <a:r>
              <a:rPr lang="ru-RU" b="1" dirty="0" smtClean="0"/>
              <a:t>Родственники</a:t>
            </a:r>
            <a:endParaRPr lang="ru-RU" dirty="0" smtClean="0"/>
          </a:p>
          <a:p>
            <a:r>
              <a:rPr lang="ru-RU" b="1" dirty="0" smtClean="0"/>
              <a:t>Доп. информация</a:t>
            </a:r>
            <a:endParaRPr lang="ru-RU" dirty="0" smtClean="0"/>
          </a:p>
          <a:p>
            <a:r>
              <a:rPr lang="ru-RU" b="1" dirty="0" smtClean="0"/>
              <a:t>Название источника информации	ЦАМО</a:t>
            </a:r>
            <a:endParaRPr lang="ru-RU" dirty="0" smtClean="0"/>
          </a:p>
          <a:p>
            <a:r>
              <a:rPr lang="ru-RU" b="1" dirty="0" smtClean="0"/>
              <a:t>Номер фонда источника информации	33</a:t>
            </a:r>
            <a:endParaRPr lang="ru-RU" dirty="0" smtClean="0"/>
          </a:p>
          <a:p>
            <a:r>
              <a:rPr lang="ru-RU" b="1" dirty="0" smtClean="0"/>
              <a:t>Номер описи источника информации	11458</a:t>
            </a:r>
            <a:endParaRPr lang="ru-RU" dirty="0" smtClean="0"/>
          </a:p>
          <a:p>
            <a:r>
              <a:rPr lang="ru-RU" b="1" dirty="0" smtClean="0"/>
              <a:t>Номер дела источника информации	149</a:t>
            </a:r>
            <a:endParaRPr lang="ru-RU" dirty="0" smtClean="0"/>
          </a:p>
          <a:p>
            <a:r>
              <a:rPr lang="ru-RU" dirty="0" smtClean="0"/>
              <a:t> </a:t>
            </a:r>
            <a:r>
              <a:rPr lang="ru-RU" b="1" dirty="0" smtClean="0"/>
              <a:t>А дальше мы прочитали лист донесения о безвозвратных потерях </a:t>
            </a:r>
            <a:endParaRPr lang="ru-RU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496" y="357166"/>
            <a:ext cx="4714908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28604"/>
            <a:ext cx="8229600" cy="285752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Поначалу нас смутил адрес погибшего офицера -  БССР (Белорусская ССР)</a:t>
            </a:r>
          </a:p>
          <a:p>
            <a:pPr>
              <a:buNone/>
            </a:pPr>
            <a:r>
              <a:rPr lang="ru-RU" dirty="0" smtClean="0"/>
              <a:t>Но, прочитав дальше - </a:t>
            </a:r>
            <a:r>
              <a:rPr lang="ru-RU" dirty="0" err="1" smtClean="0"/>
              <a:t>Учалинский</a:t>
            </a:r>
            <a:r>
              <a:rPr lang="ru-RU" dirty="0" smtClean="0"/>
              <a:t> район, мы поняли, что это простая ошибка писаря который перепутал БАССР и БССР. Увы, но такое, часто случалось и годы войны, и даже спустя годы. В годы войны, спешка и неразбериха, огромное число погибших, и поэтому путаница в документах  </a:t>
            </a:r>
            <a:endParaRPr lang="ru-RU" dirty="0"/>
          </a:p>
        </p:txBody>
      </p:sp>
      <p:pic>
        <p:nvPicPr>
          <p:cNvPr id="6146" name="Picture 2" descr="C:\Documents and Settings\Rafil\Рабочий стол\клип возвращение\Учалинский район\3433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3214686"/>
            <a:ext cx="2928339" cy="2629523"/>
          </a:xfrm>
          <a:prstGeom prst="rect">
            <a:avLst/>
          </a:prstGeom>
          <a:noFill/>
        </p:spPr>
      </p:pic>
      <p:pic>
        <p:nvPicPr>
          <p:cNvPr id="6147" name="Picture 3" descr="C:\Documents and Settings\Rafil\Рабочий стол\клип возвращение\Учалинский район\bashk_300-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3000372"/>
            <a:ext cx="4443407" cy="328614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pPr algn="just"/>
            <a:r>
              <a:rPr lang="ru-RU" dirty="0" smtClean="0"/>
              <a:t>А ведь цена ошибка была велика, ведь похоронка могла попросту затеряться на бескрайних просторах нашей страны. Ну а после войны, происходила административная реформа, многие  территории меняли название  и подведомственность. Кстати, одна из первых форм поисковой деятельности,   «Операция письмо»  заключалась в том, что уточнялись места гибели солдат и высылались повторные похоронки. </a:t>
            </a:r>
            <a:endParaRPr lang="ru-RU" dirty="0"/>
          </a:p>
        </p:txBody>
      </p:sp>
    </p:spTree>
  </p:cSld>
  <p:clrMapOvr>
    <a:masterClrMapping/>
  </p:clrMapOvr>
  <p:transition advClick="0" advTm="900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571480"/>
            <a:ext cx="8229600" cy="457203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И поэтому, перепроверив еще раз убедились что речь идет о Башкирии  Особенности базы ОБД «Мемориал» состоит в том, что в нем размещены сканы многих документов, в том числе и послевоенных, и поэтому необходимо внимательно просмотреть все записи.</a:t>
            </a:r>
            <a:endParaRPr lang="ru-RU" sz="3600" dirty="0"/>
          </a:p>
        </p:txBody>
      </p:sp>
    </p:spTree>
  </p:cSld>
  <p:clrMapOvr>
    <a:masterClrMapping/>
  </p:clrMapOvr>
  <p:transition advClick="0" advTm="400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Rafil\Рабочий стол\клип возвращение\Вступлени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571480"/>
            <a:ext cx="7764434" cy="584643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Согласно другой записи…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1746" name="Picture 2" descr="get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25236"/>
            <a:ext cx="7715304" cy="547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getima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8449" y="357166"/>
            <a:ext cx="6267478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8229600" cy="555468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</a:t>
            </a:r>
            <a:r>
              <a:rPr lang="ru-RU" sz="2400" dirty="0" smtClean="0"/>
              <a:t>Прочитав текст, мы уже знали, что Бикбулатов </a:t>
            </a:r>
            <a:r>
              <a:rPr lang="ru-RU" sz="2400" dirty="0" err="1" smtClean="0"/>
              <a:t>Хайритдин</a:t>
            </a:r>
            <a:r>
              <a:rPr lang="ru-RU" sz="2400" dirty="0" smtClean="0"/>
              <a:t>,  погиб недалеко от д. Воскресенское,  Старорусского района и что он являлся командиром пулеметной роты 1077 СП , 8 февраля 1942 года.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Picture 2" descr="C:\Documents and Settings\Rafil\Рабочий стол\36n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357430"/>
            <a:ext cx="5072098" cy="423126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1285883"/>
          </a:xfrm>
        </p:spPr>
        <p:txBody>
          <a:bodyPr>
            <a:normAutofit/>
          </a:bodyPr>
          <a:lstStyle/>
          <a:p>
            <a:r>
              <a:rPr lang="ru-RU" dirty="0" smtClean="0"/>
              <a:t>В ходе поисковых экспедиций в Новгородскую область нам приходилось находить и поднимать останки погибших пулеметчиков.</a:t>
            </a:r>
          </a:p>
          <a:p>
            <a:endParaRPr lang="ru-RU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857364"/>
            <a:ext cx="6072230" cy="4462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500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9"/>
            <a:ext cx="8229600" cy="278608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В последний день майской экспедиции 2009 года наша поисковая группа « Обелиск» совместно с отрядом «Снежного десанта» Гимназии 122 г. Казани нашла воронку с останками погибших воинов.</a:t>
            </a:r>
          </a:p>
          <a:p>
            <a:endParaRPr lang="ru-RU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2857496"/>
            <a:ext cx="4927600" cy="371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1"/>
            <a:ext cx="8229600" cy="6143667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dirty="0" smtClean="0"/>
              <a:t>       </a:t>
            </a:r>
            <a:r>
              <a:rPr lang="ru-RU" sz="3600" dirty="0" smtClean="0"/>
              <a:t>Воронку мы оставили на август, но тут же рядом я нашел останки солдата, пулеметчика.</a:t>
            </a:r>
          </a:p>
          <a:p>
            <a:pPr algn="just">
              <a:buNone/>
            </a:pPr>
            <a:r>
              <a:rPr lang="ru-RU" sz="3600" dirty="0" smtClean="0"/>
              <a:t>       На поверхности лежал диск от пулемета Дегтярева и покапав поглубже среди патронов были найдены останки солдата.</a:t>
            </a:r>
          </a:p>
          <a:p>
            <a:pPr algn="just">
              <a:buNone/>
            </a:pPr>
            <a:r>
              <a:rPr lang="ru-RU" sz="3600" dirty="0" smtClean="0"/>
              <a:t>       К сожалению,  именных личных вещей и медальона у него не было.</a:t>
            </a:r>
          </a:p>
          <a:p>
            <a:pPr algn="just">
              <a:buNone/>
            </a:pPr>
            <a:r>
              <a:rPr lang="ru-RU" sz="3600" dirty="0" smtClean="0"/>
              <a:t>       Была найдена ложка, но никаких надписей на ней не было.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advClick="0" advTm="6000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3"/>
            <a:ext cx="8229600" cy="1428759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А в августе 2009г.  мы, большим объединенным отрядом всю экспедицию поднимали эту воронку</a:t>
            </a:r>
            <a:r>
              <a:rPr lang="ru-RU" dirty="0" smtClean="0"/>
              <a:t>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Picture 2" descr="C:\Documents and Settings\Rafil\Рабочий стол\клип возвращение\Сухой август\P12307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285992"/>
            <a:ext cx="3643338" cy="408982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Rafil\Рабочий стол\клип возвращение\фотки стендов\фотки стендов\17122010_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 flipH="1" flipV="1">
            <a:off x="642910" y="4500570"/>
            <a:ext cx="2500330" cy="1875248"/>
          </a:xfrm>
          <a:prstGeom prst="rect">
            <a:avLst/>
          </a:prstGeom>
          <a:noFill/>
        </p:spPr>
      </p:pic>
      <p:pic>
        <p:nvPicPr>
          <p:cNvPr id="4099" name="Picture 3" descr="C:\Documents and Settings\Rafil\Рабочий стол\клип возвращение\фотки стендов\фотки стендов\17122010_0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2143116"/>
            <a:ext cx="2543999" cy="1908000"/>
          </a:xfrm>
          <a:prstGeom prst="rect">
            <a:avLst/>
          </a:prstGeom>
          <a:noFill/>
        </p:spPr>
      </p:pic>
      <p:pic>
        <p:nvPicPr>
          <p:cNvPr id="4100" name="Picture 4" descr="C:\Documents and Settings\Rafil\Рабочий стол\клип возвращение\фотки стендов\фотки стендов\17122010_0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2143116"/>
            <a:ext cx="2545200" cy="1908900"/>
          </a:xfrm>
          <a:prstGeom prst="rect">
            <a:avLst/>
          </a:prstGeom>
          <a:noFill/>
        </p:spPr>
      </p:pic>
      <p:pic>
        <p:nvPicPr>
          <p:cNvPr id="4101" name="Picture 5" descr="C:\Documents and Settings\Rafil\Рабочий стол\клип возвращение\фотки стендов\фотки стендов\17122010_00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8992" y="4500570"/>
            <a:ext cx="2544000" cy="1908000"/>
          </a:xfrm>
          <a:prstGeom prst="rect">
            <a:avLst/>
          </a:prstGeom>
          <a:noFill/>
        </p:spPr>
      </p:pic>
      <p:pic>
        <p:nvPicPr>
          <p:cNvPr id="4103" name="Picture 7" descr="C:\Documents and Settings\Rafil\Рабочий стол\клип возвращение\фотки стендов\фотки стендов\17122010_00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43636" y="4500570"/>
            <a:ext cx="2544000" cy="190800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500034" y="428604"/>
            <a:ext cx="835824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 ходе работы были обнаружены останки трех солдат.  Экспонаты,  найденные в ходе той экспедиции, хранятся в  нашем музее.</a:t>
            </a:r>
            <a:endParaRPr lang="ru-RU" sz="2800" dirty="0"/>
          </a:p>
        </p:txBody>
      </p:sp>
    </p:spTree>
  </p:cSld>
  <p:clrMapOvr>
    <a:masterClrMapping/>
  </p:clrMapOvr>
  <p:transition advClick="0" advTm="5000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3"/>
            <a:ext cx="3971924" cy="6000791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    Поскольку мы уже знали и дату гибели, для выяснения точного места гибели погибшего офицера, мы отправили официальный запрос в администрацию Старорусского района. Причем хочется сказать огромное спасибо работникам администрации, которые очень доброжелательно отнеслись к данной просьбе и, более того, у них создан специальный сайт для работы с такими обращениями.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44034" name="Picture 2" descr="DSC0102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428604"/>
            <a:ext cx="4000528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Элина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285728"/>
            <a:ext cx="6105518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5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010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357686" y="500042"/>
            <a:ext cx="4394782" cy="5857916"/>
          </a:xfrm>
        </p:spPr>
      </p:pic>
      <p:sp>
        <p:nvSpPr>
          <p:cNvPr id="6" name="Прямоугольник 5"/>
          <p:cNvSpPr/>
          <p:nvPr/>
        </p:nvSpPr>
        <p:spPr>
          <a:xfrm>
            <a:off x="285720" y="357166"/>
            <a:ext cx="407196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r>
              <a:rPr lang="ru-RU" sz="2000" dirty="0" smtClean="0"/>
              <a:t>Черно-белые фотографии времен Великой Отечественной Войны не могут оставить равнодушным любого из нас. Ведь иногда - это то немногое, что осталось для нас, для потомков. Вот и на этой фотографии изображен молодой офицер, возможно сразу после окончания военного  училища. А, быть может, эта фотография непосредственно перед отправкой на фронт, и молодой офицер буквально на пару минут забежал в фотоателье, чтобы потом отправить весточку домой.</a:t>
            </a:r>
            <a:endParaRPr lang="ru-RU" sz="2000" dirty="0"/>
          </a:p>
        </p:txBody>
      </p:sp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285852" y="357166"/>
          <a:ext cx="6096000" cy="2209887"/>
        </p:xfrm>
        <a:graphic>
          <a:graphicData uri="http://schemas.openxmlformats.org/drawingml/2006/table">
            <a:tbl>
              <a:tblPr/>
              <a:tblGrid>
                <a:gridCol w="2729552"/>
                <a:gridCol w="3366448"/>
              </a:tblGrid>
              <a:tr h="2209887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Российская Федерация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_________________________________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АДМИНИСТРАЦИЯ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Старорусского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муниципального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района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Новгородской области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Комитет по культуре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Times New Roman"/>
                          <a:ea typeface="Times New Roman"/>
                          <a:cs typeface="Times New Roman"/>
                        </a:rPr>
                        <a:t>и делам молодежи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. Старая Русса,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Советская </a:t>
                      </a:r>
                      <a:r>
                        <a:rPr lang="ru-RU" sz="1100" i="1" dirty="0" err="1">
                          <a:latin typeface="Times New Roman"/>
                          <a:ea typeface="Times New Roman"/>
                          <a:cs typeface="Times New Roman"/>
                        </a:rPr>
                        <a:t>наб</a:t>
                      </a: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., д. 1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i="1" dirty="0">
                          <a:latin typeface="Times New Roman"/>
                          <a:ea typeface="Times New Roman"/>
                          <a:cs typeface="Times New Roman"/>
                        </a:rPr>
                        <a:t>тел. 5-13-86, 5-27-13, 5-19-22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___________ № ___________________</a:t>
                      </a: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на № </a:t>
                      </a:r>
                      <a:r>
                        <a:rPr lang="ru-RU" sz="1100" dirty="0" err="1">
                          <a:latin typeface="Times New Roman"/>
                          <a:ea typeface="Times New Roman"/>
                          <a:cs typeface="Times New Roman"/>
                        </a:rPr>
                        <a:t>___________от</a:t>
                      </a: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 _______________</a:t>
                      </a:r>
                    </a:p>
                  </a:txBody>
                  <a:tcPr marL="62990" marR="6299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 err="1">
                          <a:latin typeface="Times New Roman"/>
                          <a:ea typeface="Times New Roman"/>
                          <a:cs typeface="Times New Roman"/>
                        </a:rPr>
                        <a:t>Загыртдинову</a:t>
                      </a:r>
                      <a:r>
                        <a:rPr lang="ru-RU" sz="1500" b="1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500" b="1" dirty="0" err="1">
                          <a:latin typeface="Times New Roman"/>
                          <a:ea typeface="Times New Roman"/>
                          <a:cs typeface="Times New Roman"/>
                        </a:rPr>
                        <a:t>Рафилю</a:t>
                      </a:r>
                      <a:r>
                        <a:rPr lang="ru-RU" sz="1500" b="1" dirty="0">
                          <a:latin typeface="Times New Roman"/>
                          <a:ea typeface="Times New Roman"/>
                          <a:cs typeface="Times New Roman"/>
                        </a:rPr>
                        <a:t> Борисовичу</a:t>
                      </a:r>
                      <a:endParaRPr lang="ru-RU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990" marR="6299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0" y="0"/>
            <a:ext cx="479169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6247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	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2928934"/>
            <a:ext cx="850112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562475" algn="l"/>
              </a:tabLst>
            </a:pPr>
            <a:r>
              <a:rPr lang="ru-RU" sz="1400" b="1" dirty="0" smtClean="0">
                <a:latin typeface="Arial" pitchFamily="34" charset="0"/>
                <a:ea typeface="Times New Roman" pitchFamily="18" charset="0"/>
              </a:rPr>
              <a:t>Уважаемый </a:t>
            </a:r>
            <a:r>
              <a:rPr lang="ru-RU" sz="1400" b="1" dirty="0" err="1" smtClean="0">
                <a:latin typeface="Arial" pitchFamily="34" charset="0"/>
                <a:ea typeface="Times New Roman" pitchFamily="18" charset="0"/>
              </a:rPr>
              <a:t>Рафиль</a:t>
            </a:r>
            <a:r>
              <a:rPr lang="ru-RU" sz="1400" b="1" dirty="0" smtClean="0">
                <a:latin typeface="Arial" pitchFamily="34" charset="0"/>
                <a:ea typeface="Times New Roman" pitchFamily="18" charset="0"/>
              </a:rPr>
              <a:t> Борисович!</a:t>
            </a:r>
            <a:endParaRPr lang="ru-RU" sz="1400" dirty="0" smtClean="0">
              <a:latin typeface="Arial" pitchFamily="34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562475" algn="l"/>
              </a:tabLst>
            </a:pPr>
            <a:r>
              <a:rPr lang="ru-RU" sz="1400" dirty="0" smtClean="0">
                <a:latin typeface="Arial" pitchFamily="34" charset="0"/>
                <a:ea typeface="Times New Roman" pitchFamily="18" charset="0"/>
              </a:rPr>
              <a:t>Комитет по культуре и делам молодежи Администрации Старорусского муниципального района  сообщает, что в базах данных комитета и военного комиссариата нет сведений о Бикбулатове </a:t>
            </a:r>
            <a:r>
              <a:rPr lang="ru-RU" sz="1400" dirty="0" err="1" smtClean="0">
                <a:latin typeface="Arial" pitchFamily="34" charset="0"/>
                <a:ea typeface="Times New Roman" pitchFamily="18" charset="0"/>
              </a:rPr>
              <a:t>Хайрите</a:t>
            </a:r>
            <a:r>
              <a:rPr lang="ru-RU" sz="1400" dirty="0" smtClean="0">
                <a:latin typeface="Arial" pitchFamily="34" charset="0"/>
                <a:ea typeface="Times New Roman" pitchFamily="18" charset="0"/>
              </a:rPr>
              <a:t>, 1909 года рождения, старшем лейтенанте, погибшем 08.02.1942 года.</a:t>
            </a:r>
            <a:endParaRPr lang="ru-RU" sz="1400" dirty="0" smtClean="0">
              <a:latin typeface="Arial" pitchFamily="34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562475" algn="l"/>
              </a:tabLst>
            </a:pPr>
            <a:r>
              <a:rPr lang="ru-RU" sz="1400" dirty="0" smtClean="0">
                <a:latin typeface="Arial" pitchFamily="34" charset="0"/>
                <a:ea typeface="Times New Roman" pitchFamily="18" charset="0"/>
              </a:rPr>
              <a:t>Останки воинов, погребенных в д. Воскресенское, перезахоронены в братскую могилу в д. </a:t>
            </a:r>
            <a:r>
              <a:rPr lang="ru-RU" sz="1400" dirty="0" err="1" smtClean="0">
                <a:latin typeface="Arial" pitchFamily="34" charset="0"/>
                <a:ea typeface="Times New Roman" pitchFamily="18" charset="0"/>
              </a:rPr>
              <a:t>Байново</a:t>
            </a:r>
            <a:r>
              <a:rPr lang="ru-RU" sz="1400" dirty="0" smtClean="0">
                <a:latin typeface="Arial" pitchFamily="34" charset="0"/>
                <a:ea typeface="Times New Roman" pitchFamily="18" charset="0"/>
              </a:rPr>
              <a:t>.</a:t>
            </a:r>
            <a:endParaRPr lang="ru-RU" sz="1400" dirty="0" smtClean="0">
              <a:latin typeface="Arial" pitchFamily="34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562475" algn="l"/>
              </a:tabLst>
            </a:pPr>
            <a:r>
              <a:rPr lang="ru-RU" sz="1400" dirty="0" smtClean="0">
                <a:latin typeface="Arial" pitchFamily="34" charset="0"/>
                <a:ea typeface="Times New Roman" pitchFamily="18" charset="0"/>
              </a:rPr>
              <a:t>Для увековечивания имени </a:t>
            </a:r>
            <a:r>
              <a:rPr lang="ru-RU" sz="1400" dirty="0" err="1" smtClean="0">
                <a:latin typeface="Arial" pitchFamily="34" charset="0"/>
                <a:ea typeface="Times New Roman" pitchFamily="18" charset="0"/>
              </a:rPr>
              <a:t>Хайрита</a:t>
            </a:r>
            <a:r>
              <a:rPr lang="ru-RU" sz="1400" dirty="0" smtClean="0">
                <a:latin typeface="Arial" pitchFamily="34" charset="0"/>
                <a:ea typeface="Times New Roman" pitchFamily="18" charset="0"/>
              </a:rPr>
              <a:t> Бикбулатова в списках воинского захоронения Вам необходимо обратиться в военный комиссариат гг. Старая Русса, Холм, Старорусского, Холмского, </a:t>
            </a:r>
            <a:r>
              <a:rPr lang="ru-RU" sz="1400" dirty="0" err="1" smtClean="0">
                <a:latin typeface="Arial" pitchFamily="34" charset="0"/>
                <a:ea typeface="Times New Roman" pitchFamily="18" charset="0"/>
              </a:rPr>
              <a:t>Парфинского</a:t>
            </a:r>
            <a:r>
              <a:rPr lang="ru-RU" sz="1400" dirty="0" smtClean="0">
                <a:latin typeface="Arial" pitchFamily="34" charset="0"/>
                <a:ea typeface="Times New Roman" pitchFamily="18" charset="0"/>
              </a:rPr>
              <a:t> и </a:t>
            </a:r>
            <a:r>
              <a:rPr lang="ru-RU" sz="1400" dirty="0" err="1" smtClean="0">
                <a:latin typeface="Arial" pitchFamily="34" charset="0"/>
                <a:ea typeface="Times New Roman" pitchFamily="18" charset="0"/>
              </a:rPr>
              <a:t>Поддорского</a:t>
            </a:r>
            <a:r>
              <a:rPr lang="ru-RU" sz="1400" dirty="0" smtClean="0">
                <a:latin typeface="Arial" pitchFamily="34" charset="0"/>
                <a:ea typeface="Times New Roman" pitchFamily="18" charset="0"/>
              </a:rPr>
              <a:t> районов. Адрес военкомата: 175200 г. Старая Русса Новгородской обл., </a:t>
            </a:r>
            <a:r>
              <a:rPr lang="ru-RU" sz="1400" dirty="0" err="1" smtClean="0">
                <a:latin typeface="Arial" pitchFamily="34" charset="0"/>
                <a:ea typeface="Times New Roman" pitchFamily="18" charset="0"/>
              </a:rPr>
              <a:t>наб</a:t>
            </a:r>
            <a:r>
              <a:rPr lang="ru-RU" sz="1400" dirty="0" smtClean="0">
                <a:latin typeface="Arial" pitchFamily="34" charset="0"/>
                <a:ea typeface="Times New Roman" pitchFamily="18" charset="0"/>
              </a:rPr>
              <a:t>. Достоевского д. 10. Контактный телефон 8-(81652)-51508. </a:t>
            </a:r>
            <a:endParaRPr lang="ru-RU" sz="1400" dirty="0" smtClean="0">
              <a:latin typeface="Arial" pitchFamily="34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562475" algn="l"/>
              </a:tabLst>
            </a:pPr>
            <a:r>
              <a:rPr lang="ru-RU" sz="1400" dirty="0" smtClean="0">
                <a:latin typeface="Arial" pitchFamily="34" charset="0"/>
                <a:ea typeface="Times New Roman" pitchFamily="18" charset="0"/>
              </a:rPr>
              <a:t>К запросу в военкомат необходимо приложить копии документов, подтверждающих место гибели и захоронения старшего лейтенанта Бикбулатова </a:t>
            </a:r>
            <a:r>
              <a:rPr lang="ru-RU" sz="1400" dirty="0" err="1" smtClean="0">
                <a:latin typeface="Arial" pitchFamily="34" charset="0"/>
                <a:ea typeface="Times New Roman" pitchFamily="18" charset="0"/>
              </a:rPr>
              <a:t>Хайрита</a:t>
            </a:r>
            <a:r>
              <a:rPr lang="ru-RU" sz="1400" dirty="0" smtClean="0">
                <a:latin typeface="Arial" pitchFamily="34" charset="0"/>
                <a:ea typeface="Times New Roman" pitchFamily="18" charset="0"/>
              </a:rPr>
              <a:t> (справка из ЦАМО РФ и интернет — справки  ОБД Мемориал).</a:t>
            </a:r>
            <a:endParaRPr lang="ru-RU" sz="1400" dirty="0" smtClean="0">
              <a:latin typeface="Arial" pitchFamily="34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562475" algn="l"/>
              </a:tabLst>
            </a:pPr>
            <a:r>
              <a:rPr lang="ru-RU" sz="1400" dirty="0" smtClean="0">
                <a:latin typeface="Arial" pitchFamily="34" charset="0"/>
                <a:ea typeface="Times New Roman" pitchFamily="18" charset="0"/>
              </a:rPr>
              <a:t>С уважением</a:t>
            </a:r>
            <a:endParaRPr lang="ru-RU" sz="1400" dirty="0" smtClean="0">
              <a:latin typeface="Arial" pitchFamily="34" charset="0"/>
            </a:endParaRPr>
          </a:p>
          <a:p>
            <a:pPr lvl="0" indent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562475" algn="l"/>
              </a:tabLst>
            </a:pPr>
            <a:r>
              <a:rPr lang="ru-RU" sz="1400" dirty="0" smtClean="0">
                <a:latin typeface="Arial" pitchFamily="34" charset="0"/>
                <a:ea typeface="Times New Roman" pitchFamily="18" charset="0"/>
              </a:rPr>
              <a:t>Председатель комитета                                            Е.С. Иванова</a:t>
            </a:r>
            <a:r>
              <a:rPr lang="ru-RU" sz="1400" dirty="0" smtClean="0"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ransition advClick="0" advTm="6000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7"/>
            <a:ext cx="8229600" cy="15716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         М</a:t>
            </a:r>
            <a:r>
              <a:rPr lang="ru-RU" sz="2400" dirty="0" smtClean="0"/>
              <a:t>ы написали Ольге Владимировне Кольцовой, главе администрации </a:t>
            </a:r>
            <a:r>
              <a:rPr lang="ru-RU" sz="2400" dirty="0" err="1" smtClean="0"/>
              <a:t>Пробужденского</a:t>
            </a:r>
            <a:r>
              <a:rPr lang="ru-RU" sz="2400" dirty="0" smtClean="0"/>
              <a:t> сельского поселения.</a:t>
            </a:r>
          </a:p>
          <a:p>
            <a:endParaRPr lang="ru-RU" sz="2400" dirty="0"/>
          </a:p>
        </p:txBody>
      </p:sp>
      <p:pic>
        <p:nvPicPr>
          <p:cNvPr id="50178" name="Picture 2" descr="Элина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285860"/>
            <a:ext cx="4929222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914400" y="0"/>
            <a:ext cx="8229600" cy="157163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194" name="Picture 2" descr="C:\Documents and Settings\Rafil\Рабочий стол\фотки старая русса\DSC010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1142984"/>
            <a:ext cx="2544000" cy="2571768"/>
          </a:xfrm>
          <a:prstGeom prst="rect">
            <a:avLst/>
          </a:prstGeom>
          <a:noFill/>
        </p:spPr>
      </p:pic>
      <p:pic>
        <p:nvPicPr>
          <p:cNvPr id="8195" name="Picture 3" descr="C:\Documents and Settings\Rafil\Рабочий стол\фотки старая русса\DSC010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6215074" y="3929066"/>
            <a:ext cx="2286016" cy="240806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714356"/>
            <a:ext cx="8258204" cy="550072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Спустя какое-то время, мы получили ответ из деревни </a:t>
            </a:r>
            <a:r>
              <a:rPr lang="ru-RU" dirty="0" err="1" smtClean="0"/>
              <a:t>Байново</a:t>
            </a:r>
            <a:r>
              <a:rPr lang="ru-RU" dirty="0" smtClean="0"/>
              <a:t>. В письме нам сообщили, что останки  воинов, погребенных в                                   д. Воскресенское, перезахоронены в братскую могилу в д. </a:t>
            </a:r>
            <a:r>
              <a:rPr lang="ru-RU" dirty="0" err="1" smtClean="0"/>
              <a:t>Байново</a:t>
            </a:r>
            <a:r>
              <a:rPr lang="ru-RU" dirty="0" smtClean="0"/>
              <a:t>.</a:t>
            </a:r>
          </a:p>
          <a:p>
            <a:endParaRPr lang="ru-RU" b="1" dirty="0"/>
          </a:p>
        </p:txBody>
      </p:sp>
      <p:pic>
        <p:nvPicPr>
          <p:cNvPr id="1026" name="Picture 2" descr="D:\дол\Бикб раб мат\През Бик  Хайрит\DSC010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3071810"/>
            <a:ext cx="3358579" cy="2571768"/>
          </a:xfrm>
          <a:prstGeom prst="rect">
            <a:avLst/>
          </a:prstGeom>
          <a:noFill/>
        </p:spPr>
      </p:pic>
      <p:pic>
        <p:nvPicPr>
          <p:cNvPr id="1027" name="Picture 3" descr="C:\Documents and Settings\Rafil\Рабочий стол\фотки старая русса\DSC010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3" y="3143248"/>
            <a:ext cx="3529770" cy="251819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8000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Элина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9020" y="230400"/>
            <a:ext cx="8127822" cy="6497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7"/>
            <a:ext cx="8229600" cy="1714512"/>
          </a:xfrm>
        </p:spPr>
        <p:txBody>
          <a:bodyPr>
            <a:normAutofit/>
          </a:bodyPr>
          <a:lstStyle/>
          <a:p>
            <a:r>
              <a:rPr lang="ru-RU" sz="1800" dirty="0" smtClean="0"/>
              <a:t>9 мая 2010 года, в год 65-летия Победы в Великой Отечественной Войне, на мемориальном кладбище д. </a:t>
            </a:r>
            <a:r>
              <a:rPr lang="ru-RU" sz="1800" dirty="0" err="1" smtClean="0"/>
              <a:t>Байново</a:t>
            </a:r>
            <a:r>
              <a:rPr lang="ru-RU" sz="1800" dirty="0" smtClean="0"/>
              <a:t> была установлена мемориальная плита с указанием имен погибших солдат и среди них была фамилия Бикбулатова </a:t>
            </a:r>
            <a:r>
              <a:rPr lang="ru-RU" sz="1800" dirty="0" err="1" smtClean="0"/>
              <a:t>Хайритдина</a:t>
            </a:r>
            <a:r>
              <a:rPr lang="ru-RU" sz="1800" dirty="0" smtClean="0"/>
              <a:t>.  Наша поисковая группа,  к сожалению,  приехать на это мероприятие тогда не смогла. </a:t>
            </a:r>
          </a:p>
          <a:p>
            <a:endParaRPr lang="ru-RU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2000240"/>
            <a:ext cx="401955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 advTm="8000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1" name="Picture 3" descr="DSC010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3143248"/>
            <a:ext cx="2843212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0"/>
            <a:ext cx="8229600" cy="1571635"/>
          </a:xfrm>
        </p:spPr>
        <p:txBody>
          <a:bodyPr>
            <a:noAutofit/>
          </a:bodyPr>
          <a:lstStyle/>
          <a:p>
            <a:r>
              <a:rPr lang="ru-RU" sz="2000" dirty="0" smtClean="0"/>
              <a:t>Но буквально, через 3 месяца, в сентябре 2010 года, мы вместе с моим сыном Эмилем, по пути в экспедицию заехали  в Старую Руссу,  а затем  и </a:t>
            </a:r>
          </a:p>
          <a:p>
            <a:r>
              <a:rPr lang="ru-RU" sz="2000" dirty="0" smtClean="0"/>
              <a:t>село Пробуждение Старорусского района. Там нас встречала глава сельской администрации Ольга Владимировна  Кольцова, и  на ее Уазике мы доехали до воинского захоронения близ дер. </a:t>
            </a:r>
            <a:r>
              <a:rPr lang="ru-RU" sz="2000" dirty="0" err="1" smtClean="0"/>
              <a:t>Байново</a:t>
            </a:r>
            <a:r>
              <a:rPr lang="ru-RU" sz="2000" dirty="0" smtClean="0"/>
              <a:t>. </a:t>
            </a:r>
          </a:p>
          <a:p>
            <a:endParaRPr lang="ru-RU" sz="2000" dirty="0"/>
          </a:p>
        </p:txBody>
      </p:sp>
      <p:pic>
        <p:nvPicPr>
          <p:cNvPr id="53250" name="Picture 2" descr="DSC010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2285992"/>
            <a:ext cx="403351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9000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28604"/>
            <a:ext cx="9144000" cy="2857520"/>
          </a:xfrm>
        </p:spPr>
        <p:txBody>
          <a:bodyPr>
            <a:noAutofit/>
          </a:bodyPr>
          <a:lstStyle/>
          <a:p>
            <a:r>
              <a:rPr lang="ru-RU" sz="2400" dirty="0" smtClean="0"/>
              <a:t>Для нас это был своеобразный момент истины. Каждый раз, когда удается  установить имена погибших и найти родственников, вопрос о целях поисковой работы отпадает сам собой. Ведь тогда, в далеких сороковых, многие из погибших, были молодыми ребятами. И конечно, никто не хотел погибать так рано, и остаться  не погребенным.  Ведь и с религиозной и общечеловеческой точки зрения очень важно совершить обряд погребения героически погибших воинов.</a:t>
            </a:r>
            <a:endParaRPr lang="ru-RU" sz="2400" dirty="0"/>
          </a:p>
        </p:txBody>
      </p:sp>
      <p:pic>
        <p:nvPicPr>
          <p:cNvPr id="5122" name="Picture 2" descr="C:\Documents and Settings\Rafil\Рабочий стол\Новая папка\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3" y="3643314"/>
            <a:ext cx="2643206" cy="2714644"/>
          </a:xfrm>
          <a:prstGeom prst="rect">
            <a:avLst/>
          </a:prstGeom>
          <a:noFill/>
        </p:spPr>
      </p:pic>
      <p:pic>
        <p:nvPicPr>
          <p:cNvPr id="5123" name="Picture 3" descr="C:\Documents and Settings\Rafil\Рабочий стол\Новая папка\IMG_04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3643314"/>
            <a:ext cx="2571768" cy="2714400"/>
          </a:xfrm>
          <a:prstGeom prst="rect">
            <a:avLst/>
          </a:prstGeom>
          <a:noFill/>
        </p:spPr>
      </p:pic>
      <p:pic>
        <p:nvPicPr>
          <p:cNvPr id="5124" name="Picture 4" descr="C:\Documents and Settings\Rafil\Рабочий стол\Новая папка\IMG_04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8" y="3643314"/>
            <a:ext cx="2286015" cy="27144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8000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357166"/>
            <a:ext cx="4038600" cy="685804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Ведь они не ушли в пустоту, в небытие, ведь души этих солдат остались. И возможно, они напоминают о себе порывом ветра, шорохом листвы или пением птиц,        а быть может, облака в     чистом небе – </a:t>
            </a:r>
          </a:p>
          <a:p>
            <a:r>
              <a:rPr lang="ru-RU" sz="2800" dirty="0" smtClean="0"/>
              <a:t>это  и есть их души.</a:t>
            </a:r>
          </a:p>
          <a:p>
            <a:endParaRPr lang="ru-RU" dirty="0"/>
          </a:p>
        </p:txBody>
      </p:sp>
      <p:pic>
        <p:nvPicPr>
          <p:cNvPr id="54274" name="Picture 2" descr="P11203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642918"/>
            <a:ext cx="3429024" cy="5029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Rafil\Рабочий стол\34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1119188"/>
            <a:ext cx="5715000" cy="461962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D:\дол\Долина'11\Долина '11\P50717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7991" y="4507151"/>
            <a:ext cx="2095515" cy="1571636"/>
          </a:xfrm>
          <a:prstGeom prst="rect">
            <a:avLst/>
          </a:prstGeom>
          <a:noFill/>
        </p:spPr>
      </p:pic>
      <p:pic>
        <p:nvPicPr>
          <p:cNvPr id="3078" name="Picture 6" descr="D:\дол\Долина'11\Долина '11\P50416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285728"/>
            <a:ext cx="2538394" cy="1903796"/>
          </a:xfrm>
          <a:prstGeom prst="rect">
            <a:avLst/>
          </a:prstGeom>
          <a:noFill/>
        </p:spPr>
      </p:pic>
      <p:pic>
        <p:nvPicPr>
          <p:cNvPr id="3077" name="Picture 5" descr="D:\дол\Долина'11\Долина '11\P42716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500042"/>
            <a:ext cx="2609864" cy="1957398"/>
          </a:xfrm>
          <a:prstGeom prst="rect">
            <a:avLst/>
          </a:prstGeom>
          <a:noFill/>
        </p:spPr>
      </p:pic>
      <p:pic>
        <p:nvPicPr>
          <p:cNvPr id="3076" name="Picture 4" descr="D:\дол\Долина'11\Долина '11\P430166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26" y="3643314"/>
            <a:ext cx="3752808" cy="2814606"/>
          </a:xfrm>
          <a:prstGeom prst="rect">
            <a:avLst/>
          </a:prstGeom>
          <a:noFill/>
        </p:spPr>
      </p:pic>
      <p:pic>
        <p:nvPicPr>
          <p:cNvPr id="3074" name="Picture 2" descr="D:\дол\все фотки май 2011\бугры\x_e738b01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86512" y="428604"/>
            <a:ext cx="2286922" cy="2071702"/>
          </a:xfrm>
          <a:prstGeom prst="rect">
            <a:avLst/>
          </a:prstGeom>
          <a:noFill/>
        </p:spPr>
      </p:pic>
      <p:pic>
        <p:nvPicPr>
          <p:cNvPr id="3" name="Picture 2" descr="D:\дол\все фотки май 2011\бугры\x_3fcf37c6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3372" y="1357298"/>
            <a:ext cx="2571768" cy="2571768"/>
          </a:xfrm>
          <a:prstGeom prst="rect">
            <a:avLst/>
          </a:prstGeom>
          <a:noFill/>
        </p:spPr>
      </p:pic>
      <p:pic>
        <p:nvPicPr>
          <p:cNvPr id="3075" name="Picture 3" descr="D:\дол\Долина'11\Долина '11\P502167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62396" y="2643182"/>
            <a:ext cx="2130984" cy="1857388"/>
          </a:xfrm>
          <a:prstGeom prst="rect">
            <a:avLst/>
          </a:prstGeom>
          <a:noFill/>
        </p:spPr>
      </p:pic>
      <p:pic>
        <p:nvPicPr>
          <p:cNvPr id="3080" name="Picture 8" descr="D:\дол\Долина'11\Долина '11\P504168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flipH="1">
            <a:off x="3428992" y="1928802"/>
            <a:ext cx="714380" cy="1785950"/>
          </a:xfrm>
          <a:prstGeom prst="rect">
            <a:avLst/>
          </a:prstGeom>
          <a:noFill/>
        </p:spPr>
      </p:pic>
      <p:pic>
        <p:nvPicPr>
          <p:cNvPr id="33795" name="Picture 3" descr="C:\Documents and Settings\Rafil\Рабочий стол\m_31ad39ca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85786" y="2857496"/>
            <a:ext cx="2222504" cy="307183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42928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</a:t>
            </a:r>
          </a:p>
          <a:p>
            <a:pPr>
              <a:buNone/>
            </a:pPr>
            <a:r>
              <a:rPr lang="ru-RU" sz="3200" dirty="0" smtClean="0"/>
              <a:t>  Что с ним было дальше? Дошел ли до побежденного Берлина, либо погиб в самом начале той страшной войны? Увы, очень часто родственники погибших или пропавших без вести солдат и офицеров не знали ответа на эти вопросы. Но они ждали и надеялись на их </a:t>
            </a:r>
            <a:r>
              <a:rPr lang="ru-RU" sz="3200" b="1" dirty="0" smtClean="0"/>
              <a:t>возвращение</a:t>
            </a:r>
            <a:r>
              <a:rPr lang="ru-RU" sz="3200" dirty="0" smtClean="0"/>
              <a:t>, а потом спустя десятки лет , все-таки  хотели узнать хоть какую-нибудь информацию о своих близких.  </a:t>
            </a:r>
            <a:endParaRPr lang="ru-RU" sz="3200" dirty="0"/>
          </a:p>
        </p:txBody>
      </p:sp>
    </p:spTree>
  </p:cSld>
  <p:clrMapOvr>
    <a:masterClrMapping/>
  </p:clrMapOvr>
  <p:transition advClick="0" advTm="7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190209562_veteran_panov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500694" y="642918"/>
            <a:ext cx="3429024" cy="5429288"/>
          </a:xfrm>
        </p:spPr>
      </p:pic>
      <p:sp>
        <p:nvSpPr>
          <p:cNvPr id="6" name="Прямоугольник 5"/>
          <p:cNvSpPr/>
          <p:nvPr/>
        </p:nvSpPr>
        <p:spPr>
          <a:xfrm>
            <a:off x="571472" y="357166"/>
            <a:ext cx="471490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Вот как об этом написала </a:t>
            </a:r>
            <a:r>
              <a:rPr lang="ru-RU" dirty="0" err="1" smtClean="0"/>
              <a:t>Н.Постнова</a:t>
            </a:r>
            <a:r>
              <a:rPr lang="ru-RU" dirty="0" smtClean="0"/>
              <a:t>, дочь погибшего в 1941 году Панова Алексея Сергеевича, о судьбе которого она узнала лишь 66 лет спустя, в 2007 году. «Я его практически не помню. Но мама рассказывала, что это был очень  хороший, добрый человек. Мы его долго ждали, особенно, когда после смерти Сталина в 1953 году начали возвращаться наши земляки, попавшие к немцам в плен, а потом угодившие в советские лагеря. Однажды к нам приехал родственник, мамин брат Володя, которого я раньше никогда не видела. Когда он неожиданно вошел и громко поздоровался, я подумала - это папа! Мама Мария, так и не дождалась. возращения с войны мужа. Умерла 20 лет назад, в 1987-м. Если бы она могла узнать, что папу нашли! У меня же теперь стало легко на душе. Неопределенности и неизвестности, которая мучила столько лет, больше нет…» </a:t>
            </a:r>
            <a:endParaRPr lang="ru-RU" dirty="0"/>
          </a:p>
        </p:txBody>
      </p:sp>
    </p:spTree>
  </p:cSld>
  <p:clrMapOvr>
    <a:masterClrMapping/>
  </p:clrMapOvr>
  <p:transition advClick="0" advTm="8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Documents and Settings\Rafil\Рабочий стол\клип возвращение\Нежода\IMG_437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2000240"/>
            <a:ext cx="3251200" cy="2438400"/>
          </a:xfrm>
          <a:prstGeom prst="rect">
            <a:avLst/>
          </a:prstGeom>
          <a:noFill/>
        </p:spPr>
      </p:pic>
      <p:pic>
        <p:nvPicPr>
          <p:cNvPr id="2052" name="Picture 4" descr="C:\Documents and Settings\Rafil\Рабочий стол\клип возвращение\Нежода\IMG_433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643314"/>
            <a:ext cx="3251200" cy="2438400"/>
          </a:xfrm>
          <a:prstGeom prst="rect">
            <a:avLst/>
          </a:prstGeom>
          <a:noFill/>
        </p:spPr>
      </p:pic>
      <p:pic>
        <p:nvPicPr>
          <p:cNvPr id="2051" name="Picture 3" descr="C:\Documents and Settings\Rafil\Рабочий стол\клип возвращение\Нежода\IMG_436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4214818"/>
            <a:ext cx="2584445" cy="1938334"/>
          </a:xfrm>
          <a:prstGeom prst="rect">
            <a:avLst/>
          </a:prstGeom>
          <a:noFill/>
        </p:spPr>
      </p:pic>
      <p:pic>
        <p:nvPicPr>
          <p:cNvPr id="2054" name="Picture 6" descr="C:\Documents and Settings\Rafil\Рабочий стол\клип возвращение\Нежода\IMG_437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3636" y="2928934"/>
            <a:ext cx="2438400" cy="3251200"/>
          </a:xfrm>
          <a:prstGeom prst="rect">
            <a:avLst/>
          </a:prstGeom>
          <a:noFill/>
        </p:spPr>
      </p:pic>
      <p:pic>
        <p:nvPicPr>
          <p:cNvPr id="2050" name="Picture 2" descr="C:\Documents and Settings\Rafil\Рабочий стол\клип возвращение\Нежода\IMG_437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1538" y="1857364"/>
            <a:ext cx="1857388" cy="2476517"/>
          </a:xfrm>
          <a:prstGeom prst="rect">
            <a:avLst/>
          </a:prstGeom>
          <a:noFill/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428596" y="214290"/>
            <a:ext cx="8229600" cy="1714512"/>
          </a:xfrm>
        </p:spPr>
        <p:txBody>
          <a:bodyPr>
            <a:noAutofit/>
          </a:bodyPr>
          <a:lstStyle/>
          <a:p>
            <a:r>
              <a:rPr lang="ru-RU" sz="1600" dirty="0" smtClean="0"/>
              <a:t>Поисковики из отряда «Снежный десант» гимназии № 122 г.Казани   и поисковой  группы «Обелиск» г.Стерлитамака во время обследования мест боев на </a:t>
            </a:r>
            <a:r>
              <a:rPr lang="ru-RU" sz="2000" dirty="0" smtClean="0"/>
              <a:t>территории</a:t>
            </a:r>
            <a:r>
              <a:rPr lang="ru-RU" sz="1600" dirty="0" smtClean="0"/>
              <a:t> </a:t>
            </a:r>
            <a:r>
              <a:rPr lang="ru-RU" sz="1600" dirty="0" err="1" smtClean="0"/>
              <a:t>Глинковского</a:t>
            </a:r>
            <a:r>
              <a:rPr lang="ru-RU" sz="1600" dirty="0" smtClean="0"/>
              <a:t> района Смоленской области в ходе межрегиональной «Вахты памяти-2007» 15 сентября обнаружили останки красноармейца. Из засыпанной землей когда-то наспех отрытой стрелковой ячейки извлекли поломанный компас, карандаш, ветхую деревянную ложку, потемневшие от времени довоенные советские пятикопеечные монеты, обойму с винтовочными патронами и похожий на гильзу солдатский медальон</a:t>
            </a:r>
            <a:endParaRPr lang="ru-RU" sz="1600" dirty="0"/>
          </a:p>
        </p:txBody>
      </p:sp>
    </p:spTree>
  </p:cSld>
  <p:clrMapOvr>
    <a:masterClrMapping/>
  </p:clrMapOvr>
  <p:transition advClick="0" advTm="5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142876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Вкладыш медальона удалось прочитать. А уже через сутки мы связались с родственниками красноармейца Панова Алексея Сергеевича, погибшего в сентябре 1941 года.  66 лет близкие солдата ничего не знали о его судьбе.</a:t>
            </a:r>
            <a:endParaRPr lang="ru-RU" dirty="0"/>
          </a:p>
        </p:txBody>
      </p:sp>
      <p:pic>
        <p:nvPicPr>
          <p:cNvPr id="3075" name="Picture 3" descr="C:\Documents and Settings\Rafil\Рабочий стол\клип возвращение\Нежода\IMG_43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1643050"/>
            <a:ext cx="2438400" cy="3251200"/>
          </a:xfrm>
          <a:prstGeom prst="rect">
            <a:avLst/>
          </a:prstGeom>
          <a:noFill/>
        </p:spPr>
      </p:pic>
      <p:pic>
        <p:nvPicPr>
          <p:cNvPr id="3076" name="Picture 4" descr="C:\Documents and Settings\Rafil\Рабочий стол\клип возвращение\Нежода\IMG_435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2285992"/>
            <a:ext cx="2714644" cy="3429024"/>
          </a:xfrm>
          <a:prstGeom prst="rect">
            <a:avLst/>
          </a:prstGeom>
          <a:noFill/>
        </p:spPr>
      </p:pic>
      <p:pic>
        <p:nvPicPr>
          <p:cNvPr id="3077" name="Picture 5" descr="C:\Documents and Settings\Rafil\Рабочий стол\клип возвращение\Нежода\IMG_434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2571744"/>
            <a:ext cx="3072944" cy="3500462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85728"/>
            <a:ext cx="8229600" cy="235745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Многие трагические страницы ВОВ еще требуют дальнейшего изучения. </a:t>
            </a:r>
          </a:p>
          <a:p>
            <a:r>
              <a:rPr lang="ru-RU" dirty="0" smtClean="0"/>
              <a:t>И одна из таких страниц – это судьба сотен тысяч советских солдат, которые получили статус </a:t>
            </a:r>
            <a:r>
              <a:rPr lang="ru-RU" b="1" dirty="0" smtClean="0"/>
              <a:t>без вести пропавших.</a:t>
            </a:r>
            <a:r>
              <a:rPr lang="ru-RU" dirty="0" smtClean="0"/>
              <a:t>  Кто-то из них попал в плен и позже умер в концлагерях.</a:t>
            </a:r>
          </a:p>
          <a:p>
            <a:endParaRPr lang="ru-RU" dirty="0"/>
          </a:p>
        </p:txBody>
      </p:sp>
      <p:pic>
        <p:nvPicPr>
          <p:cNvPr id="4099" name="Picture 3" descr="C:\Documents and Settings\Rafil\Рабочий стол\2010_03_14_plen.cuxz8v7dqjkkg8wkskggkc88g.ejcuplo1l0oo0sk8c40s8osc4.th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500306"/>
            <a:ext cx="7286676" cy="3762373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428604"/>
            <a:ext cx="8229600" cy="15716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А многие солдаты, погибли и остались лежать  не погребенными на полях сражений. Шло время. На местах боев выросли новые леса. </a:t>
            </a:r>
            <a:endParaRPr lang="ru-RU" dirty="0"/>
          </a:p>
        </p:txBody>
      </p:sp>
      <p:pic>
        <p:nvPicPr>
          <p:cNvPr id="1026" name="Picture 2" descr="C:\Documents and Settings\Rafil\Рабочий стол\IMG_03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143117"/>
            <a:ext cx="3571900" cy="3731636"/>
          </a:xfrm>
          <a:prstGeom prst="rect">
            <a:avLst/>
          </a:prstGeom>
          <a:noFill/>
        </p:spPr>
      </p:pic>
      <p:pic>
        <p:nvPicPr>
          <p:cNvPr id="1027" name="Picture 3" descr="C:\Documents and Settings\Rafil\Рабочий стол\P50402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2071678"/>
            <a:ext cx="3380066" cy="373163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583</TotalTime>
  <Words>1651</Words>
  <PresentationFormat>Экран (4:3)</PresentationFormat>
  <Paragraphs>95</Paragraphs>
  <Slides>39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Бумажная</vt:lpstr>
      <vt:lpstr>ПОМНИМ И ИЩЕМ…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Согласно другой записи… 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ВОЗВРАЩЕНИЕ</dc:title>
  <cp:lastModifiedBy>Home</cp:lastModifiedBy>
  <cp:revision>71</cp:revision>
  <dcterms:modified xsi:type="dcterms:W3CDTF">2011-07-22T17:45:15Z</dcterms:modified>
</cp:coreProperties>
</file>