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1" r:id="rId3"/>
    <p:sldId id="287" r:id="rId4"/>
    <p:sldId id="283" r:id="rId5"/>
    <p:sldId id="274" r:id="rId6"/>
    <p:sldId id="288" r:id="rId7"/>
    <p:sldId id="278" r:id="rId8"/>
    <p:sldId id="265" r:id="rId9"/>
    <p:sldId id="263" r:id="rId10"/>
    <p:sldId id="259" r:id="rId11"/>
    <p:sldId id="289" r:id="rId12"/>
    <p:sldId id="262" r:id="rId13"/>
    <p:sldId id="290" r:id="rId14"/>
    <p:sldId id="291" r:id="rId15"/>
    <p:sldId id="292"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CC"/>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2" y="-3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Скругленный прямоугольник 5"/>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ru-RU" smtClean="0"/>
              <a:t>Образец заголовка</a:t>
            </a:r>
            <a:endParaRPr lang="en-US"/>
          </a:p>
        </p:txBody>
      </p:sp>
      <p:sp>
        <p:nvSpPr>
          <p:cNvPr id="20" name="Подзаголовок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7" name="Дата 18"/>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10"/>
          <p:cNvSpPr>
            <a:spLocks noGrp="1"/>
          </p:cNvSpPr>
          <p:nvPr>
            <p:ph type="sldNum" sz="quarter" idx="12"/>
          </p:nvPr>
        </p:nvSpPr>
        <p:spPr/>
        <p:txBody>
          <a:bodyPr/>
          <a:lstStyle>
            <a:lvl1pPr>
              <a:defRPr/>
            </a:lvl1pPr>
            <a:extLst/>
          </a:lstStyle>
          <a:p>
            <a:pPr>
              <a:defRPr/>
            </a:pPr>
            <a:fld id="{1A48964B-8E1F-421C-9AAA-A839C53C630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93C32D4F-C95F-4031-8B3C-F31871BD37B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503238" y="4986338"/>
            <a:ext cx="8183562" cy="10509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503238" y="530225"/>
            <a:ext cx="4014787" cy="20177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70425" y="530225"/>
            <a:ext cx="4016375" cy="20177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03238" y="2700338"/>
            <a:ext cx="4014787" cy="20177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70425" y="2700338"/>
            <a:ext cx="4016375" cy="20177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24"/>
          <p:cNvSpPr>
            <a:spLocks noGrp="1"/>
          </p:cNvSpPr>
          <p:nvPr>
            <p:ph type="dt" sz="half" idx="10"/>
          </p:nvPr>
        </p:nvSpPr>
        <p:spPr/>
        <p:txBody>
          <a:bodyPr/>
          <a:lstStyle>
            <a:lvl1pPr>
              <a:defRPr/>
            </a:lvl1pPr>
          </a:lstStyle>
          <a:p>
            <a:pPr>
              <a:defRPr/>
            </a:pPr>
            <a:endParaRPr lang="ru-RU"/>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13CE2FC4-9750-4994-B46E-DCA2855DC08C}"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6338"/>
            <a:ext cx="8183562" cy="105092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503238" y="530225"/>
            <a:ext cx="8183562" cy="4187825"/>
          </a:xfrm>
        </p:spPr>
        <p:txBody>
          <a:bodyPr/>
          <a:lstStyle/>
          <a:p>
            <a:pPr lvl="0"/>
            <a:endParaRPr lang="ru-RU" noProof="0"/>
          </a:p>
        </p:txBody>
      </p:sp>
      <p:sp>
        <p:nvSpPr>
          <p:cNvPr id="4" name="Дата 24"/>
          <p:cNvSpPr>
            <a:spLocks noGrp="1"/>
          </p:cNvSpPr>
          <p:nvPr>
            <p:ph type="dt" sz="half" idx="10"/>
          </p:nvPr>
        </p:nvSpPr>
        <p:spPr/>
        <p:txBody>
          <a:bodyPr/>
          <a:lstStyle>
            <a:lvl1pPr>
              <a:defRPr/>
            </a:lvl1pPr>
          </a:lstStyle>
          <a:p>
            <a:pPr>
              <a:defRPr/>
            </a:pPr>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91E39491-9C5B-40AD-8458-42D16512996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Содержимое 2"/>
          <p:cNvSpPr>
            <a:spLocks noGrp="1"/>
          </p:cNvSpPr>
          <p:nvPr>
            <p:ph idx="1"/>
          </p:nvPr>
        </p:nvSpPr>
        <p:spPr>
          <a:xfrm>
            <a:off x="502920" y="530352"/>
            <a:ext cx="8183880" cy="4187952"/>
          </a:xfrm>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F895C8FE-EFA5-4F6F-822B-CB3DF8D2766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Скругленный прямоугольник 4"/>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Заголовок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E34FB267-029D-435D-A97C-E7DC581E8AF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39DDFF7B-32E5-4652-8541-8A6464B0302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lvl1pPr>
              <a:defRPr b="1"/>
            </a:lvl1pPr>
            <a:extLst/>
          </a:lstStyle>
          <a:p>
            <a:r>
              <a:rPr lang="ru-RU" smtClean="0"/>
              <a:t>Образец заголовка</a:t>
            </a:r>
            <a:endParaRPr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4"/>
          <p:cNvSpPr>
            <a:spLocks noGrp="1"/>
          </p:cNvSpPr>
          <p:nvPr>
            <p:ph type="dt" sz="half" idx="10"/>
          </p:nvPr>
        </p:nvSpPr>
        <p:spPr/>
        <p:txBody>
          <a:bodyPr/>
          <a:lstStyle>
            <a:lvl1pPr>
              <a:defRPr/>
            </a:lvl1pPr>
          </a:lstStyle>
          <a:p>
            <a:pPr>
              <a:defRPr/>
            </a:pPr>
            <a:endParaRPr lang="ru-RU"/>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674B9C12-C3FD-452B-B0AE-1436E0E8A48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Дата 24"/>
          <p:cNvSpPr>
            <a:spLocks noGrp="1"/>
          </p:cNvSpPr>
          <p:nvPr>
            <p:ph type="dt" sz="half" idx="10"/>
          </p:nvPr>
        </p:nvSpPr>
        <p:spPr/>
        <p:txBody>
          <a:bodyPr/>
          <a:lstStyle>
            <a:lvl1pPr>
              <a:defRPr/>
            </a:lvl1pPr>
          </a:lstStyle>
          <a:p>
            <a:pPr>
              <a:defRPr/>
            </a:pPr>
            <a:endParaRPr lang="ru-RU"/>
          </a:p>
        </p:txBody>
      </p:sp>
      <p:sp>
        <p:nvSpPr>
          <p:cNvPr id="4" name="Нижний колонтитул 1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06050D21-F617-44C9-83DB-324CC61DE07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ru-RU" smtClean="0"/>
              <a:t>Образец заголовка</a:t>
            </a:r>
            <a:endParaRPr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1C42DF33-B127-46F3-9220-9E40D162BB9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Скругленный прямоугольник 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Прямоугольник с одним скругленным углом 5"/>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ru-RU" smtClean="0"/>
              <a:t>Образец заголовка</a:t>
            </a:r>
            <a:endParaRPr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ru-RU" noProof="0" smtClean="0"/>
              <a:t>Вставка рисунка</a:t>
            </a:r>
            <a:endParaRPr lang="en-US" noProof="0"/>
          </a:p>
        </p:txBody>
      </p:sp>
      <p:sp>
        <p:nvSpPr>
          <p:cNvPr id="7" name="Дата 4"/>
          <p:cNvSpPr>
            <a:spLocks noGrp="1"/>
          </p:cNvSpPr>
          <p:nvPr>
            <p:ph type="dt" sz="half" idx="10"/>
          </p:nvPr>
        </p:nvSpPr>
        <p:spPr/>
        <p:txBody>
          <a:bodyPr/>
          <a:lstStyle>
            <a:lvl1pPr>
              <a:defRPr/>
            </a:lvl1pPr>
            <a:extLst/>
          </a:lstStyle>
          <a:p>
            <a:pPr>
              <a:defRPr/>
            </a:pPr>
            <a:endParaRPr lang="ru-RU"/>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3638A76B-E19A-4CCD-B6D0-5C5153BB609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A09363F8-6993-48EB-A5AA-0EFB7730F5D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Заголовок 12"/>
          <p:cNvSpPr>
            <a:spLocks noGrp="1"/>
          </p:cNvSpPr>
          <p:nvPr>
            <p:ph type="title"/>
          </p:nvPr>
        </p:nvSpPr>
        <p:spPr>
          <a:xfrm>
            <a:off x="503238" y="4986338"/>
            <a:ext cx="8183562" cy="1050925"/>
          </a:xfrm>
          <a:prstGeom prst="rect">
            <a:avLst/>
          </a:prstGeom>
        </p:spPr>
        <p:txBody>
          <a:bodyPr vert="horz" anchor="b">
            <a:normAutofit/>
          </a:bodyPr>
          <a:lstStyle>
            <a:extLst/>
          </a:lstStyle>
          <a:p>
            <a:r>
              <a:rPr lang="ru-RU" smtClean="0"/>
              <a:t>Образец заголовка</a:t>
            </a:r>
            <a:endParaRPr lang="en-US"/>
          </a:p>
        </p:txBody>
      </p:sp>
      <p:sp>
        <p:nvSpPr>
          <p:cNvPr id="1031" name="Текст 3"/>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5" name="Дата 24"/>
          <p:cNvSpPr>
            <a:spLocks noGrp="1"/>
          </p:cNvSpPr>
          <p:nvPr>
            <p:ph type="dt" sz="half" idx="2"/>
          </p:nvPr>
        </p:nvSpPr>
        <p:spPr>
          <a:xfrm>
            <a:off x="3776663"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endParaRPr lang="ru-RU"/>
          </a:p>
        </p:txBody>
      </p:sp>
      <p:sp>
        <p:nvSpPr>
          <p:cNvPr id="18" name="Нижний колонтитул 17"/>
          <p:cNvSpPr>
            <a:spLocks noGrp="1"/>
          </p:cNvSpPr>
          <p:nvPr>
            <p:ph type="ftr" sz="quarter" idx="3"/>
          </p:nvPr>
        </p:nvSpPr>
        <p:spPr>
          <a:xfrm>
            <a:off x="6062663"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a:defRPr/>
            </a:pPr>
            <a:endParaRPr lang="ru-RU"/>
          </a:p>
        </p:txBody>
      </p:sp>
      <p:sp>
        <p:nvSpPr>
          <p:cNvPr id="5" name="Номер слайда 4"/>
          <p:cNvSpPr>
            <a:spLocks noGrp="1"/>
          </p:cNvSpPr>
          <p:nvPr>
            <p:ph type="sldNum" sz="quarter" idx="4"/>
          </p:nvPr>
        </p:nvSpPr>
        <p:spPr>
          <a:xfrm>
            <a:off x="8348663"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fld id="{3A8EF3C8-05D1-408C-92F3-D860E5C4555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0" r:id="rId1"/>
    <p:sldLayoutId id="2147483751" r:id="rId2"/>
    <p:sldLayoutId id="2147483761" r:id="rId3"/>
    <p:sldLayoutId id="2147483752" r:id="rId4"/>
    <p:sldLayoutId id="2147483753" r:id="rId5"/>
    <p:sldLayoutId id="2147483754" r:id="rId6"/>
    <p:sldLayoutId id="2147483755" r:id="rId7"/>
    <p:sldLayoutId id="2147483762" r:id="rId8"/>
    <p:sldLayoutId id="2147483756" r:id="rId9"/>
    <p:sldLayoutId id="2147483757" r:id="rId10"/>
    <p:sldLayoutId id="2147483758" r:id="rId11"/>
    <p:sldLayoutId id="2147483759" r:id="rId12"/>
  </p:sldLayoutIdLst>
  <p:txStyles>
    <p:titleStyle>
      <a:lvl1pPr algn="l" rtl="0" eaLnBrk="0" fontAlgn="base" hangingPunct="0">
        <a:spcBef>
          <a:spcPct val="0"/>
        </a:spcBef>
        <a:spcAft>
          <a:spcPct val="0"/>
        </a:spcAft>
        <a:defRPr sz="3600" b="1" kern="1200">
          <a:solidFill>
            <a:srgbClr val="6594DA"/>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6594DA"/>
          </a:solidFill>
          <a:latin typeface="Verdana" pitchFamily="34" charset="0"/>
        </a:defRPr>
      </a:lvl2pPr>
      <a:lvl3pPr algn="l" rtl="0" eaLnBrk="0" fontAlgn="base" hangingPunct="0">
        <a:spcBef>
          <a:spcPct val="0"/>
        </a:spcBef>
        <a:spcAft>
          <a:spcPct val="0"/>
        </a:spcAft>
        <a:defRPr sz="3600" b="1">
          <a:solidFill>
            <a:srgbClr val="6594DA"/>
          </a:solidFill>
          <a:latin typeface="Verdana" pitchFamily="34" charset="0"/>
        </a:defRPr>
      </a:lvl3pPr>
      <a:lvl4pPr algn="l" rtl="0" eaLnBrk="0" fontAlgn="base" hangingPunct="0">
        <a:spcBef>
          <a:spcPct val="0"/>
        </a:spcBef>
        <a:spcAft>
          <a:spcPct val="0"/>
        </a:spcAft>
        <a:defRPr sz="3600" b="1">
          <a:solidFill>
            <a:srgbClr val="6594DA"/>
          </a:solidFill>
          <a:latin typeface="Verdana" pitchFamily="34" charset="0"/>
        </a:defRPr>
      </a:lvl4pPr>
      <a:lvl5pPr algn="l" rtl="0" eaLnBrk="0" fontAlgn="base" hangingPunct="0">
        <a:spcBef>
          <a:spcPct val="0"/>
        </a:spcBef>
        <a:spcAft>
          <a:spcPct val="0"/>
        </a:spcAft>
        <a:defRPr sz="3600" b="1">
          <a:solidFill>
            <a:srgbClr val="6594DA"/>
          </a:solidFill>
          <a:latin typeface="Verdana" pitchFamily="34" charset="0"/>
        </a:defRPr>
      </a:lvl5pPr>
      <a:lvl6pPr marL="457200" algn="l" rtl="0" fontAlgn="base">
        <a:spcBef>
          <a:spcPct val="0"/>
        </a:spcBef>
        <a:spcAft>
          <a:spcPct val="0"/>
        </a:spcAft>
        <a:defRPr sz="3600" b="1">
          <a:solidFill>
            <a:srgbClr val="6594DA"/>
          </a:solidFill>
          <a:latin typeface="Verdana" pitchFamily="34" charset="0"/>
        </a:defRPr>
      </a:lvl6pPr>
      <a:lvl7pPr marL="914400" algn="l" rtl="0" fontAlgn="base">
        <a:spcBef>
          <a:spcPct val="0"/>
        </a:spcBef>
        <a:spcAft>
          <a:spcPct val="0"/>
        </a:spcAft>
        <a:defRPr sz="3600" b="1">
          <a:solidFill>
            <a:srgbClr val="6594DA"/>
          </a:solidFill>
          <a:latin typeface="Verdana" pitchFamily="34" charset="0"/>
        </a:defRPr>
      </a:lvl7pPr>
      <a:lvl8pPr marL="1371600" algn="l" rtl="0" fontAlgn="base">
        <a:spcBef>
          <a:spcPct val="0"/>
        </a:spcBef>
        <a:spcAft>
          <a:spcPct val="0"/>
        </a:spcAft>
        <a:defRPr sz="3600" b="1">
          <a:solidFill>
            <a:srgbClr val="6594DA"/>
          </a:solidFill>
          <a:latin typeface="Verdana" pitchFamily="34" charset="0"/>
        </a:defRPr>
      </a:lvl8pPr>
      <a:lvl9pPr marL="1828800" algn="l" rtl="0" fontAlgn="base">
        <a:spcBef>
          <a:spcPct val="0"/>
        </a:spcBef>
        <a:spcAft>
          <a:spcPct val="0"/>
        </a:spcAft>
        <a:defRPr sz="3600" b="1">
          <a:solidFill>
            <a:srgbClr val="6594DA"/>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FF3D39"/>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FF3D39"/>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EFF4B"/>
        </a:buClr>
        <a:buSzPct val="100000"/>
        <a:buFont typeface="Wingdings 2" pitchFamily="18" charset="2"/>
        <a:buChar char=""/>
        <a:defRPr sz="20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auto">
          <a:xfrm>
            <a:off x="857250" y="1071563"/>
            <a:ext cx="7772400" cy="2311400"/>
          </a:xfrm>
        </p:spPr>
        <p:txBody>
          <a:bodyPr wrap="square" tIns="45720" numCol="1" anchorCtr="0" compatLnSpc="1">
            <a:prstTxWarp prst="textNoShape">
              <a:avLst/>
            </a:prstTxWarp>
            <a:normAutofit fontScale="90000"/>
          </a:bodyPr>
          <a:lstStyle/>
          <a:p>
            <a:pPr algn="ctr" eaLnBrk="1" hangingPunct="1">
              <a:defRPr/>
            </a:pPr>
            <a:r>
              <a:rPr lang="ru-RU" sz="3600" dirty="0" smtClean="0">
                <a:solidFill>
                  <a:srgbClr val="000099"/>
                </a:solidFill>
              </a:rPr>
              <a:t>УЧАСТИЕ 51-Й ГВАРДЕЙСКОЙ ДИЗИЗИИ И ЕЕ ГЕРОЕВ В СТАЛИНГРАДСКОЙ БИТВЕ</a:t>
            </a:r>
            <a:r>
              <a:rPr lang="ru-RU" sz="4000" dirty="0" smtClean="0">
                <a:solidFill>
                  <a:srgbClr val="0070C0"/>
                </a:solidFill>
              </a:rPr>
              <a:t/>
            </a:r>
            <a:br>
              <a:rPr lang="ru-RU" sz="4000" dirty="0" smtClean="0">
                <a:solidFill>
                  <a:srgbClr val="0070C0"/>
                </a:solidFill>
              </a:rPr>
            </a:br>
            <a:endParaRPr lang="ru-RU" sz="4000" i="1" dirty="0" smtClean="0">
              <a:solidFill>
                <a:srgbClr val="0070C0"/>
              </a:solidFill>
              <a:effectLst/>
            </a:endParaRPr>
          </a:p>
        </p:txBody>
      </p:sp>
      <p:sp>
        <p:nvSpPr>
          <p:cNvPr id="9221" name="Rectangle 5"/>
          <p:cNvSpPr>
            <a:spLocks noChangeArrowheads="1"/>
          </p:cNvSpPr>
          <p:nvPr/>
        </p:nvSpPr>
        <p:spPr bwMode="auto">
          <a:xfrm>
            <a:off x="5429250" y="4000500"/>
            <a:ext cx="2851150" cy="1200150"/>
          </a:xfrm>
          <a:prstGeom prst="rect">
            <a:avLst/>
          </a:prstGeom>
          <a:noFill/>
          <a:ln w="9525">
            <a:noFill/>
            <a:miter lim="800000"/>
            <a:headEnd/>
            <a:tailEnd/>
          </a:ln>
          <a:effectLst/>
        </p:spPr>
        <p:txBody>
          <a:bodyPr>
            <a:spAutoFit/>
          </a:bodyPr>
          <a:lstStyle/>
          <a:p>
            <a:pPr>
              <a:defRPr/>
            </a:pPr>
            <a:r>
              <a:rPr lang="ru-RU" sz="2400" b="1" i="1" dirty="0" err="1">
                <a:solidFill>
                  <a:srgbClr val="0000CC"/>
                </a:solidFill>
                <a:effectLst>
                  <a:outerShdw blurRad="38100" dist="38100" dir="2700000" algn="tl">
                    <a:srgbClr val="FFFFFF"/>
                  </a:outerShdw>
                </a:effectLst>
                <a:latin typeface="Arial" charset="0"/>
              </a:rPr>
              <a:t>Унанян</a:t>
            </a:r>
            <a:r>
              <a:rPr lang="ru-RU" sz="2400" b="1" i="1" dirty="0">
                <a:solidFill>
                  <a:srgbClr val="0000CC"/>
                </a:solidFill>
                <a:effectLst>
                  <a:outerShdw blurRad="38100" dist="38100" dir="2700000" algn="tl">
                    <a:srgbClr val="FFFFFF"/>
                  </a:outerShdw>
                </a:effectLst>
                <a:latin typeface="Arial" charset="0"/>
              </a:rPr>
              <a:t> Ани</a:t>
            </a:r>
          </a:p>
          <a:p>
            <a:pPr>
              <a:defRPr/>
            </a:pPr>
            <a:r>
              <a:rPr lang="ru-RU" sz="2400" b="1" i="1" dirty="0">
                <a:solidFill>
                  <a:srgbClr val="0000CC"/>
                </a:solidFill>
                <a:effectLst>
                  <a:outerShdw blurRad="38100" dist="38100" dir="2700000" algn="tl">
                    <a:srgbClr val="FFFFFF"/>
                  </a:outerShdw>
                </a:effectLst>
                <a:latin typeface="Arial" charset="0"/>
              </a:rPr>
              <a:t>7 «В» класс</a:t>
            </a:r>
          </a:p>
          <a:p>
            <a:pPr>
              <a:defRPr/>
            </a:pPr>
            <a:r>
              <a:rPr lang="ru-RU" sz="2400" b="1" i="1" dirty="0">
                <a:solidFill>
                  <a:srgbClr val="0000CC"/>
                </a:solidFill>
                <a:effectLst>
                  <a:outerShdw blurRad="38100" dist="38100" dir="2700000" algn="tl">
                    <a:srgbClr val="FFFFFF"/>
                  </a:outerShdw>
                </a:effectLst>
                <a:latin typeface="Arial" charset="0"/>
              </a:rPr>
              <a:t>МОУ лицей №7</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strVal val="#ppt_w*0.70"/>
                                          </p:val>
                                        </p:tav>
                                        <p:tav tm="100000">
                                          <p:val>
                                            <p:strVal val="#ppt_w"/>
                                          </p:val>
                                        </p:tav>
                                      </p:tavLst>
                                    </p:anim>
                                    <p:anim calcmode="lin" valueType="num">
                                      <p:cBhvr>
                                        <p:cTn id="8" dur="1000" fill="hold"/>
                                        <p:tgtEl>
                                          <p:spTgt spid="2050"/>
                                        </p:tgtEl>
                                        <p:attrNameLst>
                                          <p:attrName>ppt_h</p:attrName>
                                        </p:attrNameLst>
                                      </p:cBhvr>
                                      <p:tavLst>
                                        <p:tav tm="0">
                                          <p:val>
                                            <p:strVal val="#ppt_h"/>
                                          </p:val>
                                        </p:tav>
                                        <p:tav tm="100000">
                                          <p:val>
                                            <p:strVal val="#ppt_h"/>
                                          </p:val>
                                        </p:tav>
                                      </p:tavLst>
                                    </p:anim>
                                    <p:animEffect transition="in" filter="fade">
                                      <p:cBhvr>
                                        <p:cTn id="9" dur="1000"/>
                                        <p:tgtEl>
                                          <p:spTgt spid="2050"/>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p:cTn id="13" dur="1000" fill="hold"/>
                                        <p:tgtEl>
                                          <p:spTgt spid="9221"/>
                                        </p:tgtEl>
                                        <p:attrNameLst>
                                          <p:attrName>ppt_w</p:attrName>
                                        </p:attrNameLst>
                                      </p:cBhvr>
                                      <p:tavLst>
                                        <p:tav tm="0">
                                          <p:val>
                                            <p:strVal val="#ppt_w+.3"/>
                                          </p:val>
                                        </p:tav>
                                        <p:tav tm="100000">
                                          <p:val>
                                            <p:strVal val="#ppt_w"/>
                                          </p:val>
                                        </p:tav>
                                      </p:tavLst>
                                    </p:anim>
                                    <p:anim calcmode="lin" valueType="num">
                                      <p:cBhvr>
                                        <p:cTn id="14" dur="1000" fill="hold"/>
                                        <p:tgtEl>
                                          <p:spTgt spid="9221"/>
                                        </p:tgtEl>
                                        <p:attrNameLst>
                                          <p:attrName>ppt_h</p:attrName>
                                        </p:attrNameLst>
                                      </p:cBhvr>
                                      <p:tavLst>
                                        <p:tav tm="0">
                                          <p:val>
                                            <p:strVal val="#ppt_h"/>
                                          </p:val>
                                        </p:tav>
                                        <p:tav tm="100000">
                                          <p:val>
                                            <p:strVal val="#ppt_h"/>
                                          </p:val>
                                        </p:tav>
                                      </p:tavLst>
                                    </p:anim>
                                    <p:animEffect transition="in" filter="fade">
                                      <p:cBhvr>
                                        <p:cTn id="15"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92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bwMode="auto">
          <a:xfrm>
            <a:off x="755650" y="2205038"/>
            <a:ext cx="7272338" cy="1079500"/>
          </a:xfrm>
          <a:noFill/>
        </p:spPr>
        <p:txBody>
          <a:bodyPr wrap="square" lIns="91440" tIns="45720" rIns="91440" bIns="45720" numCol="1" anchorCtr="0" compatLnSpc="1">
            <a:prstTxWarp prst="textNoShape">
              <a:avLst/>
            </a:prstTxWarp>
          </a:bodyPr>
          <a:lstStyle/>
          <a:p>
            <a:pPr algn="ctr" eaLnBrk="1" hangingPunct="1"/>
            <a:r>
              <a:rPr lang="ru-RU" sz="4400" smtClean="0">
                <a:solidFill>
                  <a:srgbClr val="000099"/>
                </a:solidFill>
                <a:effectLst/>
              </a:rPr>
              <a:t>Герои дивизии</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Horizontal)">
                                      <p:cBhvr>
                                        <p:cTn id="7"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571500"/>
            <a:ext cx="8183562" cy="785813"/>
          </a:xfrm>
        </p:spPr>
        <p:txBody>
          <a:bodyPr>
            <a:normAutofit fontScale="90000"/>
          </a:bodyPr>
          <a:lstStyle/>
          <a:p>
            <a:pPr algn="ctr">
              <a:defRPr/>
            </a:pPr>
            <a:r>
              <a:rPr lang="ru-RU" sz="3100" dirty="0" smtClean="0">
                <a:solidFill>
                  <a:srgbClr val="000099"/>
                </a:solidFill>
              </a:rPr>
              <a:t>Печерский Георгий Николаевич – </a:t>
            </a:r>
            <a:r>
              <a:rPr lang="ru-RU" sz="2000" dirty="0" smtClean="0">
                <a:solidFill>
                  <a:srgbClr val="000099"/>
                </a:solidFill>
              </a:rPr>
              <a:t>комиссар 51 Гвардейской дивизии (1900 - 1942 гг.)</a:t>
            </a:r>
            <a:endParaRPr lang="ru-RU" sz="2000" dirty="0">
              <a:solidFill>
                <a:srgbClr val="000099"/>
              </a:solidFill>
            </a:endParaRPr>
          </a:p>
        </p:txBody>
      </p:sp>
      <p:sp>
        <p:nvSpPr>
          <p:cNvPr id="3" name="Содержимое 2"/>
          <p:cNvSpPr>
            <a:spLocks noGrp="1"/>
          </p:cNvSpPr>
          <p:nvPr>
            <p:ph idx="1"/>
          </p:nvPr>
        </p:nvSpPr>
        <p:spPr>
          <a:xfrm>
            <a:off x="503238" y="1500188"/>
            <a:ext cx="5711825" cy="4786312"/>
          </a:xfrm>
        </p:spPr>
        <p:txBody>
          <a:bodyPr/>
          <a:lstStyle/>
          <a:p>
            <a:pPr marL="0" indent="361950">
              <a:buFont typeface="Wingdings 2" pitchFamily="18" charset="2"/>
              <a:buNone/>
              <a:defRPr/>
            </a:pPr>
            <a:r>
              <a:rPr lang="ru-RU" sz="1600" b="1" dirty="0" smtClean="0"/>
              <a:t>С первых дней войны Печерский Георгий Николаевич был в рядах Советской Армии. </a:t>
            </a:r>
          </a:p>
          <a:p>
            <a:pPr marL="0" indent="361950">
              <a:buFont typeface="Wingdings 2" pitchFamily="18" charset="2"/>
              <a:buNone/>
              <a:defRPr/>
            </a:pPr>
            <a:r>
              <a:rPr lang="ru-RU" sz="1600" b="1" dirty="0" smtClean="0"/>
              <a:t>Георгий Николаевич Печерский был награждён орденом «Красная Звезда».</a:t>
            </a:r>
          </a:p>
          <a:p>
            <a:pPr marL="0" indent="361950">
              <a:buFont typeface="Wingdings 2" pitchFamily="18" charset="2"/>
              <a:buNone/>
              <a:defRPr/>
            </a:pPr>
            <a:r>
              <a:rPr lang="ru-RU" sz="1600" b="1" dirty="0" smtClean="0"/>
              <a:t>С декабря 1941 г. Георгий Николаевич был начальником политотдела, а затем – комиссаром 51-й стрелковой дивизии. </a:t>
            </a:r>
          </a:p>
          <a:p>
            <a:pPr marL="0" indent="361950">
              <a:buFont typeface="Wingdings 2" pitchFamily="18" charset="2"/>
              <a:buNone/>
              <a:defRPr/>
            </a:pPr>
            <a:r>
              <a:rPr lang="ru-RU" sz="1600" b="1" dirty="0" smtClean="0"/>
              <a:t> В это суровое время фашистские орды рвались в глубь нашей страны. Они вплотную подошли к Сталинграду. Плечом к плечу с бойцами отважно и смело боролся Георгий Николаевич с фашистским захватчиками. </a:t>
            </a:r>
          </a:p>
          <a:p>
            <a:pPr marL="0" indent="361950">
              <a:buFont typeface="Wingdings 2" pitchFamily="18" charset="2"/>
              <a:buNone/>
              <a:defRPr/>
            </a:pPr>
            <a:r>
              <a:rPr lang="ru-RU" sz="1600" b="1" dirty="0" smtClean="0"/>
              <a:t>За боевые заслуги командование наградило Георгия Николаевича Печерского орденом «Отечественной войны»  I степени. </a:t>
            </a:r>
          </a:p>
          <a:p>
            <a:pPr marL="0" indent="361950">
              <a:buFont typeface="Wingdings 2" pitchFamily="18" charset="2"/>
              <a:buNone/>
              <a:defRPr/>
            </a:pPr>
            <a:r>
              <a:rPr lang="ru-RU" sz="1600" b="1" dirty="0" smtClean="0"/>
              <a:t>Погиб Георгий Николаевич Печерский    19 декабря 1942 г. В районе </a:t>
            </a:r>
            <a:r>
              <a:rPr lang="ru-RU" sz="1600" b="1" dirty="0" err="1" smtClean="0"/>
              <a:t>Котлубань-Клетской</a:t>
            </a:r>
            <a:r>
              <a:rPr lang="ru-RU" sz="1600" b="1" dirty="0" smtClean="0"/>
              <a:t>.</a:t>
            </a:r>
          </a:p>
          <a:p>
            <a:pPr>
              <a:defRPr/>
            </a:pPr>
            <a:endParaRPr lang="ru-RU" sz="1200" dirty="0"/>
          </a:p>
        </p:txBody>
      </p:sp>
      <p:pic>
        <p:nvPicPr>
          <p:cNvPr id="40962" name="Рисунок 1" descr="F:\Наташа\КОНКУРСЫ\2010-2011\Материалы\Царицын,Сталинград,Волгоград\51 дивизия\Печорский.jpg"/>
          <p:cNvPicPr>
            <a:picLocks noChangeAspect="1" noChangeArrowheads="1"/>
          </p:cNvPicPr>
          <p:nvPr/>
        </p:nvPicPr>
        <p:blipFill>
          <a:blip r:embed="rId2" cstate="print"/>
          <a:srcRect/>
          <a:stretch>
            <a:fillRect/>
          </a:stretch>
        </p:blipFill>
        <p:spPr bwMode="auto">
          <a:xfrm>
            <a:off x="6143636" y="1571612"/>
            <a:ext cx="2616648" cy="38328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4" fill="hold" nodeType="afterEffect">
                                  <p:stCondLst>
                                    <p:cond delay="0"/>
                                  </p:stCondLst>
                                  <p:childTnLst>
                                    <p:set>
                                      <p:cBhvr>
                                        <p:cTn id="12" dur="1" fill="hold">
                                          <p:stCondLst>
                                            <p:cond delay="0"/>
                                          </p:stCondLst>
                                        </p:cTn>
                                        <p:tgtEl>
                                          <p:spTgt spid="40962"/>
                                        </p:tgtEl>
                                        <p:attrNameLst>
                                          <p:attrName>style.visibility</p:attrName>
                                        </p:attrNameLst>
                                      </p:cBhvr>
                                      <p:to>
                                        <p:strVal val="visible"/>
                                      </p:to>
                                    </p:set>
                                    <p:animEffect transition="in" filter="wheel(4)">
                                      <p:cBhvr>
                                        <p:cTn id="13" dur="2000"/>
                                        <p:tgtEl>
                                          <p:spTgt spid="40962"/>
                                        </p:tgtEl>
                                      </p:cBhvr>
                                    </p:animEffect>
                                  </p:childTnLst>
                                </p:cTn>
                              </p:par>
                            </p:childTnLst>
                          </p:cTn>
                        </p:par>
                        <p:par>
                          <p:cTn id="14" fill="hold">
                            <p:stCondLst>
                              <p:cond delay="3000"/>
                            </p:stCondLst>
                            <p:childTnLst>
                              <p:par>
                                <p:cTn id="15" presetID="5" presetClass="entr" presetSubtype="1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childTnLst>
                          </p:cTn>
                        </p:par>
                        <p:par>
                          <p:cTn id="18" fill="hold">
                            <p:stCondLst>
                              <p:cond delay="3500"/>
                            </p:stCondLst>
                            <p:childTnLst>
                              <p:par>
                                <p:cTn id="19" presetID="5" presetClass="entr" presetSubtype="1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checkerboard(across)">
                                      <p:cBhvr>
                                        <p:cTn id="21" dur="500"/>
                                        <p:tgtEl>
                                          <p:spTgt spid="3">
                                            <p:txEl>
                                              <p:pRg st="1" end="1"/>
                                            </p:txEl>
                                          </p:spTgt>
                                        </p:tgtEl>
                                      </p:cBhvr>
                                    </p:animEffect>
                                  </p:childTnLst>
                                </p:cTn>
                              </p:par>
                            </p:childTnLst>
                          </p:cTn>
                        </p:par>
                        <p:par>
                          <p:cTn id="22" fill="hold">
                            <p:stCondLst>
                              <p:cond delay="4000"/>
                            </p:stCondLst>
                            <p:childTnLst>
                              <p:par>
                                <p:cTn id="23" presetID="5" presetClass="entr" presetSubtype="1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checkerboard(across)">
                                      <p:cBhvr>
                                        <p:cTn id="25" dur="500"/>
                                        <p:tgtEl>
                                          <p:spTgt spid="3">
                                            <p:txEl>
                                              <p:pRg st="2" end="2"/>
                                            </p:txEl>
                                          </p:spTgt>
                                        </p:tgtEl>
                                      </p:cBhvr>
                                    </p:animEffect>
                                  </p:childTnLst>
                                </p:cTn>
                              </p:par>
                            </p:childTnLst>
                          </p:cTn>
                        </p:par>
                        <p:par>
                          <p:cTn id="26" fill="hold">
                            <p:stCondLst>
                              <p:cond delay="4500"/>
                            </p:stCondLst>
                            <p:childTnLst>
                              <p:par>
                                <p:cTn id="27" presetID="5" presetClass="entr" presetSubtype="10" fill="hold" grpId="0"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checkerboard(across)">
                                      <p:cBhvr>
                                        <p:cTn id="29" dur="500"/>
                                        <p:tgtEl>
                                          <p:spTgt spid="3">
                                            <p:txEl>
                                              <p:pRg st="3" end="3"/>
                                            </p:txEl>
                                          </p:spTgt>
                                        </p:tgtEl>
                                      </p:cBhvr>
                                    </p:animEffect>
                                  </p:childTnLst>
                                </p:cTn>
                              </p:par>
                            </p:childTnLst>
                          </p:cTn>
                        </p:par>
                        <p:par>
                          <p:cTn id="30" fill="hold">
                            <p:stCondLst>
                              <p:cond delay="5000"/>
                            </p:stCondLst>
                            <p:childTnLst>
                              <p:par>
                                <p:cTn id="31" presetID="5" presetClass="entr" presetSubtype="10" fill="hold" grpId="0" nodeType="after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checkerboard(across)">
                                      <p:cBhvr>
                                        <p:cTn id="33" dur="500"/>
                                        <p:tgtEl>
                                          <p:spTgt spid="3">
                                            <p:txEl>
                                              <p:pRg st="4" end="4"/>
                                            </p:txEl>
                                          </p:spTgt>
                                        </p:tgtEl>
                                      </p:cBhvr>
                                    </p:animEffect>
                                  </p:childTnLst>
                                </p:cTn>
                              </p:par>
                            </p:childTnLst>
                          </p:cTn>
                        </p:par>
                        <p:par>
                          <p:cTn id="34" fill="hold">
                            <p:stCondLst>
                              <p:cond delay="5500"/>
                            </p:stCondLst>
                            <p:childTnLst>
                              <p:par>
                                <p:cTn id="35" presetID="5" presetClass="entr" presetSubtype="10"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heckerboard(across)">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bwMode="auto">
          <a:xfrm>
            <a:off x="323850" y="404813"/>
            <a:ext cx="8640763" cy="647700"/>
          </a:xfrm>
          <a:noFill/>
        </p:spPr>
        <p:txBody>
          <a:bodyPr wrap="square" lIns="91440" tIns="45720" rIns="91440" bIns="45720" numCol="1" anchorCtr="0" compatLnSpc="1">
            <a:prstTxWarp prst="textNoShape">
              <a:avLst/>
            </a:prstTxWarp>
          </a:bodyPr>
          <a:lstStyle/>
          <a:p>
            <a:pPr algn="ctr" eaLnBrk="1" hangingPunct="1"/>
            <a:r>
              <a:rPr lang="ru-RU" sz="2800" smtClean="0">
                <a:solidFill>
                  <a:srgbClr val="000099"/>
                </a:solidFill>
                <a:effectLst/>
              </a:rPr>
              <a:t>Петр Гутченко и Александр Покальчук</a:t>
            </a:r>
            <a:r>
              <a:rPr lang="ru-RU" sz="3200" smtClean="0">
                <a:effectLst/>
              </a:rPr>
              <a:t> </a:t>
            </a:r>
            <a:r>
              <a:rPr lang="ru-RU" sz="3200" smtClean="0">
                <a:solidFill>
                  <a:srgbClr val="000099"/>
                </a:solidFill>
                <a:effectLst/>
              </a:rPr>
              <a:t> </a:t>
            </a:r>
          </a:p>
        </p:txBody>
      </p:sp>
      <p:sp>
        <p:nvSpPr>
          <p:cNvPr id="44039" name="Rectangle 7"/>
          <p:cNvSpPr>
            <a:spLocks noGrp="1"/>
          </p:cNvSpPr>
          <p:nvPr>
            <p:ph idx="1"/>
          </p:nvPr>
        </p:nvSpPr>
        <p:spPr>
          <a:xfrm>
            <a:off x="2987675" y="1125538"/>
            <a:ext cx="5688013" cy="5327650"/>
          </a:xfrm>
        </p:spPr>
        <p:txBody>
          <a:bodyPr/>
          <a:lstStyle/>
          <a:p>
            <a:pPr marL="0" indent="265113" eaLnBrk="1" hangingPunct="1">
              <a:lnSpc>
                <a:spcPct val="80000"/>
              </a:lnSpc>
              <a:buFont typeface="Wingdings 2" pitchFamily="18" charset="2"/>
              <a:buNone/>
            </a:pPr>
            <a:r>
              <a:rPr lang="ru-RU" sz="1400" b="1" smtClean="0"/>
              <a:t>18 августа 1942 г. в бою у станицы Клетской Петр Гутченко и Александр Покальчук - оба из 93-го полка 76-й стрелковой дивизии 21-й армии закрыли своими телами амбразуру вражеского дзота, предвосхитив тем самым подвиг Александра Матросова (он совершил его позже - 23 февраля 1943 г.). Атака началась на рассвете. От успешных действий подразделения во многом зависел весь последующий ход операции, задуманной командованием дивизии. Немцы встретили наступающих шквальным огнем. Особенно яростно бил один из вражеских пулеметов. Он прижал к земле наступающий взвод. Залегли и другие взводы, действующие на флангах и сзади. Атака захлебнулась. Тогда младший лейтенант А. Покальчук вскочил и побежал к стреляющему пулемету. Тут же рядом с ним оказался и зам политрука П. Гутченко. Они успели добежать до фашистского пулемета и своими телами остановили губительный огонь. Потрясенные бойцы следили за подвигом двоих. Когда смолк огонь пулемета, они бросились вперед. За первым взводом устремились остальные. Враг с высоты был выбит. </a:t>
            </a:r>
          </a:p>
          <a:p>
            <a:pPr marL="0" indent="265113" eaLnBrk="1" hangingPunct="1">
              <a:lnSpc>
                <a:spcPct val="80000"/>
              </a:lnSpc>
              <a:buFont typeface="Wingdings 2" pitchFamily="18" charset="2"/>
              <a:buNone/>
            </a:pPr>
            <a:r>
              <a:rPr lang="ru-RU" sz="1400" b="1" smtClean="0"/>
              <a:t>4 февраля 1943 г. оба воина награждены орденами Ленина посмертно. Подобных подвигов в дни Сталинградской битвы было совершено одиннадцать.</a:t>
            </a:r>
          </a:p>
        </p:txBody>
      </p:sp>
      <p:pic>
        <p:nvPicPr>
          <p:cNvPr id="44041" name="Picture 9" descr="Александр Покальчук"/>
          <p:cNvPicPr>
            <a:picLocks noChangeAspect="1" noChangeArrowheads="1"/>
          </p:cNvPicPr>
          <p:nvPr/>
        </p:nvPicPr>
        <p:blipFill>
          <a:blip r:embed="rId2"/>
          <a:srcRect/>
          <a:stretch>
            <a:fillRect/>
          </a:stretch>
        </p:blipFill>
        <p:spPr bwMode="auto">
          <a:xfrm>
            <a:off x="1187450" y="1125538"/>
            <a:ext cx="1824038" cy="2952750"/>
          </a:xfrm>
          <a:prstGeom prst="rect">
            <a:avLst/>
          </a:prstGeom>
          <a:ln>
            <a:noFill/>
          </a:ln>
          <a:effectLst>
            <a:softEdge rad="112500"/>
          </a:effectLst>
        </p:spPr>
      </p:pic>
      <p:pic>
        <p:nvPicPr>
          <p:cNvPr id="44042" name="Picture 10" descr="Петр Гутченко"/>
          <p:cNvPicPr>
            <a:picLocks noChangeAspect="1" noChangeArrowheads="1"/>
          </p:cNvPicPr>
          <p:nvPr/>
        </p:nvPicPr>
        <p:blipFill>
          <a:blip r:embed="rId3"/>
          <a:srcRect/>
          <a:stretch>
            <a:fillRect/>
          </a:stretch>
        </p:blipFill>
        <p:spPr bwMode="auto">
          <a:xfrm>
            <a:off x="428596" y="3429000"/>
            <a:ext cx="1803400" cy="2822575"/>
          </a:xfrm>
          <a:prstGeom prst="rect">
            <a:avLst/>
          </a:prstGeom>
          <a:ln>
            <a:noFill/>
          </a:ln>
          <a:effectLst>
            <a:softEdge rad="112500"/>
          </a:effec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ppt_w</p:attrName>
                                        </p:attrNameLst>
                                      </p:cBhvr>
                                      <p:tavLst>
                                        <p:tav tm="0">
                                          <p:val>
                                            <p:fltVal val="0"/>
                                          </p:val>
                                        </p:tav>
                                        <p:tav tm="100000">
                                          <p:val>
                                            <p:strVal val="#ppt_w"/>
                                          </p:val>
                                        </p:tav>
                                      </p:tavLst>
                                    </p:anim>
                                    <p:anim calcmode="lin" valueType="num">
                                      <p:cBhvr>
                                        <p:cTn id="8" dur="1000" fill="hold"/>
                                        <p:tgtEl>
                                          <p:spTgt spid="44034"/>
                                        </p:tgtEl>
                                        <p:attrNameLst>
                                          <p:attrName>ppt_h</p:attrName>
                                        </p:attrNameLst>
                                      </p:cBhvr>
                                      <p:tavLst>
                                        <p:tav tm="0">
                                          <p:val>
                                            <p:fltVal val="0"/>
                                          </p:val>
                                        </p:tav>
                                        <p:tav tm="100000">
                                          <p:val>
                                            <p:strVal val="#ppt_h"/>
                                          </p:val>
                                        </p:tav>
                                      </p:tavLst>
                                    </p:anim>
                                    <p:anim calcmode="lin" valueType="num">
                                      <p:cBhvr>
                                        <p:cTn id="9" dur="1000" fill="hold"/>
                                        <p:tgtEl>
                                          <p:spTgt spid="440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403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44042"/>
                                        </p:tgtEl>
                                        <p:attrNameLst>
                                          <p:attrName>style.visibility</p:attrName>
                                        </p:attrNameLst>
                                      </p:cBhvr>
                                      <p:to>
                                        <p:strVal val="visible"/>
                                      </p:to>
                                    </p:set>
                                    <p:anim calcmode="lin" valueType="num">
                                      <p:cBhvr>
                                        <p:cTn id="14" dur="1000" fill="hold"/>
                                        <p:tgtEl>
                                          <p:spTgt spid="44042"/>
                                        </p:tgtEl>
                                        <p:attrNameLst>
                                          <p:attrName>ppt_w</p:attrName>
                                        </p:attrNameLst>
                                      </p:cBhvr>
                                      <p:tavLst>
                                        <p:tav tm="0">
                                          <p:val>
                                            <p:fltVal val="0"/>
                                          </p:val>
                                        </p:tav>
                                        <p:tav tm="100000">
                                          <p:val>
                                            <p:strVal val="#ppt_w"/>
                                          </p:val>
                                        </p:tav>
                                      </p:tavLst>
                                    </p:anim>
                                    <p:anim calcmode="lin" valueType="num">
                                      <p:cBhvr>
                                        <p:cTn id="15" dur="1000" fill="hold"/>
                                        <p:tgtEl>
                                          <p:spTgt spid="44042"/>
                                        </p:tgtEl>
                                        <p:attrNameLst>
                                          <p:attrName>ppt_h</p:attrName>
                                        </p:attrNameLst>
                                      </p:cBhvr>
                                      <p:tavLst>
                                        <p:tav tm="0">
                                          <p:val>
                                            <p:fltVal val="0"/>
                                          </p:val>
                                        </p:tav>
                                        <p:tav tm="100000">
                                          <p:val>
                                            <p:strVal val="#ppt_h"/>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44041"/>
                                        </p:tgtEl>
                                        <p:attrNameLst>
                                          <p:attrName>style.visibility</p:attrName>
                                        </p:attrNameLst>
                                      </p:cBhvr>
                                      <p:to>
                                        <p:strVal val="visible"/>
                                      </p:to>
                                    </p:set>
                                    <p:anim calcmode="lin" valueType="num">
                                      <p:cBhvr>
                                        <p:cTn id="19" dur="1000" fill="hold"/>
                                        <p:tgtEl>
                                          <p:spTgt spid="44041"/>
                                        </p:tgtEl>
                                        <p:attrNameLst>
                                          <p:attrName>ppt_w</p:attrName>
                                        </p:attrNameLst>
                                      </p:cBhvr>
                                      <p:tavLst>
                                        <p:tav tm="0">
                                          <p:val>
                                            <p:fltVal val="0"/>
                                          </p:val>
                                        </p:tav>
                                        <p:tav tm="100000">
                                          <p:val>
                                            <p:strVal val="#ppt_w"/>
                                          </p:val>
                                        </p:tav>
                                      </p:tavLst>
                                    </p:anim>
                                    <p:anim calcmode="lin" valueType="num">
                                      <p:cBhvr>
                                        <p:cTn id="20" dur="1000" fill="hold"/>
                                        <p:tgtEl>
                                          <p:spTgt spid="44041"/>
                                        </p:tgtEl>
                                        <p:attrNameLst>
                                          <p:attrName>ppt_h</p:attrName>
                                        </p:attrNameLst>
                                      </p:cBhvr>
                                      <p:tavLst>
                                        <p:tav tm="0">
                                          <p:val>
                                            <p:fltVal val="0"/>
                                          </p:val>
                                        </p:tav>
                                        <p:tav tm="100000">
                                          <p:val>
                                            <p:strVal val="#ppt_h"/>
                                          </p:val>
                                        </p:tav>
                                      </p:tavLst>
                                    </p:anim>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44039">
                                            <p:txEl>
                                              <p:pRg st="0" end="0"/>
                                            </p:txEl>
                                          </p:spTgt>
                                        </p:tgtEl>
                                        <p:attrNameLst>
                                          <p:attrName>style.visibility</p:attrName>
                                        </p:attrNameLst>
                                      </p:cBhvr>
                                      <p:to>
                                        <p:strVal val="visible"/>
                                      </p:to>
                                    </p:set>
                                    <p:animEffect transition="in" filter="dissolve">
                                      <p:cBhvr>
                                        <p:cTn id="24" dur="1000"/>
                                        <p:tgtEl>
                                          <p:spTgt spid="44039">
                                            <p:txEl>
                                              <p:pRg st="0" end="0"/>
                                            </p:txEl>
                                          </p:spTgt>
                                        </p:tgtEl>
                                      </p:cBhvr>
                                    </p:animEffect>
                                  </p:childTnLst>
                                </p:cTn>
                              </p:par>
                            </p:childTnLst>
                          </p:cTn>
                        </p:par>
                        <p:par>
                          <p:cTn id="25" fill="hold">
                            <p:stCondLst>
                              <p:cond delay="4000"/>
                            </p:stCondLst>
                            <p:childTnLst>
                              <p:par>
                                <p:cTn id="26" presetID="9" presetClass="entr" presetSubtype="0" fill="hold" grpId="0" nodeType="afterEffect">
                                  <p:stCondLst>
                                    <p:cond delay="0"/>
                                  </p:stCondLst>
                                  <p:childTnLst>
                                    <p:set>
                                      <p:cBhvr>
                                        <p:cTn id="27" dur="1" fill="hold">
                                          <p:stCondLst>
                                            <p:cond delay="0"/>
                                          </p:stCondLst>
                                        </p:cTn>
                                        <p:tgtEl>
                                          <p:spTgt spid="44039">
                                            <p:txEl>
                                              <p:pRg st="1" end="1"/>
                                            </p:txEl>
                                          </p:spTgt>
                                        </p:tgtEl>
                                        <p:attrNameLst>
                                          <p:attrName>style.visibility</p:attrName>
                                        </p:attrNameLst>
                                      </p:cBhvr>
                                      <p:to>
                                        <p:strVal val="visible"/>
                                      </p:to>
                                    </p:set>
                                    <p:animEffect transition="in" filter="dissolve">
                                      <p:cBhvr>
                                        <p:cTn id="28" dur="1000"/>
                                        <p:tgtEl>
                                          <p:spTgt spid="440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500063"/>
            <a:ext cx="8183563" cy="642937"/>
          </a:xfrm>
        </p:spPr>
        <p:txBody>
          <a:bodyPr/>
          <a:lstStyle/>
          <a:p>
            <a:pPr algn="ctr">
              <a:defRPr/>
            </a:pPr>
            <a:r>
              <a:rPr lang="ru-RU" dirty="0" smtClean="0">
                <a:solidFill>
                  <a:srgbClr val="000099"/>
                </a:solidFill>
              </a:rPr>
              <a:t>Экспонаты музея</a:t>
            </a:r>
            <a:endParaRPr lang="ru-RU" dirty="0"/>
          </a:p>
        </p:txBody>
      </p:sp>
      <p:pic>
        <p:nvPicPr>
          <p:cNvPr id="41986" name="Рисунок 1" descr="F:\Наташа\КОНКУРСЫ\2010-2011\Материалы\Царицын,Сталинград,Волгоград\51 дивизия\участие 51.jpg"/>
          <p:cNvPicPr>
            <a:picLocks noChangeAspect="1" noChangeArrowheads="1"/>
          </p:cNvPicPr>
          <p:nvPr/>
        </p:nvPicPr>
        <p:blipFill>
          <a:blip r:embed="rId2" cstate="print"/>
          <a:srcRect/>
          <a:stretch>
            <a:fillRect/>
          </a:stretch>
        </p:blipFill>
        <p:spPr bwMode="auto">
          <a:xfrm>
            <a:off x="857224" y="1428736"/>
            <a:ext cx="3429024" cy="40911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987" name="Picture 3" descr="DSCN1443"/>
          <p:cNvPicPr>
            <a:picLocks noChangeAspect="1" noChangeArrowheads="1"/>
          </p:cNvPicPr>
          <p:nvPr/>
        </p:nvPicPr>
        <p:blipFill>
          <a:blip r:embed="rId3" cstate="print"/>
          <a:srcRect/>
          <a:stretch>
            <a:fillRect/>
          </a:stretch>
        </p:blipFill>
        <p:spPr bwMode="auto">
          <a:xfrm>
            <a:off x="4429124" y="1196519"/>
            <a:ext cx="3286148" cy="2465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88" name="Picture 4" descr="DSCN1450"/>
          <p:cNvPicPr>
            <a:picLocks noChangeAspect="1" noChangeArrowheads="1"/>
          </p:cNvPicPr>
          <p:nvPr/>
        </p:nvPicPr>
        <p:blipFill>
          <a:blip r:embed="rId4" cstate="print"/>
          <a:srcRect/>
          <a:stretch>
            <a:fillRect/>
          </a:stretch>
        </p:blipFill>
        <p:spPr bwMode="auto">
          <a:xfrm>
            <a:off x="5357818" y="3357562"/>
            <a:ext cx="3426281" cy="2571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1986"/>
                                        </p:tgtEl>
                                        <p:attrNameLst>
                                          <p:attrName>style.visibility</p:attrName>
                                        </p:attrNameLst>
                                      </p:cBhvr>
                                      <p:to>
                                        <p:strVal val="visible"/>
                                      </p:to>
                                    </p:set>
                                    <p:animEffect transition="in" filter="strips(downLeft)">
                                      <p:cBhvr>
                                        <p:cTn id="11" dur="2000"/>
                                        <p:tgtEl>
                                          <p:spTgt spid="41986"/>
                                        </p:tgtEl>
                                      </p:cBhvr>
                                    </p:animEffect>
                                  </p:childTnLst>
                                </p:cTn>
                              </p:par>
                            </p:childTnLst>
                          </p:cTn>
                        </p:par>
                        <p:par>
                          <p:cTn id="12" fill="hold">
                            <p:stCondLst>
                              <p:cond delay="2500"/>
                            </p:stCondLst>
                            <p:childTnLst>
                              <p:par>
                                <p:cTn id="13" presetID="4" presetClass="entr" presetSubtype="16" fill="hold" nodeType="afterEffect">
                                  <p:stCondLst>
                                    <p:cond delay="0"/>
                                  </p:stCondLst>
                                  <p:childTnLst>
                                    <p:set>
                                      <p:cBhvr>
                                        <p:cTn id="14" dur="1" fill="hold">
                                          <p:stCondLst>
                                            <p:cond delay="0"/>
                                          </p:stCondLst>
                                        </p:cTn>
                                        <p:tgtEl>
                                          <p:spTgt spid="41987"/>
                                        </p:tgtEl>
                                        <p:attrNameLst>
                                          <p:attrName>style.visibility</p:attrName>
                                        </p:attrNameLst>
                                      </p:cBhvr>
                                      <p:to>
                                        <p:strVal val="visible"/>
                                      </p:to>
                                    </p:set>
                                    <p:animEffect transition="in" filter="box(in)">
                                      <p:cBhvr>
                                        <p:cTn id="15" dur="1000"/>
                                        <p:tgtEl>
                                          <p:spTgt spid="41987"/>
                                        </p:tgtEl>
                                      </p:cBhvr>
                                    </p:animEffect>
                                  </p:childTnLst>
                                </p:cTn>
                              </p:par>
                              <p:par>
                                <p:cTn id="16" presetID="4" presetClass="entr" presetSubtype="16" fill="hold" nodeType="withEffect">
                                  <p:stCondLst>
                                    <p:cond delay="0"/>
                                  </p:stCondLst>
                                  <p:childTnLst>
                                    <p:set>
                                      <p:cBhvr>
                                        <p:cTn id="17" dur="1" fill="hold">
                                          <p:stCondLst>
                                            <p:cond delay="0"/>
                                          </p:stCondLst>
                                        </p:cTn>
                                        <p:tgtEl>
                                          <p:spTgt spid="41988"/>
                                        </p:tgtEl>
                                        <p:attrNameLst>
                                          <p:attrName>style.visibility</p:attrName>
                                        </p:attrNameLst>
                                      </p:cBhvr>
                                      <p:to>
                                        <p:strVal val="visible"/>
                                      </p:to>
                                    </p:set>
                                    <p:animEffect transition="in" filter="box(in)">
                                      <p:cBhvr>
                                        <p:cTn id="18" dur="1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DSCN1441"/>
          <p:cNvPicPr>
            <a:picLocks noChangeAspect="1" noChangeArrowheads="1"/>
          </p:cNvPicPr>
          <p:nvPr/>
        </p:nvPicPr>
        <p:blipFill>
          <a:blip r:embed="rId2" cstate="print"/>
          <a:srcRect/>
          <a:stretch>
            <a:fillRect/>
          </a:stretch>
        </p:blipFill>
        <p:spPr bwMode="auto">
          <a:xfrm>
            <a:off x="571472" y="500042"/>
            <a:ext cx="3589336" cy="26892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Рисунок 5" descr="F:\Фото\2009\Музей\DSCN1455.jpg"/>
          <p:cNvPicPr/>
          <p:nvPr/>
        </p:nvPicPr>
        <p:blipFill>
          <a:blip r:embed="rId3" cstate="print"/>
          <a:srcRect/>
          <a:stretch>
            <a:fillRect/>
          </a:stretch>
        </p:blipFill>
        <p:spPr bwMode="auto">
          <a:xfrm>
            <a:off x="4857752" y="500042"/>
            <a:ext cx="3505198" cy="278608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3011" name="Picture 3" descr="F:\Фото\2009\Музей\DSCN1463.jpg"/>
          <p:cNvPicPr>
            <a:picLocks noChangeAspect="1" noChangeArrowheads="1"/>
          </p:cNvPicPr>
          <p:nvPr/>
        </p:nvPicPr>
        <p:blipFill>
          <a:blip r:embed="rId4" cstate="print"/>
          <a:srcRect/>
          <a:stretch>
            <a:fillRect/>
          </a:stretch>
        </p:blipFill>
        <p:spPr bwMode="auto">
          <a:xfrm>
            <a:off x="642910" y="3429000"/>
            <a:ext cx="3474143" cy="26050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Рисунок 7" descr="F:\Фото\2009\Музей\DSCN1462.jpg"/>
          <p:cNvPicPr/>
          <p:nvPr/>
        </p:nvPicPr>
        <p:blipFill>
          <a:blip r:embed="rId5" cstate="print"/>
          <a:srcRect/>
          <a:stretch>
            <a:fillRect/>
          </a:stretch>
        </p:blipFill>
        <p:spPr bwMode="auto">
          <a:xfrm>
            <a:off x="4857752" y="3429000"/>
            <a:ext cx="3571900" cy="25717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428625"/>
            <a:ext cx="8183562" cy="714375"/>
          </a:xfrm>
        </p:spPr>
        <p:txBody>
          <a:bodyPr/>
          <a:lstStyle/>
          <a:p>
            <a:pPr algn="ctr">
              <a:defRPr/>
            </a:pPr>
            <a:r>
              <a:rPr lang="ru-RU" dirty="0" smtClean="0">
                <a:solidFill>
                  <a:srgbClr val="000099"/>
                </a:solidFill>
              </a:rPr>
              <a:t>Экспозиция музея</a:t>
            </a:r>
            <a:endParaRPr lang="ru-RU" dirty="0">
              <a:solidFill>
                <a:srgbClr val="000099"/>
              </a:solidFill>
            </a:endParaRPr>
          </a:p>
        </p:txBody>
      </p:sp>
      <p:pic>
        <p:nvPicPr>
          <p:cNvPr id="44034" name="Picture 2" descr="DSCN1390"/>
          <p:cNvPicPr>
            <a:picLocks noChangeAspect="1" noChangeArrowheads="1"/>
          </p:cNvPicPr>
          <p:nvPr/>
        </p:nvPicPr>
        <p:blipFill>
          <a:blip r:embed="rId2" cstate="print"/>
          <a:srcRect/>
          <a:stretch>
            <a:fillRect/>
          </a:stretch>
        </p:blipFill>
        <p:spPr bwMode="auto">
          <a:xfrm>
            <a:off x="642910" y="1214422"/>
            <a:ext cx="3595684" cy="26981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4035" name="Picture 3" descr="DSCN1502"/>
          <p:cNvPicPr>
            <a:picLocks noChangeAspect="1" noChangeArrowheads="1"/>
          </p:cNvPicPr>
          <p:nvPr/>
        </p:nvPicPr>
        <p:blipFill>
          <a:blip r:embed="rId3" cstate="print"/>
          <a:srcRect/>
          <a:stretch>
            <a:fillRect/>
          </a:stretch>
        </p:blipFill>
        <p:spPr bwMode="auto">
          <a:xfrm>
            <a:off x="2571736" y="3571876"/>
            <a:ext cx="3854450" cy="28924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F:\Фото\Школа\2 февраля 2008\DSCN0631.jpg"/>
          <p:cNvPicPr/>
          <p:nvPr/>
        </p:nvPicPr>
        <p:blipFill>
          <a:blip r:embed="rId4" cstate="print"/>
          <a:srcRect/>
          <a:stretch>
            <a:fillRect/>
          </a:stretch>
        </p:blipFill>
        <p:spPr bwMode="auto">
          <a:xfrm>
            <a:off x="5000628" y="1214422"/>
            <a:ext cx="3629954" cy="27235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400"/>
                            </p:stCondLst>
                            <p:childTnLst>
                              <p:par>
                                <p:cTn id="12" presetID="5" presetClass="entr" presetSubtype="10" fill="hold" nodeType="afterEffect">
                                  <p:stCondLst>
                                    <p:cond delay="0"/>
                                  </p:stCondLst>
                                  <p:childTnLst>
                                    <p:set>
                                      <p:cBhvr>
                                        <p:cTn id="13" dur="1" fill="hold">
                                          <p:stCondLst>
                                            <p:cond delay="0"/>
                                          </p:stCondLst>
                                        </p:cTn>
                                        <p:tgtEl>
                                          <p:spTgt spid="44034"/>
                                        </p:tgtEl>
                                        <p:attrNameLst>
                                          <p:attrName>style.visibility</p:attrName>
                                        </p:attrNameLst>
                                      </p:cBhvr>
                                      <p:to>
                                        <p:strVal val="visible"/>
                                      </p:to>
                                    </p:set>
                                    <p:animEffect transition="in" filter="checkerboard(across)">
                                      <p:cBhvr>
                                        <p:cTn id="14" dur="2000"/>
                                        <p:tgtEl>
                                          <p:spTgt spid="44034"/>
                                        </p:tgtEl>
                                      </p:cBhvr>
                                    </p:animEffect>
                                  </p:childTnLst>
                                </p:cTn>
                              </p:par>
                              <p:par>
                                <p:cTn id="15" presetID="5"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2000"/>
                                        <p:tgtEl>
                                          <p:spTgt spid="5"/>
                                        </p:tgtEl>
                                      </p:cBhvr>
                                    </p:animEffect>
                                  </p:childTnLst>
                                </p:cTn>
                              </p:par>
                              <p:par>
                                <p:cTn id="18" presetID="5" presetClass="entr" presetSubtype="10" fill="hold" nodeType="withEffect">
                                  <p:stCondLst>
                                    <p:cond delay="0"/>
                                  </p:stCondLst>
                                  <p:childTnLst>
                                    <p:set>
                                      <p:cBhvr>
                                        <p:cTn id="19" dur="1" fill="hold">
                                          <p:stCondLst>
                                            <p:cond delay="0"/>
                                          </p:stCondLst>
                                        </p:cTn>
                                        <p:tgtEl>
                                          <p:spTgt spid="44035"/>
                                        </p:tgtEl>
                                        <p:attrNameLst>
                                          <p:attrName>style.visibility</p:attrName>
                                        </p:attrNameLst>
                                      </p:cBhvr>
                                      <p:to>
                                        <p:strVal val="visible"/>
                                      </p:to>
                                    </p:set>
                                    <p:animEffect transition="in" filter="checkerboard(across)">
                                      <p:cBhvr>
                                        <p:cTn id="20" dur="2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p:nvPr>
        </p:nvSpPr>
        <p:spPr bwMode="auto">
          <a:xfrm>
            <a:off x="611188" y="404813"/>
            <a:ext cx="8183562" cy="1050925"/>
          </a:xfrm>
        </p:spPr>
        <p:txBody>
          <a:bodyPr wrap="square" lIns="91440" tIns="45720" rIns="91440" bIns="45720" numCol="1" anchorCtr="0" compatLnSpc="1">
            <a:prstTxWarp prst="textNoShape">
              <a:avLst/>
            </a:prstTxWarp>
            <a:normAutofit fontScale="90000"/>
          </a:bodyPr>
          <a:lstStyle/>
          <a:p>
            <a:pPr algn="ctr" eaLnBrk="1" hangingPunct="1">
              <a:defRPr/>
            </a:pPr>
            <a:r>
              <a:rPr lang="ru-RU" sz="3200" smtClean="0">
                <a:solidFill>
                  <a:srgbClr val="000099"/>
                </a:solidFill>
                <a:effectLst/>
              </a:rPr>
              <a:t>Улица имени 51 Гвардейской дивизии</a:t>
            </a:r>
          </a:p>
        </p:txBody>
      </p:sp>
      <p:pic>
        <p:nvPicPr>
          <p:cNvPr id="53251" name="Picture 3" descr="school"/>
          <p:cNvPicPr>
            <a:picLocks noChangeAspect="1" noChangeArrowheads="1"/>
          </p:cNvPicPr>
          <p:nvPr/>
        </p:nvPicPr>
        <p:blipFill>
          <a:blip r:embed="rId2"/>
          <a:srcRect/>
          <a:stretch>
            <a:fillRect/>
          </a:stretch>
        </p:blipFill>
        <p:spPr bwMode="auto">
          <a:xfrm>
            <a:off x="2189187" y="1714488"/>
            <a:ext cx="5254601" cy="394018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500" fill="hold"/>
                                        <p:tgtEl>
                                          <p:spTgt spid="53250"/>
                                        </p:tgtEl>
                                        <p:attrNameLst>
                                          <p:attrName>ppt_w</p:attrName>
                                        </p:attrNameLst>
                                      </p:cBhvr>
                                      <p:tavLst>
                                        <p:tav tm="0">
                                          <p:val>
                                            <p:fltVal val="0"/>
                                          </p:val>
                                        </p:tav>
                                        <p:tav tm="100000">
                                          <p:val>
                                            <p:strVal val="#ppt_w"/>
                                          </p:val>
                                        </p:tav>
                                      </p:tavLst>
                                    </p:anim>
                                    <p:anim calcmode="lin" valueType="num">
                                      <p:cBhvr>
                                        <p:cTn id="8" dur="500" fill="hold"/>
                                        <p:tgtEl>
                                          <p:spTgt spid="5325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box(in)">
                                      <p:cBhvr>
                                        <p:cTn id="12" dur="2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Содержимое 4"/>
          <p:cNvSpPr>
            <a:spLocks noGrp="1"/>
          </p:cNvSpPr>
          <p:nvPr>
            <p:ph idx="1"/>
          </p:nvPr>
        </p:nvSpPr>
        <p:spPr>
          <a:xfrm>
            <a:off x="642938" y="500063"/>
            <a:ext cx="8183562" cy="5545137"/>
          </a:xfrm>
        </p:spPr>
        <p:txBody>
          <a:bodyPr/>
          <a:lstStyle/>
          <a:p>
            <a:pPr>
              <a:buFont typeface="Wingdings 2" pitchFamily="18" charset="2"/>
              <a:buNone/>
            </a:pPr>
            <a:r>
              <a:rPr lang="ru-RU" sz="1800" b="1" u="sng" smtClean="0">
                <a:solidFill>
                  <a:srgbClr val="000099"/>
                </a:solidFill>
              </a:rPr>
              <a:t>Цель работы: </a:t>
            </a:r>
            <a:r>
              <a:rPr lang="ru-RU" sz="1800" b="1" smtClean="0"/>
              <a:t> изучение истории 51-1 Гвардейской дивизии и подвигов героев дивизии.  </a:t>
            </a:r>
          </a:p>
          <a:p>
            <a:pPr>
              <a:buFont typeface="Wingdings 2" pitchFamily="18" charset="2"/>
              <a:buNone/>
            </a:pPr>
            <a:endParaRPr lang="ru-RU" sz="1800" b="1" smtClean="0"/>
          </a:p>
          <a:p>
            <a:pPr>
              <a:buFont typeface="Wingdings 2" pitchFamily="18" charset="2"/>
              <a:buNone/>
            </a:pPr>
            <a:r>
              <a:rPr lang="ru-RU" sz="1800" b="1" u="sng" smtClean="0">
                <a:solidFill>
                  <a:srgbClr val="000099"/>
                </a:solidFill>
              </a:rPr>
              <a:t>Задачи:</a:t>
            </a:r>
          </a:p>
          <a:p>
            <a:pPr>
              <a:buFont typeface="Wingdings 2" pitchFamily="18" charset="2"/>
              <a:buNone/>
            </a:pPr>
            <a:r>
              <a:rPr lang="ru-RU" sz="1800" b="1" smtClean="0"/>
              <a:t>- изучить литературу по теме;</a:t>
            </a:r>
          </a:p>
          <a:p>
            <a:pPr>
              <a:buFont typeface="Wingdings 2" pitchFamily="18" charset="2"/>
              <a:buNone/>
            </a:pPr>
            <a:r>
              <a:rPr lang="ru-RU" sz="1800" b="1" smtClean="0"/>
              <a:t>- рассмотреть исторические факты из жизни дивизии;</a:t>
            </a:r>
          </a:p>
          <a:p>
            <a:pPr>
              <a:buFont typeface="Wingdings 2" pitchFamily="18" charset="2"/>
              <a:buNone/>
            </a:pPr>
            <a:r>
              <a:rPr lang="ru-RU" sz="1800" b="1" smtClean="0"/>
              <a:t>- расширить свои знания о Сталинградской битве, об участии в ней 51-й гвардейской дивизии;</a:t>
            </a:r>
          </a:p>
          <a:p>
            <a:pPr>
              <a:buFont typeface="Wingdings 2" pitchFamily="18" charset="2"/>
              <a:buNone/>
            </a:pPr>
            <a:r>
              <a:rPr lang="ru-RU" sz="1800" b="1" smtClean="0"/>
              <a:t>-  привлечь внимание сверстников к изучению военной истории родного края;</a:t>
            </a:r>
          </a:p>
          <a:p>
            <a:pPr>
              <a:buFont typeface="Wingdings 2" pitchFamily="18" charset="2"/>
              <a:buNone/>
            </a:pPr>
            <a:r>
              <a:rPr lang="ru-RU" sz="1800" b="1" smtClean="0"/>
              <a:t>- подготовить материалы для виртуального музея;</a:t>
            </a:r>
          </a:p>
          <a:p>
            <a:pPr>
              <a:buFontTx/>
              <a:buChar char="-"/>
            </a:pPr>
            <a:r>
              <a:rPr lang="ru-RU" sz="1800" b="1" smtClean="0"/>
              <a:t>систематизировать информацию, полученную из разных источников.</a:t>
            </a:r>
          </a:p>
          <a:p>
            <a:pPr>
              <a:buFontTx/>
              <a:buChar char="-"/>
            </a:pPr>
            <a:endParaRPr lang="ru-RU" sz="1800" b="1" smtClean="0"/>
          </a:p>
          <a:p>
            <a:pPr>
              <a:buFont typeface="Wingdings 2" pitchFamily="18" charset="2"/>
              <a:buNone/>
            </a:pPr>
            <a:r>
              <a:rPr lang="ru-RU" sz="1800" b="1" u="sng" smtClean="0">
                <a:solidFill>
                  <a:srgbClr val="000099"/>
                </a:solidFill>
              </a:rPr>
              <a:t>Теоретическая основа исследования: </a:t>
            </a:r>
            <a:r>
              <a:rPr lang="ru-RU" sz="1800" b="1" smtClean="0"/>
              <a:t>исторические документы, воспоминания ветеранов, материалы архива музея 51-1 Гвардейской дивизии.</a:t>
            </a:r>
          </a:p>
          <a:p>
            <a:endParaRPr lang="ru-RU" smtClean="0"/>
          </a:p>
        </p:txBody>
      </p:sp>
    </p:spTree>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p:nvPr>
        </p:nvSpPr>
        <p:spPr bwMode="auto">
          <a:xfrm>
            <a:off x="395288" y="1989138"/>
            <a:ext cx="8183562" cy="835025"/>
          </a:xfrm>
          <a:noFill/>
        </p:spPr>
        <p:txBody>
          <a:bodyPr wrap="square" lIns="91440" tIns="45720" rIns="91440" bIns="45720" numCol="1" anchorCtr="0" compatLnSpc="1">
            <a:prstTxWarp prst="textNoShape">
              <a:avLst/>
            </a:prstTxWarp>
          </a:bodyPr>
          <a:lstStyle/>
          <a:p>
            <a:pPr algn="ctr" eaLnBrk="1" hangingPunct="1"/>
            <a:r>
              <a:rPr lang="ru-RU" sz="4400" smtClean="0">
                <a:solidFill>
                  <a:srgbClr val="000099"/>
                </a:solidFill>
                <a:effectLst/>
              </a:rPr>
              <a:t>Рождение дивизии</a:t>
            </a:r>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1000" fill="hold"/>
                                        <p:tgtEl>
                                          <p:spTgt spid="70658"/>
                                        </p:tgtEl>
                                        <p:attrNameLst>
                                          <p:attrName>ppt_w</p:attrName>
                                        </p:attrNameLst>
                                      </p:cBhvr>
                                      <p:tavLst>
                                        <p:tav tm="0">
                                          <p:val>
                                            <p:fltVal val="0"/>
                                          </p:val>
                                        </p:tav>
                                        <p:tav tm="100000">
                                          <p:val>
                                            <p:strVal val="#ppt_w"/>
                                          </p:val>
                                        </p:tav>
                                      </p:tavLst>
                                    </p:anim>
                                    <p:anim calcmode="lin" valueType="num">
                                      <p:cBhvr>
                                        <p:cTn id="8" dur="1000" fill="hold"/>
                                        <p:tgtEl>
                                          <p:spTgt spid="70658"/>
                                        </p:tgtEl>
                                        <p:attrNameLst>
                                          <p:attrName>ppt_h</p:attrName>
                                        </p:attrNameLst>
                                      </p:cBhvr>
                                      <p:tavLst>
                                        <p:tav tm="0">
                                          <p:val>
                                            <p:fltVal val="0"/>
                                          </p:val>
                                        </p:tav>
                                        <p:tav tm="100000">
                                          <p:val>
                                            <p:strVal val="#ppt_h"/>
                                          </p:val>
                                        </p:tav>
                                      </p:tavLst>
                                    </p:anim>
                                    <p:animEffect transition="in" filter="fade">
                                      <p:cBhvr>
                                        <p:cTn id="9" dur="10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9" name="Rectangle 7"/>
          <p:cNvSpPr>
            <a:spLocks noGrp="1"/>
          </p:cNvSpPr>
          <p:nvPr>
            <p:ph idx="1"/>
          </p:nvPr>
        </p:nvSpPr>
        <p:spPr>
          <a:xfrm>
            <a:off x="503238" y="620713"/>
            <a:ext cx="5568950" cy="5451475"/>
          </a:xfrm>
        </p:spPr>
        <p:txBody>
          <a:bodyPr/>
          <a:lstStyle/>
          <a:p>
            <a:pPr marL="0" indent="363538" eaLnBrk="1" hangingPunct="1">
              <a:lnSpc>
                <a:spcPct val="80000"/>
              </a:lnSpc>
              <a:buFont typeface="Wingdings 2" pitchFamily="18" charset="2"/>
              <a:buNone/>
            </a:pPr>
            <a:r>
              <a:rPr lang="ru-RU" sz="1800" b="1" smtClean="0">
                <a:solidFill>
                  <a:srgbClr val="000099"/>
                </a:solidFill>
              </a:rPr>
              <a:t>76-я ордена Боевого Красного Знамени горнострелковая дивизия им. К.Е.Ворошилова (позднее 51-я орденов Ленина и Боевого Красного Знамени гвардейская стрелковая дивизия) </a:t>
            </a:r>
          </a:p>
          <a:p>
            <a:pPr marL="0" indent="363538" eaLnBrk="1" hangingPunct="1">
              <a:lnSpc>
                <a:spcPct val="80000"/>
              </a:lnSpc>
              <a:buFont typeface="Wingdings 2" pitchFamily="18" charset="2"/>
              <a:buNone/>
            </a:pPr>
            <a:endParaRPr lang="ru-RU" sz="1800" b="1" smtClean="0"/>
          </a:p>
          <a:p>
            <a:pPr marL="0" indent="363538" eaLnBrk="1" hangingPunct="1">
              <a:lnSpc>
                <a:spcPct val="80000"/>
              </a:lnSpc>
              <a:buFont typeface="Wingdings 2" pitchFamily="18" charset="2"/>
              <a:buNone/>
            </a:pPr>
            <a:r>
              <a:rPr lang="ru-RU" sz="1800" b="1" smtClean="0"/>
              <a:t>Сформирована на территории Азербайджанской ССР на базе так называемого армянского полка. Полк был формирован из бакинских рабочих и по сути был интернациональным. </a:t>
            </a:r>
          </a:p>
          <a:p>
            <a:pPr marL="0" indent="363538" eaLnBrk="1" hangingPunct="1">
              <a:lnSpc>
                <a:spcPct val="80000"/>
              </a:lnSpc>
              <a:buFont typeface="Wingdings 2" pitchFamily="18" charset="2"/>
              <a:buNone/>
            </a:pPr>
            <a:endParaRPr lang="ru-RU" sz="1800" b="1" smtClean="0">
              <a:solidFill>
                <a:srgbClr val="000099"/>
              </a:solidFill>
            </a:endParaRPr>
          </a:p>
          <a:p>
            <a:pPr marL="0" indent="363538" eaLnBrk="1" hangingPunct="1">
              <a:lnSpc>
                <a:spcPct val="80000"/>
              </a:lnSpc>
              <a:buFont typeface="Wingdings 2" pitchFamily="18" charset="2"/>
              <a:buNone/>
            </a:pPr>
            <a:r>
              <a:rPr lang="ru-RU" sz="1800" b="1" smtClean="0">
                <a:solidFill>
                  <a:srgbClr val="000099"/>
                </a:solidFill>
              </a:rPr>
              <a:t>С первых своих дней она ведет борьбу за установление Советской власти в Закавказье. В эти годы в ее рядах свою первую закалку получил маршал Советского Союза Иван Христофорович Баграмян.</a:t>
            </a:r>
          </a:p>
          <a:p>
            <a:pPr marL="0" indent="363538" eaLnBrk="1" hangingPunct="1">
              <a:lnSpc>
                <a:spcPct val="80000"/>
              </a:lnSpc>
              <a:buFont typeface="Wingdings 2" pitchFamily="18" charset="2"/>
              <a:buNone/>
            </a:pPr>
            <a:endParaRPr lang="ru-RU" sz="1800" b="1" smtClean="0"/>
          </a:p>
          <a:p>
            <a:pPr marL="0" indent="363538" eaLnBrk="1" hangingPunct="1">
              <a:lnSpc>
                <a:spcPct val="80000"/>
              </a:lnSpc>
              <a:buFont typeface="Wingdings 2" pitchFamily="18" charset="2"/>
              <a:buNone/>
            </a:pPr>
            <a:r>
              <a:rPr lang="ru-RU" sz="1800" b="1" smtClean="0"/>
              <a:t>В июне 1936г. дивизия получила наименование 76-й горно-стрелковой.</a:t>
            </a:r>
            <a:r>
              <a:rPr lang="ru-RU" sz="1800" smtClean="0"/>
              <a:t> </a:t>
            </a:r>
          </a:p>
          <a:p>
            <a:pPr marL="0" indent="363538" eaLnBrk="1" hangingPunct="1">
              <a:lnSpc>
                <a:spcPct val="80000"/>
              </a:lnSpc>
              <a:buFont typeface="Wingdings 2" pitchFamily="18" charset="2"/>
              <a:buNone/>
            </a:pPr>
            <a:endParaRPr lang="ru-RU" sz="1800" b="1" smtClean="0">
              <a:solidFill>
                <a:srgbClr val="000099"/>
              </a:solidFill>
            </a:endParaRPr>
          </a:p>
        </p:txBody>
      </p:sp>
      <p:pic>
        <p:nvPicPr>
          <p:cNvPr id="3" name="Picture 4" descr="bagramyan_kurasov"/>
          <p:cNvPicPr>
            <a:picLocks noChangeAspect="1" noChangeArrowheads="1"/>
          </p:cNvPicPr>
          <p:nvPr/>
        </p:nvPicPr>
        <p:blipFill>
          <a:blip r:embed="rId2"/>
          <a:srcRect/>
          <a:stretch>
            <a:fillRect/>
          </a:stretch>
        </p:blipFill>
        <p:spPr bwMode="auto">
          <a:xfrm>
            <a:off x="5643570" y="3571876"/>
            <a:ext cx="3069143" cy="2071702"/>
          </a:xfrm>
          <a:prstGeom prst="rect">
            <a:avLst/>
          </a:prstGeom>
          <a:ln>
            <a:noFill/>
          </a:ln>
          <a:effectLst>
            <a:softEdge rad="112500"/>
          </a:effectLst>
        </p:spPr>
      </p:pic>
      <p:pic>
        <p:nvPicPr>
          <p:cNvPr id="4" name="Picture 3" descr="bagramyan"/>
          <p:cNvPicPr>
            <a:picLocks noChangeAspect="1" noChangeArrowheads="1"/>
          </p:cNvPicPr>
          <p:nvPr/>
        </p:nvPicPr>
        <p:blipFill>
          <a:blip r:embed="rId3"/>
          <a:srcRect/>
          <a:stretch>
            <a:fillRect/>
          </a:stretch>
        </p:blipFill>
        <p:spPr bwMode="auto">
          <a:xfrm>
            <a:off x="6143636" y="785794"/>
            <a:ext cx="2195805" cy="24241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9399">
                                            <p:txEl>
                                              <p:pRg st="0" end="0"/>
                                            </p:txEl>
                                          </p:spTgt>
                                        </p:tgtEl>
                                        <p:attrNameLst>
                                          <p:attrName>style.visibility</p:attrName>
                                        </p:attrNameLst>
                                      </p:cBhvr>
                                      <p:to>
                                        <p:strVal val="visible"/>
                                      </p:to>
                                    </p:set>
                                    <p:animEffect transition="in" filter="dissolve">
                                      <p:cBhvr>
                                        <p:cTn id="7" dur="1000"/>
                                        <p:tgtEl>
                                          <p:spTgt spid="59399">
                                            <p:txEl>
                                              <p:pRg st="0" end="0"/>
                                            </p:txEl>
                                          </p:spTgt>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59399">
                                            <p:txEl>
                                              <p:pRg st="2" end="2"/>
                                            </p:txEl>
                                          </p:spTgt>
                                        </p:tgtEl>
                                        <p:attrNameLst>
                                          <p:attrName>style.visibility</p:attrName>
                                        </p:attrNameLst>
                                      </p:cBhvr>
                                      <p:to>
                                        <p:strVal val="visible"/>
                                      </p:to>
                                    </p:set>
                                    <p:animEffect transition="in" filter="dissolve">
                                      <p:cBhvr>
                                        <p:cTn id="11" dur="1000"/>
                                        <p:tgtEl>
                                          <p:spTgt spid="59399">
                                            <p:txEl>
                                              <p:pRg st="2" end="2"/>
                                            </p:txEl>
                                          </p:spTgt>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59399">
                                            <p:txEl>
                                              <p:pRg st="4" end="4"/>
                                            </p:txEl>
                                          </p:spTgt>
                                        </p:tgtEl>
                                        <p:attrNameLst>
                                          <p:attrName>style.visibility</p:attrName>
                                        </p:attrNameLst>
                                      </p:cBhvr>
                                      <p:to>
                                        <p:strVal val="visible"/>
                                      </p:to>
                                    </p:set>
                                    <p:animEffect transition="in" filter="dissolve">
                                      <p:cBhvr>
                                        <p:cTn id="15" dur="1000"/>
                                        <p:tgtEl>
                                          <p:spTgt spid="59399">
                                            <p:txEl>
                                              <p:pRg st="4" end="4"/>
                                            </p:txEl>
                                          </p:spTgt>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59399">
                                            <p:txEl>
                                              <p:pRg st="6" end="6"/>
                                            </p:txEl>
                                          </p:spTgt>
                                        </p:tgtEl>
                                        <p:attrNameLst>
                                          <p:attrName>style.visibility</p:attrName>
                                        </p:attrNameLst>
                                      </p:cBhvr>
                                      <p:to>
                                        <p:strVal val="visible"/>
                                      </p:to>
                                    </p:set>
                                    <p:animEffect transition="in" filter="dissolve">
                                      <p:cBhvr>
                                        <p:cTn id="19" dur="1000"/>
                                        <p:tgtEl>
                                          <p:spTgt spid="59399">
                                            <p:txEl>
                                              <p:pRg st="6" end="6"/>
                                            </p:txEl>
                                          </p:spTgt>
                                        </p:tgtEl>
                                      </p:cBhvr>
                                    </p:animEffect>
                                  </p:childTnLst>
                                </p:cTn>
                              </p:par>
                            </p:childTnLst>
                          </p:cTn>
                        </p:par>
                        <p:par>
                          <p:cTn id="20" fill="hold">
                            <p:stCondLst>
                              <p:cond delay="4000"/>
                            </p:stCondLst>
                            <p:childTnLst>
                              <p:par>
                                <p:cTn id="21" presetID="16" presetClass="entr" presetSubtype="2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Horizontal)">
                                      <p:cBhvr>
                                        <p:cTn id="23" dur="1000"/>
                                        <p:tgtEl>
                                          <p:spTgt spid="3"/>
                                        </p:tgtEl>
                                      </p:cBhvr>
                                    </p:animEffect>
                                  </p:childTnLst>
                                </p:cTn>
                              </p:par>
                            </p:childTnLst>
                          </p:cTn>
                        </p:par>
                        <p:par>
                          <p:cTn id="24" fill="hold">
                            <p:stCondLst>
                              <p:cond delay="5000"/>
                            </p:stCondLst>
                            <p:childTnLst>
                              <p:par>
                                <p:cTn id="25" presetID="2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500063"/>
            <a:ext cx="8183562" cy="642937"/>
          </a:xfrm>
        </p:spPr>
        <p:txBody>
          <a:bodyPr/>
          <a:lstStyle/>
          <a:p>
            <a:pPr algn="ctr">
              <a:defRPr/>
            </a:pPr>
            <a:r>
              <a:rPr lang="ru-RU" dirty="0" smtClean="0">
                <a:solidFill>
                  <a:srgbClr val="000099"/>
                </a:solidFill>
              </a:rPr>
              <a:t>В боях под Сталинградом</a:t>
            </a:r>
            <a:endParaRPr lang="ru-RU" dirty="0">
              <a:solidFill>
                <a:srgbClr val="000099"/>
              </a:solidFill>
            </a:endParaRPr>
          </a:p>
        </p:txBody>
      </p:sp>
      <p:pic>
        <p:nvPicPr>
          <p:cNvPr id="4" name="Picture 8" descr="m_58432"/>
          <p:cNvPicPr>
            <a:picLocks noChangeAspect="1" noChangeArrowheads="1"/>
          </p:cNvPicPr>
          <p:nvPr/>
        </p:nvPicPr>
        <p:blipFill>
          <a:blip r:embed="rId2"/>
          <a:srcRect/>
          <a:stretch>
            <a:fillRect/>
          </a:stretch>
        </p:blipFill>
        <p:spPr bwMode="auto">
          <a:xfrm>
            <a:off x="4714876" y="2214554"/>
            <a:ext cx="3960812" cy="29702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7" descr="23"/>
          <p:cNvPicPr>
            <a:picLocks noChangeAspect="1" noChangeArrowheads="1"/>
          </p:cNvPicPr>
          <p:nvPr/>
        </p:nvPicPr>
        <p:blipFill>
          <a:blip r:embed="rId3"/>
          <a:srcRect/>
          <a:stretch>
            <a:fillRect/>
          </a:stretch>
        </p:blipFill>
        <p:spPr bwMode="auto">
          <a:xfrm>
            <a:off x="500034" y="1285860"/>
            <a:ext cx="3816350" cy="28241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245" name="Прямоугольник 5"/>
          <p:cNvSpPr>
            <a:spLocks noChangeArrowheads="1"/>
          </p:cNvSpPr>
          <p:nvPr/>
        </p:nvSpPr>
        <p:spPr bwMode="auto">
          <a:xfrm>
            <a:off x="642938" y="4286250"/>
            <a:ext cx="3786187" cy="1338263"/>
          </a:xfrm>
          <a:prstGeom prst="rect">
            <a:avLst/>
          </a:prstGeom>
          <a:noFill/>
          <a:ln w="9525">
            <a:noFill/>
            <a:miter lim="800000"/>
            <a:headEnd/>
            <a:tailEnd/>
          </a:ln>
        </p:spPr>
        <p:txBody>
          <a:bodyPr>
            <a:spAutoFit/>
          </a:bodyPr>
          <a:lstStyle/>
          <a:p>
            <a:pPr indent="363538">
              <a:lnSpc>
                <a:spcPct val="90000"/>
              </a:lnSpc>
              <a:buFont typeface="Wingdings 2" pitchFamily="18" charset="2"/>
              <a:buNone/>
            </a:pPr>
            <a:r>
              <a:rPr lang="ru-RU" b="1" dirty="0"/>
              <a:t>12 июля 1942г. 76-я дивизия в составе 21-й армии вошла во вновь созданный Сталинградский фронт.</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05"/>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 calcmode="lin" valueType="num">
                                      <p:cBhvr>
                                        <p:cTn id="9" dur="1000" fill="hold"/>
                                        <p:tgtEl>
                                          <p:spTgt spid="2"/>
                                        </p:tgtEl>
                                        <p:attrNameLst>
                                          <p:attrName>ppt_x</p:attrName>
                                        </p:attrNameLst>
                                      </p:cBhvr>
                                      <p:tavLst>
                                        <p:tav tm="0">
                                          <p:val>
                                            <p:strVal val="#ppt_x-.2"/>
                                          </p:val>
                                        </p:tav>
                                        <p:tav tm="100000">
                                          <p:val>
                                            <p:strVal val="#ppt_x"/>
                                          </p:val>
                                        </p:tav>
                                      </p:tavLst>
                                    </p:anim>
                                    <p:anim calcmode="lin" valueType="num">
                                      <p:cBhvr>
                                        <p:cTn id="10" dur="1000" fill="hold"/>
                                        <p:tgtEl>
                                          <p:spTgt spid="2"/>
                                        </p:tgtEl>
                                        <p:attrNameLst>
                                          <p:attrName>ppt_y</p:attrName>
                                        </p:attrNameLst>
                                      </p:cBhvr>
                                      <p:tavLst>
                                        <p:tav tm="0">
                                          <p:val>
                                            <p:strVal val="#ppt_y"/>
                                          </p:val>
                                        </p:tav>
                                        <p:tav tm="100000">
                                          <p:val>
                                            <p:strVal val="#ppt_y"/>
                                          </p:val>
                                        </p:tav>
                                      </p:tavLst>
                                    </p:anim>
                                    <p:animEffect transition="in" filter="fade">
                                      <p:cBhvr>
                                        <p:cTn id="11" dur="1000"/>
                                        <p:tgtEl>
                                          <p:spTgt spid="2"/>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2000"/>
                                        <p:tgtEl>
                                          <p:spTgt spid="4"/>
                                        </p:tgtEl>
                                      </p:cBhvr>
                                    </p:animEffect>
                                  </p:childTnLst>
                                </p:cTn>
                              </p:par>
                            </p:childTnLst>
                          </p:cTn>
                        </p:par>
                        <p:par>
                          <p:cTn id="16" fill="hold">
                            <p:stCondLst>
                              <p:cond delay="3000"/>
                            </p:stCondLst>
                            <p:childTnLst>
                              <p:par>
                                <p:cTn id="17" presetID="8"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par>
                                <p:cTn id="20" presetID="58" presetClass="entr" presetSubtype="0" accel="100000" fill="hold" grpId="0" nodeType="withEffect">
                                  <p:stCondLst>
                                    <p:cond delay="0"/>
                                  </p:stCondLst>
                                  <p:childTnLst>
                                    <p:set>
                                      <p:cBhvr>
                                        <p:cTn id="21" dur="1" fill="hold">
                                          <p:stCondLst>
                                            <p:cond delay="0"/>
                                          </p:stCondLst>
                                        </p:cTn>
                                        <p:tgtEl>
                                          <p:spTgt spid="10245"/>
                                        </p:tgtEl>
                                        <p:attrNameLst>
                                          <p:attrName>style.visibility</p:attrName>
                                        </p:attrNameLst>
                                      </p:cBhvr>
                                      <p:to>
                                        <p:strVal val="visible"/>
                                      </p:to>
                                    </p:set>
                                    <p:anim calcmode="lin" valueType="num">
                                      <p:cBhvr>
                                        <p:cTn id="22" dur="1000" fill="hold"/>
                                        <p:tgtEl>
                                          <p:spTgt spid="10245"/>
                                        </p:tgtEl>
                                        <p:attrNameLst>
                                          <p:attrName>ppt_w</p:attrName>
                                        </p:attrNameLst>
                                      </p:cBhvr>
                                      <p:tavLst>
                                        <p:tav tm="0">
                                          <p:val>
                                            <p:strVal val="#ppt_w*2.5"/>
                                          </p:val>
                                        </p:tav>
                                        <p:tav tm="100000">
                                          <p:val>
                                            <p:strVal val="#ppt_w"/>
                                          </p:val>
                                        </p:tav>
                                      </p:tavLst>
                                    </p:anim>
                                    <p:anim calcmode="lin" valueType="num">
                                      <p:cBhvr>
                                        <p:cTn id="23" dur="1000" fill="hold"/>
                                        <p:tgtEl>
                                          <p:spTgt spid="10245"/>
                                        </p:tgtEl>
                                        <p:attrNameLst>
                                          <p:attrName>ppt_h</p:attrName>
                                        </p:attrNameLst>
                                      </p:cBhvr>
                                      <p:tavLst>
                                        <p:tav tm="0">
                                          <p:val>
                                            <p:strVal val="#ppt_h*0.01"/>
                                          </p:val>
                                        </p:tav>
                                        <p:tav tm="100000">
                                          <p:val>
                                            <p:strVal val="#ppt_h"/>
                                          </p:val>
                                        </p:tav>
                                      </p:tavLst>
                                    </p:anim>
                                    <p:anim calcmode="lin" valueType="num">
                                      <p:cBhvr>
                                        <p:cTn id="24" dur="1000" fill="hold"/>
                                        <p:tgtEl>
                                          <p:spTgt spid="10245"/>
                                        </p:tgtEl>
                                        <p:attrNameLst>
                                          <p:attrName>ppt_x</p:attrName>
                                        </p:attrNameLst>
                                      </p:cBhvr>
                                      <p:tavLst>
                                        <p:tav tm="0">
                                          <p:val>
                                            <p:strVal val="#ppt_x"/>
                                          </p:val>
                                        </p:tav>
                                        <p:tav tm="100000">
                                          <p:val>
                                            <p:strVal val="#ppt_x"/>
                                          </p:val>
                                        </p:tav>
                                      </p:tavLst>
                                    </p:anim>
                                    <p:anim calcmode="lin" valueType="num">
                                      <p:cBhvr>
                                        <p:cTn id="25" dur="1000" fill="hold"/>
                                        <p:tgtEl>
                                          <p:spTgt spid="10245"/>
                                        </p:tgtEl>
                                        <p:attrNameLst>
                                          <p:attrName>ppt_y</p:attrName>
                                        </p:attrNameLst>
                                      </p:cBhvr>
                                      <p:tavLst>
                                        <p:tav tm="0">
                                          <p:val>
                                            <p:strVal val="#ppt_h+1"/>
                                          </p:val>
                                        </p:tav>
                                        <p:tav tm="100000">
                                          <p:val>
                                            <p:strVal val="#ppt_y"/>
                                          </p:val>
                                        </p:tav>
                                      </p:tavLst>
                                    </p:anim>
                                    <p:animEffect transition="in" filter="fade">
                                      <p:cBhvr>
                                        <p:cTn id="26" dur="10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p:cNvSpPr>
          <p:nvPr>
            <p:ph idx="1"/>
          </p:nvPr>
        </p:nvSpPr>
        <p:spPr>
          <a:xfrm>
            <a:off x="3635375" y="476250"/>
            <a:ext cx="5267325" cy="5922963"/>
          </a:xfrm>
        </p:spPr>
        <p:txBody>
          <a:bodyPr/>
          <a:lstStyle/>
          <a:p>
            <a:pPr marL="0" indent="265113" eaLnBrk="1" hangingPunct="1">
              <a:lnSpc>
                <a:spcPct val="80000"/>
              </a:lnSpc>
              <a:buFont typeface="Wingdings 2" pitchFamily="18" charset="2"/>
              <a:buNone/>
            </a:pPr>
            <a:r>
              <a:rPr lang="ru-RU" sz="1800" b="1" smtClean="0"/>
              <a:t>25 октября 1942г., еще до начала общего наступления советских войск под Сталинградом, части 76-й горно-стрелковой дивизии штурмом овладели важным опорным пунктом вермахта – станицей Клетской. Таким образом, был создан и в упорных боях удержан и расширен плацдарм на правом берегу Дона. В боях за Клетскую особо отличились подразделения, которыми командовали командиры Муталлимов, Садыхов, Ахундов, Мамедов, Алибеков, Асланов. В станице был захвачен в плен штаб 13-й пехотной дивизии вермахта и более 180 солдат и офицеров врага.</a:t>
            </a:r>
          </a:p>
          <a:p>
            <a:pPr marL="0" indent="265113" eaLnBrk="1" hangingPunct="1">
              <a:lnSpc>
                <a:spcPct val="80000"/>
              </a:lnSpc>
              <a:buFont typeface="Wingdings 2" pitchFamily="18" charset="2"/>
              <a:buNone/>
            </a:pPr>
            <a:r>
              <a:rPr lang="ru-RU" sz="1800" b="1" smtClean="0"/>
              <a:t>23 ноября 1942г. приказом Народного Комиссара Обороны СССР №375 76-я горно-стрелковая дивизия преобразована в 51-ю гвардейскую стрелковую дивизию. Она стала первой гвардейской дивизией в составе 21-й армии.</a:t>
            </a:r>
          </a:p>
        </p:txBody>
      </p:sp>
      <p:pic>
        <p:nvPicPr>
          <p:cNvPr id="63492" name="Picture 4" descr="битва"/>
          <p:cNvPicPr>
            <a:picLocks noChangeAspect="1" noChangeArrowheads="1"/>
          </p:cNvPicPr>
          <p:nvPr/>
        </p:nvPicPr>
        <p:blipFill>
          <a:blip r:embed="rId2"/>
          <a:srcRect/>
          <a:stretch>
            <a:fillRect/>
          </a:stretch>
        </p:blipFill>
        <p:spPr bwMode="auto">
          <a:xfrm>
            <a:off x="468313" y="1844675"/>
            <a:ext cx="3240087" cy="2900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p:cTn id="7" dur="1000" fill="hold"/>
                                        <p:tgtEl>
                                          <p:spTgt spid="6349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349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3491">
                                            <p:txEl>
                                              <p:pRg st="0" end="0"/>
                                            </p:txEl>
                                          </p:spTgt>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p:cTn id="13" dur="1000" fill="hold"/>
                                        <p:tgtEl>
                                          <p:spTgt spid="63491">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63491">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63491">
                                            <p:txEl>
                                              <p:pRg st="1" end="1"/>
                                            </p:txEl>
                                          </p:spTgt>
                                        </p:tgtEl>
                                      </p:cBhvr>
                                    </p:animEffect>
                                  </p:childTnLst>
                                </p:cTn>
                              </p:par>
                              <p:par>
                                <p:cTn id="16" presetID="31" presetClass="entr" presetSubtype="0" fill="hold" nodeType="withEffect">
                                  <p:stCondLst>
                                    <p:cond delay="0"/>
                                  </p:stCondLst>
                                  <p:iterate type="lt">
                                    <p:tmPct val="5000"/>
                                  </p:iterate>
                                  <p:childTnLst>
                                    <p:set>
                                      <p:cBhvr>
                                        <p:cTn id="17" dur="1" fill="hold">
                                          <p:stCondLst>
                                            <p:cond delay="0"/>
                                          </p:stCondLst>
                                        </p:cTn>
                                        <p:tgtEl>
                                          <p:spTgt spid="63492"/>
                                        </p:tgtEl>
                                        <p:attrNameLst>
                                          <p:attrName>style.visibility</p:attrName>
                                        </p:attrNameLst>
                                      </p:cBhvr>
                                      <p:to>
                                        <p:strVal val="visible"/>
                                      </p:to>
                                    </p:set>
                                    <p:anim calcmode="lin" valueType="num">
                                      <p:cBhvr>
                                        <p:cTn id="18" dur="1000" fill="hold"/>
                                        <p:tgtEl>
                                          <p:spTgt spid="63492"/>
                                        </p:tgtEl>
                                        <p:attrNameLst>
                                          <p:attrName>ppt_w</p:attrName>
                                        </p:attrNameLst>
                                      </p:cBhvr>
                                      <p:tavLst>
                                        <p:tav tm="0">
                                          <p:val>
                                            <p:fltVal val="0"/>
                                          </p:val>
                                        </p:tav>
                                        <p:tav tm="100000">
                                          <p:val>
                                            <p:strVal val="#ppt_w"/>
                                          </p:val>
                                        </p:tav>
                                      </p:tavLst>
                                    </p:anim>
                                    <p:anim calcmode="lin" valueType="num">
                                      <p:cBhvr>
                                        <p:cTn id="19" dur="1000" fill="hold"/>
                                        <p:tgtEl>
                                          <p:spTgt spid="63492"/>
                                        </p:tgtEl>
                                        <p:attrNameLst>
                                          <p:attrName>ppt_h</p:attrName>
                                        </p:attrNameLst>
                                      </p:cBhvr>
                                      <p:tavLst>
                                        <p:tav tm="0">
                                          <p:val>
                                            <p:fltVal val="0"/>
                                          </p:val>
                                        </p:tav>
                                        <p:tav tm="100000">
                                          <p:val>
                                            <p:strVal val="#ppt_h"/>
                                          </p:val>
                                        </p:tav>
                                      </p:tavLst>
                                    </p:anim>
                                    <p:anim calcmode="lin" valueType="num">
                                      <p:cBhvr>
                                        <p:cTn id="20" dur="1000" fill="hold"/>
                                        <p:tgtEl>
                                          <p:spTgt spid="63492"/>
                                        </p:tgtEl>
                                        <p:attrNameLst>
                                          <p:attrName>style.rotation</p:attrName>
                                        </p:attrNameLst>
                                      </p:cBhvr>
                                      <p:tavLst>
                                        <p:tav tm="0">
                                          <p:val>
                                            <p:fltVal val="90"/>
                                          </p:val>
                                        </p:tav>
                                        <p:tav tm="100000">
                                          <p:val>
                                            <p:fltVal val="0"/>
                                          </p:val>
                                        </p:tav>
                                      </p:tavLst>
                                    </p:anim>
                                    <p:animEffect transition="in" filter="fade">
                                      <p:cBhvr>
                                        <p:cTn id="21" dur="10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bwMode="auto">
          <a:xfrm>
            <a:off x="3886200" y="549275"/>
            <a:ext cx="4862513" cy="1081088"/>
          </a:xfrm>
          <a:noFill/>
        </p:spPr>
        <p:txBody>
          <a:bodyPr wrap="square" lIns="91440" tIns="45720" rIns="91440" bIns="45720" numCol="1" anchorCtr="0" compatLnSpc="1">
            <a:prstTxWarp prst="textNoShape">
              <a:avLst/>
            </a:prstTxWarp>
          </a:bodyPr>
          <a:lstStyle/>
          <a:p>
            <a:pPr eaLnBrk="1" hangingPunct="1"/>
            <a:r>
              <a:rPr lang="ru-RU" sz="3000" smtClean="0">
                <a:solidFill>
                  <a:srgbClr val="000099"/>
                </a:solidFill>
                <a:effectLst/>
              </a:rPr>
              <a:t>Николай Тариелович Таварткиладзе</a:t>
            </a:r>
            <a:r>
              <a:rPr lang="ru-RU" sz="3200" smtClean="0">
                <a:effectLst/>
              </a:rPr>
              <a:t> </a:t>
            </a:r>
          </a:p>
        </p:txBody>
      </p:sp>
      <p:sp>
        <p:nvSpPr>
          <p:cNvPr id="47107" name="Rectangle 3"/>
          <p:cNvSpPr>
            <a:spLocks noGrp="1"/>
          </p:cNvSpPr>
          <p:nvPr>
            <p:ph idx="1"/>
          </p:nvPr>
        </p:nvSpPr>
        <p:spPr>
          <a:xfrm>
            <a:off x="4284663" y="1989138"/>
            <a:ext cx="4176712" cy="4032250"/>
          </a:xfrm>
        </p:spPr>
        <p:txBody>
          <a:bodyPr/>
          <a:lstStyle/>
          <a:p>
            <a:pPr eaLnBrk="1" hangingPunct="1">
              <a:lnSpc>
                <a:spcPct val="80000"/>
              </a:lnSpc>
              <a:buFont typeface="Wingdings 2" pitchFamily="18" charset="2"/>
              <a:buNone/>
            </a:pPr>
            <a:r>
              <a:rPr lang="ru-RU" sz="1600" smtClean="0"/>
              <a:t>     </a:t>
            </a:r>
            <a:r>
              <a:rPr lang="ru-RU" sz="2000" b="1" i="1" smtClean="0"/>
              <a:t>Николай Тариелович Таварткиладзе получил назначение в 51-ю Гвардейскую дивизию в августе 1942 года. Тогда полковнику Таварткиладзе было всего 36 лет. Под его командованием 51-я Гвардейская дивизия вписала немало славных страниц в историю Сталинградской битвы. </a:t>
            </a:r>
          </a:p>
        </p:txBody>
      </p:sp>
      <p:pic>
        <p:nvPicPr>
          <p:cNvPr id="47108" name="Picture 4" descr="тав"/>
          <p:cNvPicPr>
            <a:picLocks noChangeAspect="1" noChangeArrowheads="1"/>
          </p:cNvPicPr>
          <p:nvPr/>
        </p:nvPicPr>
        <p:blipFill>
          <a:blip r:embed="rId2"/>
          <a:srcRect/>
          <a:stretch>
            <a:fillRect/>
          </a:stretch>
        </p:blipFill>
        <p:spPr bwMode="auto">
          <a:xfrm>
            <a:off x="611188" y="642918"/>
            <a:ext cx="3254964" cy="520702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770" decel="100000"/>
                                        <p:tgtEl>
                                          <p:spTgt spid="47106"/>
                                        </p:tgtEl>
                                      </p:cBhvr>
                                    </p:animEffect>
                                    <p:animScale>
                                      <p:cBhvr>
                                        <p:cTn id="8" dur="770" decel="100000"/>
                                        <p:tgtEl>
                                          <p:spTgt spid="47106"/>
                                        </p:tgtEl>
                                      </p:cBhvr>
                                      <p:from x="10000" y="10000"/>
                                      <p:to x="200000" y="450000"/>
                                    </p:animScale>
                                    <p:animScale>
                                      <p:cBhvr>
                                        <p:cTn id="9" dur="1230" accel="100000" fill="hold">
                                          <p:stCondLst>
                                            <p:cond delay="770"/>
                                          </p:stCondLst>
                                        </p:cTn>
                                        <p:tgtEl>
                                          <p:spTgt spid="47106"/>
                                        </p:tgtEl>
                                      </p:cBhvr>
                                      <p:from x="200000" y="450000"/>
                                      <p:to x="100000" y="100000"/>
                                    </p:animScale>
                                    <p:set>
                                      <p:cBhvr>
                                        <p:cTn id="10" dur="770" fill="hold"/>
                                        <p:tgtEl>
                                          <p:spTgt spid="47106"/>
                                        </p:tgtEl>
                                        <p:attrNameLst>
                                          <p:attrName>ppt_x</p:attrName>
                                        </p:attrNameLst>
                                      </p:cBhvr>
                                      <p:to>
                                        <p:strVal val="(0.5)"/>
                                      </p:to>
                                    </p:set>
                                    <p:anim from="(0.5)" to="(#ppt_x)" calcmode="lin" valueType="num">
                                      <p:cBhvr>
                                        <p:cTn id="11" dur="1230" accel="100000" fill="hold">
                                          <p:stCondLst>
                                            <p:cond delay="770"/>
                                          </p:stCondLst>
                                        </p:cTn>
                                        <p:tgtEl>
                                          <p:spTgt spid="47106"/>
                                        </p:tgtEl>
                                        <p:attrNameLst>
                                          <p:attrName>ppt_x</p:attrName>
                                        </p:attrNameLst>
                                      </p:cBhvr>
                                    </p:anim>
                                    <p:set>
                                      <p:cBhvr>
                                        <p:cTn id="12" dur="770" fill="hold"/>
                                        <p:tgtEl>
                                          <p:spTgt spid="47106"/>
                                        </p:tgtEl>
                                        <p:attrNameLst>
                                          <p:attrName>ppt_y</p:attrName>
                                        </p:attrNameLst>
                                      </p:cBhvr>
                                      <p:to>
                                        <p:strVal val="(#ppt_y+0.4)"/>
                                      </p:to>
                                    </p:set>
                                    <p:anim from="(#ppt_y+0.4)" to="(#ppt_y)" calcmode="lin" valueType="num">
                                      <p:cBhvr>
                                        <p:cTn id="13" dur="1230" accel="100000" fill="hold">
                                          <p:stCondLst>
                                            <p:cond delay="770"/>
                                          </p:stCondLst>
                                        </p:cTn>
                                        <p:tgtEl>
                                          <p:spTgt spid="47106"/>
                                        </p:tgtEl>
                                        <p:attrNameLst>
                                          <p:attrName>ppt_y</p:attrName>
                                        </p:attrNameLst>
                                      </p:cBhvr>
                                    </p:anim>
                                  </p:childTnLst>
                                </p:cTn>
                              </p:par>
                            </p:childTnLst>
                          </p:cTn>
                        </p:par>
                        <p:par>
                          <p:cTn id="14" fill="hold">
                            <p:stCondLst>
                              <p:cond delay="2000"/>
                            </p:stCondLst>
                            <p:childTnLst>
                              <p:par>
                                <p:cTn id="15" presetID="8" presetClass="entr" presetSubtype="16" fill="hold" nodeType="afterEffect">
                                  <p:stCondLst>
                                    <p:cond delay="0"/>
                                  </p:stCondLst>
                                  <p:childTnLst>
                                    <p:set>
                                      <p:cBhvr>
                                        <p:cTn id="16" dur="1" fill="hold">
                                          <p:stCondLst>
                                            <p:cond delay="0"/>
                                          </p:stCondLst>
                                        </p:cTn>
                                        <p:tgtEl>
                                          <p:spTgt spid="47108"/>
                                        </p:tgtEl>
                                        <p:attrNameLst>
                                          <p:attrName>style.visibility</p:attrName>
                                        </p:attrNameLst>
                                      </p:cBhvr>
                                      <p:to>
                                        <p:strVal val="visible"/>
                                      </p:to>
                                    </p:set>
                                    <p:animEffect transition="in" filter="diamond(in)">
                                      <p:cBhvr>
                                        <p:cTn id="17" dur="2000"/>
                                        <p:tgtEl>
                                          <p:spTgt spid="47108"/>
                                        </p:tgtEl>
                                      </p:cBhvr>
                                    </p:animEffect>
                                  </p:childTnLst>
                                </p:cTn>
                              </p:par>
                            </p:childTnLst>
                          </p:cTn>
                        </p:par>
                        <p:par>
                          <p:cTn id="18" fill="hold">
                            <p:stCondLst>
                              <p:cond delay="4000"/>
                            </p:stCondLst>
                            <p:childTnLst>
                              <p:par>
                                <p:cTn id="19" presetID="17" presetClass="entr" presetSubtype="10" fill="hold" grpId="0" nodeType="afterEffect">
                                  <p:stCondLst>
                                    <p:cond delay="0"/>
                                  </p:stCondLst>
                                  <p:childTnLst>
                                    <p:set>
                                      <p:cBhvr>
                                        <p:cTn id="20" dur="1" fill="hold">
                                          <p:stCondLst>
                                            <p:cond delay="0"/>
                                          </p:stCondLst>
                                        </p:cTn>
                                        <p:tgtEl>
                                          <p:spTgt spid="47107">
                                            <p:txEl>
                                              <p:pRg st="0" end="0"/>
                                            </p:txEl>
                                          </p:spTgt>
                                        </p:tgtEl>
                                        <p:attrNameLst>
                                          <p:attrName>style.visibility</p:attrName>
                                        </p:attrNameLst>
                                      </p:cBhvr>
                                      <p:to>
                                        <p:strVal val="visible"/>
                                      </p:to>
                                    </p:set>
                                    <p:anim calcmode="lin" valueType="num">
                                      <p:cBhvr>
                                        <p:cTn id="21" dur="500" fill="hold"/>
                                        <p:tgtEl>
                                          <p:spTgt spid="4710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10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bkz"/>
          <p:cNvPicPr>
            <a:picLocks noChangeAspect="1" noChangeArrowheads="1"/>
          </p:cNvPicPr>
          <p:nvPr/>
        </p:nvPicPr>
        <p:blipFill>
          <a:blip r:embed="rId2"/>
          <a:srcRect/>
          <a:stretch>
            <a:fillRect/>
          </a:stretch>
        </p:blipFill>
        <p:spPr bwMode="auto">
          <a:xfrm>
            <a:off x="395288" y="1196975"/>
            <a:ext cx="2930525" cy="3176588"/>
          </a:xfrm>
          <a:prstGeom prst="rect">
            <a:avLst/>
          </a:prstGeom>
          <a:noFill/>
          <a:ln w="9525">
            <a:noFill/>
            <a:miter lim="800000"/>
            <a:headEnd/>
            <a:tailEnd/>
          </a:ln>
        </p:spPr>
      </p:pic>
      <p:pic>
        <p:nvPicPr>
          <p:cNvPr id="45059" name="Picture 3" descr="gvard1"/>
          <p:cNvPicPr>
            <a:picLocks noChangeAspect="1" noChangeArrowheads="1"/>
          </p:cNvPicPr>
          <p:nvPr/>
        </p:nvPicPr>
        <p:blipFill>
          <a:blip r:embed="rId3"/>
          <a:srcRect/>
          <a:stretch>
            <a:fillRect/>
          </a:stretch>
        </p:blipFill>
        <p:spPr bwMode="auto">
          <a:xfrm>
            <a:off x="3276600" y="2852738"/>
            <a:ext cx="2752725" cy="3022600"/>
          </a:xfrm>
          <a:prstGeom prst="rect">
            <a:avLst/>
          </a:prstGeom>
          <a:noFill/>
          <a:ln w="9525">
            <a:noFill/>
            <a:miter lim="800000"/>
            <a:headEnd/>
            <a:tailEnd/>
          </a:ln>
        </p:spPr>
      </p:pic>
      <p:pic>
        <p:nvPicPr>
          <p:cNvPr id="45060" name="Picture 4" descr="ordlenun"/>
          <p:cNvPicPr>
            <a:picLocks noChangeAspect="1" noChangeArrowheads="1"/>
          </p:cNvPicPr>
          <p:nvPr/>
        </p:nvPicPr>
        <p:blipFill>
          <a:blip r:embed="rId4"/>
          <a:srcRect/>
          <a:stretch>
            <a:fillRect/>
          </a:stretch>
        </p:blipFill>
        <p:spPr bwMode="auto">
          <a:xfrm>
            <a:off x="5795963" y="1125538"/>
            <a:ext cx="3016250" cy="3195637"/>
          </a:xfrm>
          <a:prstGeom prst="rect">
            <a:avLst/>
          </a:prstGeom>
          <a:noFill/>
          <a:ln w="9525">
            <a:noFill/>
            <a:miter lim="800000"/>
            <a:headEnd/>
            <a:tailEnd/>
          </a:ln>
        </p:spPr>
      </p:pic>
      <p:sp>
        <p:nvSpPr>
          <p:cNvPr id="45061" name="Rectangle 5"/>
          <p:cNvSpPr>
            <a:spLocks noGrp="1" noChangeArrowheads="1"/>
          </p:cNvSpPr>
          <p:nvPr>
            <p:ph type="title"/>
          </p:nvPr>
        </p:nvSpPr>
        <p:spPr bwMode="auto">
          <a:xfrm>
            <a:off x="468313" y="333375"/>
            <a:ext cx="8218487" cy="754063"/>
          </a:xfrm>
          <a:noFill/>
        </p:spPr>
        <p:txBody>
          <a:bodyPr wrap="square" lIns="91440" tIns="45720" rIns="91440" bIns="45720" numCol="1" anchor="ctr" anchorCtr="0" compatLnSpc="1">
            <a:prstTxWarp prst="textNoShape">
              <a:avLst/>
            </a:prstTxWarp>
          </a:bodyPr>
          <a:lstStyle/>
          <a:p>
            <a:pPr algn="ctr" eaLnBrk="1" hangingPunct="1"/>
            <a:r>
              <a:rPr lang="ru-RU" smtClean="0">
                <a:solidFill>
                  <a:srgbClr val="000099"/>
                </a:solidFill>
                <a:effectLst/>
              </a:rPr>
              <a:t>Награды дивизии</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slide(fromBottom)">
                                      <p:cBhvr>
                                        <p:cTn id="7" dur="500"/>
                                        <p:tgtEl>
                                          <p:spTgt spid="45061"/>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45058"/>
                                        </p:tgtEl>
                                        <p:attrNameLst>
                                          <p:attrName>style.visibility</p:attrName>
                                        </p:attrNameLst>
                                      </p:cBhvr>
                                      <p:to>
                                        <p:strVal val="visible"/>
                                      </p:to>
                                    </p:set>
                                    <p:animEffect transition="in" filter="circle(in)">
                                      <p:cBhvr>
                                        <p:cTn id="11" dur="2000"/>
                                        <p:tgtEl>
                                          <p:spTgt spid="45058"/>
                                        </p:tgtEl>
                                      </p:cBhvr>
                                    </p:animEffect>
                                  </p:childTnLst>
                                </p:cTn>
                              </p:par>
                            </p:childTnLst>
                          </p:cTn>
                        </p:par>
                        <p:par>
                          <p:cTn id="12" fill="hold">
                            <p:stCondLst>
                              <p:cond delay="2500"/>
                            </p:stCondLst>
                            <p:childTnLst>
                              <p:par>
                                <p:cTn id="13" presetID="17" presetClass="entr" presetSubtype="10" fill="hold" nodeType="afterEffect">
                                  <p:stCondLst>
                                    <p:cond delay="0"/>
                                  </p:stCondLst>
                                  <p:childTnLst>
                                    <p:set>
                                      <p:cBhvr>
                                        <p:cTn id="14" dur="1" fill="hold">
                                          <p:stCondLst>
                                            <p:cond delay="0"/>
                                          </p:stCondLst>
                                        </p:cTn>
                                        <p:tgtEl>
                                          <p:spTgt spid="45060"/>
                                        </p:tgtEl>
                                        <p:attrNameLst>
                                          <p:attrName>style.visibility</p:attrName>
                                        </p:attrNameLst>
                                      </p:cBhvr>
                                      <p:to>
                                        <p:strVal val="visible"/>
                                      </p:to>
                                    </p:set>
                                    <p:anim calcmode="lin" valueType="num">
                                      <p:cBhvr>
                                        <p:cTn id="15" dur="500" fill="hold"/>
                                        <p:tgtEl>
                                          <p:spTgt spid="45060"/>
                                        </p:tgtEl>
                                        <p:attrNameLst>
                                          <p:attrName>ppt_w</p:attrName>
                                        </p:attrNameLst>
                                      </p:cBhvr>
                                      <p:tavLst>
                                        <p:tav tm="0">
                                          <p:val>
                                            <p:fltVal val="0"/>
                                          </p:val>
                                        </p:tav>
                                        <p:tav tm="100000">
                                          <p:val>
                                            <p:strVal val="#ppt_w"/>
                                          </p:val>
                                        </p:tav>
                                      </p:tavLst>
                                    </p:anim>
                                    <p:anim calcmode="lin" valueType="num">
                                      <p:cBhvr>
                                        <p:cTn id="16" dur="500" fill="hold"/>
                                        <p:tgtEl>
                                          <p:spTgt spid="45060"/>
                                        </p:tgtEl>
                                        <p:attrNameLst>
                                          <p:attrName>ppt_h</p:attrName>
                                        </p:attrNameLst>
                                      </p:cBhvr>
                                      <p:tavLst>
                                        <p:tav tm="0">
                                          <p:val>
                                            <p:strVal val="#ppt_h"/>
                                          </p:val>
                                        </p:tav>
                                        <p:tav tm="100000">
                                          <p:val>
                                            <p:strVal val="#ppt_h"/>
                                          </p:val>
                                        </p:tav>
                                      </p:tavLst>
                                    </p:anim>
                                  </p:childTnLst>
                                </p:cTn>
                              </p:par>
                            </p:childTnLst>
                          </p:cTn>
                        </p:par>
                        <p:par>
                          <p:cTn id="17" fill="hold">
                            <p:stCondLst>
                              <p:cond delay="3000"/>
                            </p:stCondLst>
                            <p:childTnLst>
                              <p:par>
                                <p:cTn id="18" presetID="52" presetClass="entr" presetSubtype="0" fill="hold" nodeType="afterEffect">
                                  <p:stCondLst>
                                    <p:cond delay="0"/>
                                  </p:stCondLst>
                                  <p:childTnLst>
                                    <p:set>
                                      <p:cBhvr>
                                        <p:cTn id="19" dur="1" fill="hold">
                                          <p:stCondLst>
                                            <p:cond delay="0"/>
                                          </p:stCondLst>
                                        </p:cTn>
                                        <p:tgtEl>
                                          <p:spTgt spid="45059"/>
                                        </p:tgtEl>
                                        <p:attrNameLst>
                                          <p:attrName>style.visibility</p:attrName>
                                        </p:attrNameLst>
                                      </p:cBhvr>
                                      <p:to>
                                        <p:strVal val="visible"/>
                                      </p:to>
                                    </p:set>
                                    <p:animScale>
                                      <p:cBhvr>
                                        <p:cTn id="20" dur="1000" decel="50000" fill="hold">
                                          <p:stCondLst>
                                            <p:cond delay="0"/>
                                          </p:stCondLst>
                                        </p:cTn>
                                        <p:tgtEl>
                                          <p:spTgt spid="450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45059"/>
                                        </p:tgtEl>
                                        <p:attrNameLst>
                                          <p:attrName>ppt_x</p:attrName>
                                          <p:attrName>ppt_y</p:attrName>
                                        </p:attrNameLst>
                                      </p:cBhvr>
                                    </p:animMotion>
                                    <p:animEffect transition="in" filter="fade">
                                      <p:cBhvr>
                                        <p:cTn id="22" dur="1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550</TotalTime>
  <Words>626</Words>
  <Application>Microsoft Office PowerPoint</Application>
  <PresentationFormat>Экран (4:3)</PresentationFormat>
  <Paragraphs>44</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Аспект</vt:lpstr>
      <vt:lpstr>УЧАСТИЕ 51-Й ГВАРДЕЙСКОЙ ДИЗИЗИИ И ЕЕ ГЕРОЕВ В СТАЛИНГРАДСКОЙ БИТВЕ </vt:lpstr>
      <vt:lpstr>Улица имени 51 Гвардейской дивизии</vt:lpstr>
      <vt:lpstr>Слайд 3</vt:lpstr>
      <vt:lpstr>Рождение дивизии</vt:lpstr>
      <vt:lpstr>Слайд 5</vt:lpstr>
      <vt:lpstr>В боях под Сталинградом</vt:lpstr>
      <vt:lpstr>Слайд 7</vt:lpstr>
      <vt:lpstr>Николай Тариелович Таварткиладзе </vt:lpstr>
      <vt:lpstr>Награды дивизии</vt:lpstr>
      <vt:lpstr>Герои дивизии</vt:lpstr>
      <vt:lpstr>Печерский Георгий Николаевич – комиссар 51 Гвардейской дивизии (1900 - 1942 гг.)</vt:lpstr>
      <vt:lpstr>Петр Гутченко и Александр Покальчук  </vt:lpstr>
      <vt:lpstr>Экспонаты музея</vt:lpstr>
      <vt:lpstr>Слайд 14</vt:lpstr>
      <vt:lpstr>Экспозиция музея</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Троянская война: миф или реальность?</dc:title>
  <dc:creator>Ната</dc:creator>
  <cp:lastModifiedBy>Ната</cp:lastModifiedBy>
  <cp:revision>127</cp:revision>
  <dcterms:created xsi:type="dcterms:W3CDTF">2010-02-24T16:15:24Z</dcterms:created>
  <dcterms:modified xsi:type="dcterms:W3CDTF">2011-01-27T12:08:42Z</dcterms:modified>
</cp:coreProperties>
</file>