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1" r:id="rId5"/>
    <p:sldId id="262" r:id="rId6"/>
    <p:sldId id="263" r:id="rId7"/>
    <p:sldId id="264" r:id="rId8"/>
    <p:sldId id="265" r:id="rId9"/>
    <p:sldId id="266" r:id="rId10"/>
    <p:sldId id="280" r:id="rId11"/>
    <p:sldId id="267" r:id="rId12"/>
    <p:sldId id="281" r:id="rId13"/>
    <p:sldId id="268" r:id="rId14"/>
    <p:sldId id="278" r:id="rId15"/>
    <p:sldId id="276" r:id="rId16"/>
    <p:sldId id="275" r:id="rId17"/>
    <p:sldId id="271" r:id="rId18"/>
    <p:sldId id="274" r:id="rId19"/>
    <p:sldId id="272" r:id="rId20"/>
    <p:sldId id="279" r:id="rId21"/>
    <p:sldId id="273"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777" autoAdjust="0"/>
    <p:restoredTop sz="94717" autoAdjust="0"/>
  </p:normalViewPr>
  <p:slideViewPr>
    <p:cSldViewPr>
      <p:cViewPr varScale="1">
        <p:scale>
          <a:sx n="103" d="100"/>
          <a:sy n="103" d="100"/>
        </p:scale>
        <p:origin x="-19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00957131-1A10-476A-BAB2-008EF2AC30EB}" type="datetimeFigureOut">
              <a:rPr lang="ru-RU" smtClean="0"/>
              <a:pPr/>
              <a:t>30.10.2011</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F969A44D-8155-4E5C-98D5-18F578B1619B}"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957131-1A10-476A-BAB2-008EF2AC30EB}" type="datetimeFigureOut">
              <a:rPr lang="ru-RU" smtClean="0"/>
              <a:pPr/>
              <a:t>30.10.2011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69A44D-8155-4E5C-98D5-18F578B1619B}"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957131-1A10-476A-BAB2-008EF2AC30EB}" type="datetimeFigureOut">
              <a:rPr lang="ru-RU" smtClean="0"/>
              <a:pPr/>
              <a:t>30.10.2011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69A44D-8155-4E5C-98D5-18F578B1619B}"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0957131-1A10-476A-BAB2-008EF2AC30EB}" type="datetimeFigureOut">
              <a:rPr lang="ru-RU" smtClean="0"/>
              <a:pPr/>
              <a:t>30.10.2011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69A44D-8155-4E5C-98D5-18F578B1619B}"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00957131-1A10-476A-BAB2-008EF2AC30EB}" type="datetimeFigureOut">
              <a:rPr lang="ru-RU" smtClean="0"/>
              <a:pPr/>
              <a:t>30.10.2011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F969A44D-8155-4E5C-98D5-18F578B1619B}"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0957131-1A10-476A-BAB2-008EF2AC30EB}" type="datetimeFigureOut">
              <a:rPr lang="ru-RU" smtClean="0"/>
              <a:pPr/>
              <a:t>30.10.2011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69A44D-8155-4E5C-98D5-18F578B1619B}"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00957131-1A10-476A-BAB2-008EF2AC30EB}" type="datetimeFigureOut">
              <a:rPr lang="ru-RU" smtClean="0"/>
              <a:pPr/>
              <a:t>30.10.2011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969A44D-8155-4E5C-98D5-18F578B1619B}"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00957131-1A10-476A-BAB2-008EF2AC30EB}" type="datetimeFigureOut">
              <a:rPr lang="ru-RU" smtClean="0"/>
              <a:pPr/>
              <a:t>30.10.2011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969A44D-8155-4E5C-98D5-18F578B1619B}"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0957131-1A10-476A-BAB2-008EF2AC30EB}" type="datetimeFigureOut">
              <a:rPr lang="ru-RU" smtClean="0"/>
              <a:pPr/>
              <a:t>30.10.2011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969A44D-8155-4E5C-98D5-18F578B1619B}"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0957131-1A10-476A-BAB2-008EF2AC30EB}" type="datetimeFigureOut">
              <a:rPr lang="ru-RU" smtClean="0"/>
              <a:pPr/>
              <a:t>30.10.2011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69A44D-8155-4E5C-98D5-18F578B1619B}"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00957131-1A10-476A-BAB2-008EF2AC30EB}" type="datetimeFigureOut">
              <a:rPr lang="ru-RU" smtClean="0"/>
              <a:pPr/>
              <a:t>30.10.2011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69A44D-8155-4E5C-98D5-18F578B1619B}"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00957131-1A10-476A-BAB2-008EF2AC30EB}" type="datetimeFigureOut">
              <a:rPr lang="ru-RU" smtClean="0"/>
              <a:pPr/>
              <a:t>30.10.2011</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F969A44D-8155-4E5C-98D5-18F578B1619B}"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sz="4000" dirty="0" smtClean="0"/>
              <a:t>Мой прадед </a:t>
            </a:r>
            <a:br>
              <a:rPr lang="ru-RU" sz="4000" dirty="0" smtClean="0"/>
            </a:br>
            <a:r>
              <a:rPr lang="ru-RU" sz="4000" dirty="0" smtClean="0"/>
              <a:t> Иван Тихонович Гулькин -Герой Советского Союза </a:t>
            </a:r>
            <a:br>
              <a:rPr lang="ru-RU" sz="4000" dirty="0" smtClean="0"/>
            </a:br>
            <a:endParaRPr lang="ru-RU" sz="4000" dirty="0"/>
          </a:p>
        </p:txBody>
      </p:sp>
      <p:sp>
        <p:nvSpPr>
          <p:cNvPr id="3" name="Подзаголовок 2"/>
          <p:cNvSpPr>
            <a:spLocks noGrp="1"/>
          </p:cNvSpPr>
          <p:nvPr>
            <p:ph type="subTitle" idx="1"/>
          </p:nvPr>
        </p:nvSpPr>
        <p:spPr>
          <a:xfrm>
            <a:off x="3071802" y="4071942"/>
            <a:ext cx="5429288" cy="1785950"/>
          </a:xfrm>
        </p:spPr>
        <p:txBody>
          <a:bodyPr>
            <a:normAutofit fontScale="77500" lnSpcReduction="20000"/>
          </a:bodyPr>
          <a:lstStyle/>
          <a:p>
            <a:pPr algn="l"/>
            <a:r>
              <a:rPr lang="ru-RU" sz="2400" dirty="0" smtClean="0"/>
              <a:t>Ученик 8 – Б класса </a:t>
            </a:r>
          </a:p>
          <a:p>
            <a:pPr algn="l"/>
            <a:r>
              <a:rPr lang="ru-RU" sz="2400" dirty="0" smtClean="0"/>
              <a:t>МБОУ «Гимназия № 40» </a:t>
            </a:r>
          </a:p>
          <a:p>
            <a:pPr algn="l"/>
            <a:r>
              <a:rPr lang="ru-RU" sz="2400" dirty="0" smtClean="0"/>
              <a:t>города Барнаула Алтайского края</a:t>
            </a:r>
          </a:p>
          <a:p>
            <a:pPr algn="l"/>
            <a:r>
              <a:rPr lang="ru-RU" sz="2400" dirty="0" err="1" smtClean="0"/>
              <a:t>Чернусь</a:t>
            </a:r>
            <a:r>
              <a:rPr lang="ru-RU" sz="2400" dirty="0" smtClean="0"/>
              <a:t> Владимир</a:t>
            </a:r>
          </a:p>
          <a:p>
            <a:pPr algn="l"/>
            <a:r>
              <a:rPr lang="ru-RU" sz="2400" dirty="0" smtClean="0"/>
              <a:t>Учитель истории </a:t>
            </a:r>
          </a:p>
          <a:p>
            <a:pPr algn="l"/>
            <a:r>
              <a:rPr lang="ru-RU" sz="2400" dirty="0" err="1" smtClean="0"/>
              <a:t>Черникова</a:t>
            </a:r>
            <a:r>
              <a:rPr lang="ru-RU" sz="2400" dirty="0" smtClean="0"/>
              <a:t> Елена Владимировна</a:t>
            </a:r>
            <a:endParaRPr lang="ru-RU"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4"/>
          <p:cNvSpPr>
            <a:spLocks noGrp="1" noChangeArrowheads="1"/>
          </p:cNvSpPr>
          <p:nvPr>
            <p:ph type="title"/>
          </p:nvPr>
        </p:nvSpPr>
        <p:spPr/>
        <p:txBody>
          <a:bodyPr>
            <a:normAutofit/>
          </a:bodyPr>
          <a:lstStyle/>
          <a:p>
            <a:r>
              <a:rPr lang="ru-RU" sz="3600" dirty="0"/>
              <a:t>Гулькин Иван Тихонович</a:t>
            </a:r>
          </a:p>
        </p:txBody>
      </p:sp>
      <p:pic>
        <p:nvPicPr>
          <p:cNvPr id="29703" name="Picture 7" descr="File0677"/>
          <p:cNvPicPr>
            <a:picLocks noGrp="1" noChangeAspect="1" noChangeArrowheads="1"/>
          </p:cNvPicPr>
          <p:nvPr>
            <p:ph sz="half" idx="1"/>
          </p:nvPr>
        </p:nvPicPr>
        <p:blipFill>
          <a:blip r:embed="rId2"/>
          <a:srcRect l="39938" t="-1860"/>
          <a:stretch>
            <a:fillRect/>
          </a:stretch>
        </p:blipFill>
        <p:spPr>
          <a:xfrm>
            <a:off x="1476375" y="1557338"/>
            <a:ext cx="1241425" cy="2695575"/>
          </a:xfrm>
          <a:noFill/>
          <a:ln/>
        </p:spPr>
      </p:pic>
      <p:pic>
        <p:nvPicPr>
          <p:cNvPr id="29704" name="Picture 8" descr="File0681"/>
          <p:cNvPicPr>
            <a:picLocks noGrp="1" noChangeAspect="1" noChangeArrowheads="1"/>
          </p:cNvPicPr>
          <p:nvPr>
            <p:ph sz="half" idx="2"/>
          </p:nvPr>
        </p:nvPicPr>
        <p:blipFill>
          <a:blip r:embed="rId3"/>
          <a:srcRect l="33766" t="835" r="3813" b="12236"/>
          <a:stretch>
            <a:fillRect/>
          </a:stretch>
        </p:blipFill>
        <p:spPr>
          <a:xfrm>
            <a:off x="5508625" y="1628775"/>
            <a:ext cx="2520950" cy="2808288"/>
          </a:xfrm>
          <a:noFill/>
          <a:ln/>
        </p:spPr>
      </p:pic>
      <p:sp>
        <p:nvSpPr>
          <p:cNvPr id="29706" name="Text Box 10"/>
          <p:cNvSpPr txBox="1">
            <a:spLocks noChangeArrowheads="1"/>
          </p:cNvSpPr>
          <p:nvPr/>
        </p:nvSpPr>
        <p:spPr bwMode="auto">
          <a:xfrm>
            <a:off x="5081588" y="4797425"/>
            <a:ext cx="4062412" cy="1190625"/>
          </a:xfrm>
          <a:prstGeom prst="rect">
            <a:avLst/>
          </a:prstGeom>
          <a:noFill/>
          <a:ln w="9525">
            <a:noFill/>
            <a:miter lim="800000"/>
            <a:headEnd/>
            <a:tailEnd/>
          </a:ln>
          <a:effectLst/>
        </p:spPr>
        <p:txBody>
          <a:bodyPr wrap="none">
            <a:spAutoFit/>
          </a:bodyPr>
          <a:lstStyle/>
          <a:p>
            <a:r>
              <a:rPr lang="ru-RU"/>
              <a:t>Орден Александра Невского.</a:t>
            </a:r>
          </a:p>
          <a:p>
            <a:r>
              <a:rPr lang="ru-RU"/>
              <a:t>Им  награждались офицеры </a:t>
            </a:r>
          </a:p>
          <a:p>
            <a:r>
              <a:rPr lang="ru-RU"/>
              <a:t>За нанесение врагу  тяжелого урона</a:t>
            </a:r>
          </a:p>
          <a:p>
            <a:r>
              <a:rPr lang="ru-RU"/>
              <a:t>С малыми потерями в своих войсках</a:t>
            </a:r>
          </a:p>
        </p:txBody>
      </p:sp>
      <p:sp>
        <p:nvSpPr>
          <p:cNvPr id="29707" name="Text Box 11"/>
          <p:cNvSpPr txBox="1">
            <a:spLocks noChangeArrowheads="1"/>
          </p:cNvSpPr>
          <p:nvPr/>
        </p:nvSpPr>
        <p:spPr bwMode="auto">
          <a:xfrm>
            <a:off x="323850" y="4581525"/>
            <a:ext cx="3600450" cy="1190625"/>
          </a:xfrm>
          <a:prstGeom prst="rect">
            <a:avLst/>
          </a:prstGeom>
          <a:noFill/>
          <a:ln w="9525">
            <a:noFill/>
            <a:miter lim="800000"/>
            <a:headEnd/>
            <a:tailEnd/>
          </a:ln>
          <a:effectLst/>
        </p:spPr>
        <p:txBody>
          <a:bodyPr>
            <a:spAutoFit/>
          </a:bodyPr>
          <a:lstStyle/>
          <a:p>
            <a:pPr>
              <a:spcBef>
                <a:spcPct val="50000"/>
              </a:spcBef>
            </a:pPr>
            <a:r>
              <a:rPr lang="ru-RU"/>
              <a:t>Медаль Золотая Звезда Героя Советского  Союза вручена Ивану Тихоновичу указом от 4 февраля 1944 года</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Удостоверение о награждении</a:t>
            </a:r>
            <a:endParaRPr lang="ru-RU" sz="3600" dirty="0"/>
          </a:p>
        </p:txBody>
      </p:sp>
      <p:pic>
        <p:nvPicPr>
          <p:cNvPr id="10241" name="Picture 1"/>
          <p:cNvPicPr>
            <a:picLocks noGrp="1" noChangeAspect="1" noChangeArrowheads="1"/>
          </p:cNvPicPr>
          <p:nvPr>
            <p:ph idx="1"/>
          </p:nvPr>
        </p:nvPicPr>
        <p:blipFill>
          <a:blip r:embed="rId2" cstate="print"/>
          <a:stretch>
            <a:fillRect/>
          </a:stretch>
        </p:blipFill>
        <p:spPr bwMode="auto">
          <a:xfrm>
            <a:off x="1401680" y="1875348"/>
            <a:ext cx="6340639" cy="41582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9"/>
          <p:cNvSpPr>
            <a:spLocks noGrp="1" noChangeArrowheads="1"/>
          </p:cNvSpPr>
          <p:nvPr>
            <p:ph type="title"/>
          </p:nvPr>
        </p:nvSpPr>
        <p:spPr/>
        <p:txBody>
          <a:bodyPr>
            <a:normAutofit/>
          </a:bodyPr>
          <a:lstStyle/>
          <a:p>
            <a:r>
              <a:rPr lang="ru-RU" sz="3600" dirty="0"/>
              <a:t>Гулькин Иван Тихонович</a:t>
            </a:r>
          </a:p>
        </p:txBody>
      </p:sp>
      <p:pic>
        <p:nvPicPr>
          <p:cNvPr id="11271" name="Picture 7" descr="File0675"/>
          <p:cNvPicPr>
            <a:picLocks noGrp="1" noChangeAspect="1" noChangeArrowheads="1"/>
          </p:cNvPicPr>
          <p:nvPr>
            <p:ph sz="half" idx="1"/>
          </p:nvPr>
        </p:nvPicPr>
        <p:blipFill>
          <a:blip r:embed="rId2" cstate="print"/>
          <a:stretch>
            <a:fillRect/>
          </a:stretch>
        </p:blipFill>
        <p:spPr>
          <a:xfrm>
            <a:off x="1114369" y="1600200"/>
            <a:ext cx="2724261" cy="4525963"/>
          </a:xfrm>
          <a:noFill/>
          <a:ln/>
        </p:spPr>
      </p:pic>
      <p:pic>
        <p:nvPicPr>
          <p:cNvPr id="11275" name="Picture 11" descr="File0683"/>
          <p:cNvPicPr>
            <a:picLocks noGrp="1" noChangeAspect="1" noChangeArrowheads="1"/>
          </p:cNvPicPr>
          <p:nvPr>
            <p:ph sz="half" idx="2"/>
          </p:nvPr>
        </p:nvPicPr>
        <p:blipFill>
          <a:blip r:embed="rId3"/>
          <a:srcRect l="-117" t="61101"/>
          <a:stretch>
            <a:fillRect/>
          </a:stretch>
        </p:blipFill>
        <p:spPr>
          <a:xfrm>
            <a:off x="4787900" y="2565400"/>
            <a:ext cx="4043363" cy="1246188"/>
          </a:xfrm>
          <a:noFill/>
          <a:ln/>
        </p:spPr>
      </p:pic>
      <p:sp>
        <p:nvSpPr>
          <p:cNvPr id="11276" name="Text Box 12"/>
          <p:cNvSpPr txBox="1">
            <a:spLocks noChangeArrowheads="1"/>
          </p:cNvSpPr>
          <p:nvPr/>
        </p:nvSpPr>
        <p:spPr bwMode="auto">
          <a:xfrm>
            <a:off x="5435600" y="4149725"/>
            <a:ext cx="3122613" cy="641350"/>
          </a:xfrm>
          <a:prstGeom prst="rect">
            <a:avLst/>
          </a:prstGeom>
          <a:noFill/>
          <a:ln w="9525">
            <a:noFill/>
            <a:miter lim="800000"/>
            <a:headEnd/>
            <a:tailEnd/>
          </a:ln>
          <a:effectLst/>
        </p:spPr>
        <p:txBody>
          <a:bodyPr wrap="none">
            <a:spAutoFit/>
          </a:bodyPr>
          <a:lstStyle/>
          <a:p>
            <a:r>
              <a:rPr lang="ru-RU"/>
              <a:t>На таком штурмовике Ил-2 </a:t>
            </a:r>
          </a:p>
          <a:p>
            <a:r>
              <a:rPr lang="ru-RU"/>
              <a:t>летал мой прадед</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Последнее письмо</a:t>
            </a:r>
            <a:endParaRPr lang="ru-RU" sz="3600" dirty="0"/>
          </a:p>
        </p:txBody>
      </p:sp>
      <p:sp>
        <p:nvSpPr>
          <p:cNvPr id="3" name="Содержимое 2"/>
          <p:cNvSpPr>
            <a:spLocks noGrp="1"/>
          </p:cNvSpPr>
          <p:nvPr>
            <p:ph idx="1"/>
          </p:nvPr>
        </p:nvSpPr>
        <p:spPr>
          <a:xfrm>
            <a:off x="457200" y="1600200"/>
            <a:ext cx="8229600" cy="4972072"/>
          </a:xfrm>
        </p:spPr>
        <p:txBody>
          <a:bodyPr>
            <a:normAutofit fontScale="77500" lnSpcReduction="20000"/>
          </a:bodyPr>
          <a:lstStyle/>
          <a:p>
            <a:pPr algn="just"/>
            <a:r>
              <a:rPr lang="ru-RU" dirty="0"/>
              <a:t>1945 </a:t>
            </a:r>
            <a:r>
              <a:rPr lang="ru-RU" dirty="0" smtClean="0"/>
              <a:t>год. </a:t>
            </a:r>
            <a:r>
              <a:rPr lang="ru-RU" dirty="0"/>
              <a:t>«Скучаю. Сейчас бы на побывку в Россию, хотя бы на месяц, но, видимо до последнего выстрела не удастся… Очень скучаю. Иван Антипин болен, в госпитале. Ничего выдержим. Мы и не это выдерживали. Наступление почти прекратилось, но оно ещё будет во всей своей ярости и в последний раз. А пока с приветом. Иван.» Это последнее письмо, 4 марта он погиб</a:t>
            </a:r>
            <a:r>
              <a:rPr lang="ru-RU" dirty="0" smtClean="0"/>
              <a:t>.</a:t>
            </a:r>
          </a:p>
          <a:p>
            <a:pPr algn="just"/>
            <a:endParaRPr lang="ru-RU" dirty="0"/>
          </a:p>
          <a:p>
            <a:pPr algn="just"/>
            <a:r>
              <a:rPr lang="ru-RU" dirty="0"/>
              <a:t>С 1940 года, как уехал учиться в военную школу, так больше не был дома, не видел близких и родных. Очень жаль прадеда два месяца не дожил до Победы. Ни одного ранения за всю войну, хотя геройски дрался в самой гуще. Проходил невредимым через океаны огня. Всегда дотягивал до своих, несмотря на изрешеченный пулями и порванный снарядами самолёт. И только одно прямое попадание… Не успел выпрыгнуть с парашютом, не успел крикнуть товарищам прощальное слово.</a:t>
            </a:r>
          </a:p>
          <a:p>
            <a:pPr algn="just">
              <a:buNone/>
            </a:pPr>
            <a:endParaRPr lang="ru-RU" dirty="0"/>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4"/>
          <p:cNvSpPr>
            <a:spLocks noGrp="1" noChangeArrowheads="1"/>
          </p:cNvSpPr>
          <p:nvPr>
            <p:ph type="title"/>
          </p:nvPr>
        </p:nvSpPr>
        <p:spPr/>
        <p:txBody>
          <a:bodyPr>
            <a:normAutofit/>
          </a:bodyPr>
          <a:lstStyle/>
          <a:p>
            <a:r>
              <a:rPr lang="ru-RU" sz="3600" dirty="0"/>
              <a:t>Гулькин Иван Тихонович</a:t>
            </a:r>
          </a:p>
        </p:txBody>
      </p:sp>
      <p:pic>
        <p:nvPicPr>
          <p:cNvPr id="105478" name="Picture 6" descr="File0684"/>
          <p:cNvPicPr>
            <a:picLocks noGrp="1" noChangeAspect="1" noChangeArrowheads="1"/>
          </p:cNvPicPr>
          <p:nvPr>
            <p:ph idx="1"/>
          </p:nvPr>
        </p:nvPicPr>
        <p:blipFill>
          <a:blip r:embed="rId2" cstate="print"/>
          <a:stretch>
            <a:fillRect/>
          </a:stretch>
        </p:blipFill>
        <p:spPr>
          <a:xfrm>
            <a:off x="1582331" y="1600200"/>
            <a:ext cx="5979338" cy="4708525"/>
          </a:xfrm>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Извещение</a:t>
            </a:r>
            <a:endParaRPr lang="ru-RU" sz="3600" dirty="0"/>
          </a:p>
        </p:txBody>
      </p:sp>
      <p:sp>
        <p:nvSpPr>
          <p:cNvPr id="3" name="Содержимое 2"/>
          <p:cNvSpPr>
            <a:spLocks noGrp="1"/>
          </p:cNvSpPr>
          <p:nvPr>
            <p:ph sz="half" idx="1"/>
          </p:nvPr>
        </p:nvSpPr>
        <p:spPr/>
        <p:txBody>
          <a:bodyPr/>
          <a:lstStyle/>
          <a:p>
            <a:r>
              <a:rPr lang="ru-RU" dirty="0" smtClean="0"/>
              <a:t>Вот страшный документ, который принёс горе в нашу семью и известил о тяжелой утрате – это извещение, где указано, что мой прадед пропал без вести.</a:t>
            </a:r>
            <a:endParaRPr lang="ru-RU" dirty="0"/>
          </a:p>
        </p:txBody>
      </p:sp>
      <p:pic>
        <p:nvPicPr>
          <p:cNvPr id="5" name="Picture 2"/>
          <p:cNvPicPr>
            <a:picLocks noGrp="1" noChangeAspect="1" noChangeArrowheads="1"/>
          </p:cNvPicPr>
          <p:nvPr>
            <p:ph sz="half" idx="2"/>
          </p:nvPr>
        </p:nvPicPr>
        <p:blipFill>
          <a:blip r:embed="rId2" cstate="print"/>
          <a:srcRect/>
          <a:stretch>
            <a:fillRect/>
          </a:stretch>
        </p:blipFill>
        <p:spPr bwMode="auto">
          <a:xfrm>
            <a:off x="4143372" y="1571612"/>
            <a:ext cx="4786345" cy="48577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Ответ Министерства обороны</a:t>
            </a:r>
            <a:endParaRPr lang="ru-RU" sz="3600"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1500166" y="1214422"/>
            <a:ext cx="5786477" cy="564357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600" dirty="0" smtClean="0"/>
              <a:t>Как погиб мой прадед</a:t>
            </a:r>
            <a:endParaRPr lang="ru-RU" dirty="0"/>
          </a:p>
        </p:txBody>
      </p:sp>
      <p:sp>
        <p:nvSpPr>
          <p:cNvPr id="3" name="Содержимое 2"/>
          <p:cNvSpPr>
            <a:spLocks noGrp="1"/>
          </p:cNvSpPr>
          <p:nvPr>
            <p:ph idx="1"/>
          </p:nvPr>
        </p:nvSpPr>
        <p:spPr/>
        <p:txBody>
          <a:bodyPr>
            <a:normAutofit/>
          </a:bodyPr>
          <a:lstStyle/>
          <a:p>
            <a:pPr algn="just"/>
            <a:r>
              <a:rPr lang="ru-RU" sz="1600" dirty="0"/>
              <a:t>Я хочу </a:t>
            </a:r>
            <a:r>
              <a:rPr lang="ru-RU" sz="1600" dirty="0" smtClean="0"/>
              <a:t>рассказать, </a:t>
            </a:r>
            <a:r>
              <a:rPr lang="ru-RU" sz="1600" dirty="0"/>
              <a:t>как это случилось, со слов сослуживцев и </a:t>
            </a:r>
            <a:r>
              <a:rPr lang="ru-RU" sz="1600" dirty="0" smtClean="0"/>
              <a:t> из письма </a:t>
            </a:r>
            <a:r>
              <a:rPr lang="ru-RU" sz="1600" dirty="0"/>
              <a:t>Министерства обороны СССР. </a:t>
            </a:r>
            <a:endParaRPr lang="ru-RU" sz="1600" dirty="0" smtClean="0"/>
          </a:p>
          <a:p>
            <a:pPr algn="just"/>
            <a:endParaRPr lang="ru-RU" sz="1600" dirty="0"/>
          </a:p>
          <a:p>
            <a:pPr algn="just"/>
            <a:r>
              <a:rPr lang="ru-RU" sz="1600" dirty="0"/>
              <a:t>Вот отрывок из книги нашего лётчика К.Сухова, воевавшего бок о бок с прадедом: «Наша четвёрка взлетела на прикрытие войск в районе </a:t>
            </a:r>
            <a:r>
              <a:rPr lang="ru-RU" sz="1600" dirty="0" err="1"/>
              <a:t>Бунцлау</a:t>
            </a:r>
            <a:r>
              <a:rPr lang="ru-RU" sz="1600" dirty="0"/>
              <a:t>. Города </a:t>
            </a:r>
            <a:r>
              <a:rPr lang="ru-RU" sz="1600" dirty="0" err="1"/>
              <a:t>Лаубан</a:t>
            </a:r>
            <a:r>
              <a:rPr lang="ru-RU" sz="1600" dirty="0"/>
              <a:t> и </a:t>
            </a:r>
            <a:r>
              <a:rPr lang="ru-RU" sz="1600" dirty="0" err="1"/>
              <a:t>Левенберг</a:t>
            </a:r>
            <a:r>
              <a:rPr lang="ru-RU" sz="1600" dirty="0"/>
              <a:t> ещё у противника, и наши войска ведут упорные бои, штурмуя эти города. Часть войск уже прорвалась туда и завязала уличные бои. Дальше Сухов описывает, как они сбили немецкий самолёт «</a:t>
            </a:r>
            <a:r>
              <a:rPr lang="ru-RU" sz="1600" dirty="0" err="1"/>
              <a:t>мессер</a:t>
            </a:r>
            <a:r>
              <a:rPr lang="ru-RU" sz="1600" dirty="0"/>
              <a:t>», другой… Станция наведения открытым текстом извещает: «Два самолёта падают, оставшиеся удирают. Спасибо от пехоты и от нас!» В войсках, обложивших </a:t>
            </a:r>
            <a:r>
              <a:rPr lang="ru-RU" sz="1600" dirty="0" err="1"/>
              <a:t>Левенберг</a:t>
            </a:r>
            <a:r>
              <a:rPr lang="ru-RU" sz="1600" dirty="0"/>
              <a:t>, ликование. Даже бой поутих – все, задрав головы, наблюдают за воздушной схваткой. А когда увидели один за другим три падающих вражеских самолёта, стали бросать вверх шапки и каски». Вот, что ещё рассказывает его друг Ярлыков Евгений Фёдорович: «4 марта был адский тяжёлый день, мы несколько раз вылетали на передовую, не вернулось много наших ребят, но самая тяжелая утрата – погиб Иван Гулькин. По нашему боевому обычаю мы всегда над горящим самолётом делаем круг почёта, а в этот день столько было истребителей, так били зенитки, но мне всё-таки удалось сделать круг прощания над другом.»  </a:t>
            </a:r>
          </a:p>
          <a:p>
            <a:pPr>
              <a:buNone/>
            </a:pPr>
            <a:endParaRPr lang="ru-RU" sz="1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600" dirty="0" smtClean="0"/>
              <a:t>Место гибели</a:t>
            </a:r>
            <a:endParaRPr lang="ru-RU" dirty="0"/>
          </a:p>
        </p:txBody>
      </p:sp>
      <p:pic>
        <p:nvPicPr>
          <p:cNvPr id="1026" name="Picture 2" descr="C:\Users\vik\Desktop\Исаев_схема_2_верхне-силезская[1].jpg"/>
          <p:cNvPicPr>
            <a:picLocks noGrp="1" noChangeAspect="1" noChangeArrowheads="1"/>
          </p:cNvPicPr>
          <p:nvPr>
            <p:ph sz="half" idx="1"/>
          </p:nvPr>
        </p:nvPicPr>
        <p:blipFill>
          <a:blip r:embed="rId2" cstate="print"/>
          <a:stretch>
            <a:fillRect/>
          </a:stretch>
        </p:blipFill>
        <p:spPr bwMode="auto">
          <a:xfrm>
            <a:off x="285720" y="1571612"/>
            <a:ext cx="4429156" cy="4455052"/>
          </a:xfrm>
          <a:prstGeom prst="rect">
            <a:avLst/>
          </a:prstGeom>
          <a:noFill/>
        </p:spPr>
      </p:pic>
      <p:sp>
        <p:nvSpPr>
          <p:cNvPr id="4" name="Содержимое 3"/>
          <p:cNvSpPr>
            <a:spLocks noGrp="1"/>
          </p:cNvSpPr>
          <p:nvPr>
            <p:ph sz="half" idx="2"/>
          </p:nvPr>
        </p:nvSpPr>
        <p:spPr/>
        <p:txBody>
          <a:bodyPr>
            <a:normAutofit/>
          </a:bodyPr>
          <a:lstStyle/>
          <a:p>
            <a:r>
              <a:rPr lang="ru-RU" sz="1700" dirty="0" smtClean="0"/>
              <a:t>Как погиб Герой Советского Союза Иван Гулькин мы теперь знаем, а вот где? Вот карта 1-го Украинского фронта в феврале-марте 1945 года. На ней чётко виден город </a:t>
            </a:r>
            <a:r>
              <a:rPr lang="ru-RU" sz="1700" dirty="0" err="1" smtClean="0"/>
              <a:t>Лаубан</a:t>
            </a:r>
            <a:r>
              <a:rPr lang="ru-RU" sz="1700" dirty="0" smtClean="0"/>
              <a:t>, расположенный в Германии. Он окружен пятью изогнутыми стрелками. Столько раз немцы наносили по нему контрудары, пытаясь отвоевать этот важный железнодорожный узел. В ходе жарких боёв город переходил из рук в руки. В одном из них, когда </a:t>
            </a:r>
            <a:r>
              <a:rPr lang="ru-RU" sz="1700" dirty="0" err="1" smtClean="0"/>
              <a:t>Лаубан</a:t>
            </a:r>
            <a:r>
              <a:rPr lang="ru-RU" sz="1700" dirty="0" smtClean="0"/>
              <a:t> снова заняли немцы, капитан Иван Гулькин погиб. Побывать бы там…</a:t>
            </a:r>
          </a:p>
          <a:p>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Вечная память Герою…</a:t>
            </a:r>
            <a:endParaRPr lang="ru-RU" sz="3600" dirty="0"/>
          </a:p>
        </p:txBody>
      </p:sp>
      <p:sp>
        <p:nvSpPr>
          <p:cNvPr id="3" name="Содержимое 2"/>
          <p:cNvSpPr>
            <a:spLocks noGrp="1"/>
          </p:cNvSpPr>
          <p:nvPr>
            <p:ph idx="1"/>
          </p:nvPr>
        </p:nvSpPr>
        <p:spPr/>
        <p:txBody>
          <a:bodyPr>
            <a:normAutofit/>
          </a:bodyPr>
          <a:lstStyle/>
          <a:p>
            <a:pPr algn="just"/>
            <a:endParaRPr lang="ru-RU" sz="2000" dirty="0" smtClean="0"/>
          </a:p>
          <a:p>
            <a:pPr algn="just"/>
            <a:r>
              <a:rPr lang="ru-RU" sz="2000" dirty="0" smtClean="0"/>
              <a:t>Именем Ивана Тихоновича Гулькина командира </a:t>
            </a:r>
            <a:r>
              <a:rPr lang="ru-RU" sz="2000" dirty="0"/>
              <a:t>эскадрильи 141 гвардейского штурмового авиаполка </a:t>
            </a:r>
            <a:r>
              <a:rPr lang="ru-RU" sz="2000" dirty="0" smtClean="0"/>
              <a:t>названа </a:t>
            </a:r>
            <a:r>
              <a:rPr lang="ru-RU" sz="2000" dirty="0"/>
              <a:t>улица в городе </a:t>
            </a:r>
            <a:r>
              <a:rPr lang="ru-RU" sz="2000" dirty="0" smtClean="0"/>
              <a:t>Барнауле.</a:t>
            </a:r>
          </a:p>
          <a:p>
            <a:pPr algn="just"/>
            <a:endParaRPr lang="ru-RU" sz="2000" dirty="0" smtClean="0"/>
          </a:p>
          <a:p>
            <a:pPr algn="just"/>
            <a:r>
              <a:rPr lang="ru-RU" sz="2000" dirty="0" smtClean="0"/>
              <a:t>На </a:t>
            </a:r>
            <a:r>
              <a:rPr lang="ru-RU" sz="2000" dirty="0"/>
              <a:t>доме, где он </a:t>
            </a:r>
            <a:r>
              <a:rPr lang="ru-RU" sz="2000" dirty="0" smtClean="0"/>
              <a:t>жил, </a:t>
            </a:r>
            <a:r>
              <a:rPr lang="ru-RU" sz="2000" dirty="0"/>
              <a:t>установлена мемориальная доска. </a:t>
            </a:r>
            <a:endParaRPr lang="ru-RU" sz="2000" dirty="0" smtClean="0"/>
          </a:p>
          <a:p>
            <a:pPr algn="just"/>
            <a:endParaRPr lang="ru-RU" sz="2000" dirty="0" smtClean="0"/>
          </a:p>
          <a:p>
            <a:pPr algn="just"/>
            <a:r>
              <a:rPr lang="ru-RU" sz="2000" dirty="0" smtClean="0"/>
              <a:t>В краеведческом музее города Барнаула есть экспозиция, посвященная  моему прадеду,  где хранятся его личные вещи , фотографии  и письма.</a:t>
            </a:r>
          </a:p>
          <a:p>
            <a:pPr algn="just"/>
            <a:endParaRPr lang="ru-RU" sz="2000" dirty="0" smtClean="0"/>
          </a:p>
          <a:p>
            <a:pPr algn="just"/>
            <a:endParaRPr lang="ru-RU"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600" dirty="0" smtClean="0"/>
              <a:t>Начало войны…</a:t>
            </a:r>
            <a:endParaRPr lang="ru-RU" sz="3600" dirty="0"/>
          </a:p>
        </p:txBody>
      </p:sp>
      <p:sp>
        <p:nvSpPr>
          <p:cNvPr id="3" name="Содержимое 2"/>
          <p:cNvSpPr>
            <a:spLocks noGrp="1"/>
          </p:cNvSpPr>
          <p:nvPr>
            <p:ph sz="half" idx="1"/>
          </p:nvPr>
        </p:nvSpPr>
        <p:spPr>
          <a:xfrm>
            <a:off x="142844" y="1142984"/>
            <a:ext cx="4500594" cy="5572164"/>
          </a:xfrm>
        </p:spPr>
        <p:txBody>
          <a:bodyPr>
            <a:normAutofit fontScale="55000" lnSpcReduction="20000"/>
          </a:bodyPr>
          <a:lstStyle/>
          <a:p>
            <a:pPr algn="just"/>
            <a:r>
              <a:rPr lang="ru-RU" sz="2900" dirty="0"/>
              <a:t>Я слышал много историй о Великой Отечественной войне, </a:t>
            </a:r>
            <a:r>
              <a:rPr lang="ru-RU" sz="2900" dirty="0" smtClean="0"/>
              <a:t>читал книги </a:t>
            </a:r>
            <a:r>
              <a:rPr lang="ru-RU" sz="2900" dirty="0"/>
              <a:t>о войне, </a:t>
            </a:r>
            <a:r>
              <a:rPr lang="ru-RU" sz="2900" dirty="0" smtClean="0"/>
              <a:t>смотрел фильмы, </a:t>
            </a:r>
            <a:r>
              <a:rPr lang="ru-RU" sz="2900" dirty="0"/>
              <a:t>но есть в </a:t>
            </a:r>
            <a:r>
              <a:rPr lang="ru-RU" sz="2900" dirty="0" smtClean="0"/>
              <a:t>нашей </a:t>
            </a:r>
            <a:r>
              <a:rPr lang="ru-RU" sz="2900" dirty="0"/>
              <a:t>семье одна история, не рассказанная </a:t>
            </a:r>
            <a:r>
              <a:rPr lang="ru-RU" sz="2900" dirty="0" smtClean="0"/>
              <a:t>моим </a:t>
            </a:r>
            <a:r>
              <a:rPr lang="ru-RU" sz="2900" dirty="0"/>
              <a:t>прадедом, но прочитанная </a:t>
            </a:r>
            <a:r>
              <a:rPr lang="ru-RU" sz="2900" dirty="0" smtClean="0"/>
              <a:t>в </a:t>
            </a:r>
            <a:r>
              <a:rPr lang="ru-RU" sz="2900" dirty="0"/>
              <a:t>его дневниках</a:t>
            </a:r>
            <a:r>
              <a:rPr lang="ru-RU" sz="2900" dirty="0" smtClean="0"/>
              <a:t>.</a:t>
            </a:r>
          </a:p>
          <a:p>
            <a:pPr algn="just"/>
            <a:endParaRPr lang="ru-RU" sz="2900" dirty="0"/>
          </a:p>
          <a:p>
            <a:pPr algn="just"/>
            <a:r>
              <a:rPr lang="ru-RU" sz="2900" dirty="0" smtClean="0"/>
              <a:t>Мой </a:t>
            </a:r>
            <a:r>
              <a:rPr lang="ru-RU" sz="2900" dirty="0"/>
              <a:t>прадед Гулькин Иван Тихонович родился в </a:t>
            </a:r>
            <a:r>
              <a:rPr lang="ru-RU" sz="2900" dirty="0" smtClean="0"/>
              <a:t>Семипалатинской </a:t>
            </a:r>
            <a:r>
              <a:rPr lang="ru-RU" sz="2900" dirty="0"/>
              <a:t>области в 1923г. Вскоре семья переехала в Барнаул. С ранних лет пробудилась у него страсть к небу, он мечтал об авиации. В школе </a:t>
            </a:r>
            <a:r>
              <a:rPr lang="ru-RU" sz="2900" dirty="0" smtClean="0"/>
              <a:t>он - </a:t>
            </a:r>
            <a:r>
              <a:rPr lang="ru-RU" sz="2900" dirty="0"/>
              <a:t>заядлый авиатор, строит авиамодели, руководит кружком, затем в 1940 году поступает учиться в </a:t>
            </a:r>
            <a:r>
              <a:rPr lang="ru-RU" sz="2900" dirty="0" err="1"/>
              <a:t>Майкопскую</a:t>
            </a:r>
            <a:r>
              <a:rPr lang="ru-RU" sz="2900" dirty="0"/>
              <a:t> авиашколу. Отлично окончив её, оставлен при ней инструктором. Но началась война, и он падаёт рапорт за рапортом с просьбой отправить его на фронт. Наконец, его просьбу удовлетворили. В нашей семье хранятся копии дневника и писем с фронта (оригиналы сданы в военно-исторический отдел краеведческого </a:t>
            </a:r>
            <a:r>
              <a:rPr lang="ru-RU" sz="2900" dirty="0" smtClean="0"/>
              <a:t>музея города Барнаула). </a:t>
            </a:r>
            <a:r>
              <a:rPr lang="ru-RU" sz="2900" dirty="0"/>
              <a:t>В дневнике хорошо описаны его чувства, </a:t>
            </a:r>
            <a:r>
              <a:rPr lang="ru-RU" sz="2900" dirty="0" smtClean="0"/>
              <a:t>мысли. Война </a:t>
            </a:r>
            <a:r>
              <a:rPr lang="ru-RU" sz="2900" dirty="0"/>
              <a:t>в его рассказах без </a:t>
            </a:r>
            <a:r>
              <a:rPr lang="ru-RU" sz="2900" dirty="0" smtClean="0"/>
              <a:t>прикрас.</a:t>
            </a:r>
          </a:p>
          <a:p>
            <a:pPr algn="just"/>
            <a:endParaRPr lang="ru-RU" sz="2900" dirty="0" smtClean="0"/>
          </a:p>
          <a:p>
            <a:endParaRPr lang="ru-RU" dirty="0"/>
          </a:p>
        </p:txBody>
      </p:sp>
      <p:pic>
        <p:nvPicPr>
          <p:cNvPr id="5" name="Picture 1"/>
          <p:cNvPicPr>
            <a:picLocks noGrp="1" noChangeAspect="1" noChangeArrowheads="1"/>
          </p:cNvPicPr>
          <p:nvPr>
            <p:ph sz="half" idx="2"/>
          </p:nvPr>
        </p:nvPicPr>
        <p:blipFill>
          <a:blip r:embed="rId2" cstate="print"/>
          <a:srcRect/>
          <a:stretch>
            <a:fillRect/>
          </a:stretch>
        </p:blipFill>
        <p:spPr bwMode="auto">
          <a:xfrm>
            <a:off x="4648200" y="1214422"/>
            <a:ext cx="4138642" cy="521497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4"/>
          <p:cNvSpPr>
            <a:spLocks noGrp="1" noChangeArrowheads="1"/>
          </p:cNvSpPr>
          <p:nvPr>
            <p:ph type="title"/>
          </p:nvPr>
        </p:nvSpPr>
        <p:spPr/>
        <p:txBody>
          <a:bodyPr>
            <a:normAutofit/>
          </a:bodyPr>
          <a:lstStyle/>
          <a:p>
            <a:r>
              <a:rPr lang="ru-RU" sz="3600" dirty="0" smtClean="0"/>
              <a:t>Вечная память Герою…</a:t>
            </a:r>
            <a:endParaRPr lang="ru-RU" sz="3600" dirty="0"/>
          </a:p>
        </p:txBody>
      </p:sp>
      <p:pic>
        <p:nvPicPr>
          <p:cNvPr id="14343" name="Picture 7" descr="File0601"/>
          <p:cNvPicPr>
            <a:picLocks noGrp="1" noChangeAspect="1" noChangeArrowheads="1"/>
          </p:cNvPicPr>
          <p:nvPr>
            <p:ph sz="half" idx="1"/>
          </p:nvPr>
        </p:nvPicPr>
        <p:blipFill>
          <a:blip r:embed="rId2" cstate="print"/>
          <a:srcRect l="5345" t="9836"/>
          <a:stretch>
            <a:fillRect/>
          </a:stretch>
        </p:blipFill>
        <p:spPr>
          <a:xfrm>
            <a:off x="179388" y="1412875"/>
            <a:ext cx="3822700" cy="3303588"/>
          </a:xfrm>
          <a:noFill/>
          <a:ln/>
        </p:spPr>
      </p:pic>
      <p:pic>
        <p:nvPicPr>
          <p:cNvPr id="14344" name="Picture 8" descr="File0602"/>
          <p:cNvPicPr>
            <a:picLocks noGrp="1" noChangeAspect="1" noChangeArrowheads="1"/>
          </p:cNvPicPr>
          <p:nvPr>
            <p:ph sz="half" idx="2"/>
          </p:nvPr>
        </p:nvPicPr>
        <p:blipFill>
          <a:blip r:embed="rId3" cstate="print"/>
          <a:srcRect l="3577" t="2489" r="17964" b="4221"/>
          <a:stretch>
            <a:fillRect/>
          </a:stretch>
        </p:blipFill>
        <p:spPr>
          <a:xfrm>
            <a:off x="4787900" y="1268413"/>
            <a:ext cx="4176713" cy="3606800"/>
          </a:xfrm>
          <a:noFill/>
          <a:ln/>
        </p:spPr>
      </p:pic>
      <p:sp>
        <p:nvSpPr>
          <p:cNvPr id="14345" name="Text Box 9"/>
          <p:cNvSpPr txBox="1">
            <a:spLocks noChangeArrowheads="1"/>
          </p:cNvSpPr>
          <p:nvPr/>
        </p:nvSpPr>
        <p:spPr bwMode="auto">
          <a:xfrm>
            <a:off x="714349" y="5157788"/>
            <a:ext cx="8001055" cy="1200329"/>
          </a:xfrm>
          <a:prstGeom prst="rect">
            <a:avLst/>
          </a:prstGeom>
          <a:noFill/>
          <a:ln w="9525">
            <a:noFill/>
            <a:miter lim="800000"/>
            <a:headEnd/>
            <a:tailEnd/>
          </a:ln>
          <a:effectLst/>
        </p:spPr>
        <p:txBody>
          <a:bodyPr wrap="square">
            <a:spAutoFit/>
          </a:bodyPr>
          <a:lstStyle/>
          <a:p>
            <a:pPr algn="ctr"/>
            <a:r>
              <a:rPr lang="ru-RU" sz="2400" dirty="0">
                <a:latin typeface="Times New Roman" pitchFamily="18" charset="0"/>
              </a:rPr>
              <a:t>Личные вещи, фотографии, письма Героя, переданные моей прабабушкой, Татьяной Тихоновной, в краеведческий музей</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dirty="0" smtClean="0"/>
              <a:t>Вечная память Герою…</a:t>
            </a:r>
            <a:endParaRPr lang="ru-RU" sz="3600" dirty="0"/>
          </a:p>
        </p:txBody>
      </p:sp>
      <p:pic>
        <p:nvPicPr>
          <p:cNvPr id="4" name="Содержимое 3" descr="DSC00789.JPG"/>
          <p:cNvPicPr>
            <a:picLocks noGrp="1" noChangeAspect="1"/>
          </p:cNvPicPr>
          <p:nvPr>
            <p:ph type="pic" idx="1"/>
          </p:nvPr>
        </p:nvPicPr>
        <p:blipFill>
          <a:blip r:embed="rId2" cstate="print"/>
          <a:srcRect t="1852" b="1852"/>
          <a:stretch>
            <a:fillRect/>
          </a:stretch>
        </p:blipFill>
        <p:spPr>
          <a:xfrm>
            <a:off x="1785918" y="2643182"/>
            <a:ext cx="5486400" cy="4214818"/>
          </a:xfrm>
        </p:spPr>
      </p:pic>
      <p:sp>
        <p:nvSpPr>
          <p:cNvPr id="5" name="Текст 4"/>
          <p:cNvSpPr>
            <a:spLocks noGrp="1"/>
          </p:cNvSpPr>
          <p:nvPr>
            <p:ph type="body" sz="half" idx="2"/>
          </p:nvPr>
        </p:nvSpPr>
        <p:spPr>
          <a:xfrm>
            <a:off x="571472" y="1166786"/>
            <a:ext cx="8001056" cy="1333520"/>
          </a:xfrm>
        </p:spPr>
        <p:txBody>
          <a:bodyPr>
            <a:normAutofit fontScale="92500" lnSpcReduction="20000"/>
          </a:bodyPr>
          <a:lstStyle/>
          <a:p>
            <a:pPr algn="just"/>
            <a:r>
              <a:rPr lang="ru-RU" sz="2200" dirty="0" smtClean="0"/>
              <a:t>     Я горд, ведь не каждый может рассказать про своих предков, многие и не знают про них ничего. Я чту память о моём храбром прадеде, который шёл на выполнение самых рискованных боевых заданий и выполнял их отлично. Он много раз смотрел смерти в лицо, но всегда выходил победителем.   </a:t>
            </a:r>
          </a:p>
          <a:p>
            <a:endParaRPr lang="ru-RU" sz="2200" dirty="0" smtClean="0"/>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Всё для Победы!</a:t>
            </a:r>
            <a:endParaRPr lang="ru-RU" sz="3600" dirty="0"/>
          </a:p>
        </p:txBody>
      </p:sp>
      <p:sp>
        <p:nvSpPr>
          <p:cNvPr id="3" name="Содержимое 2"/>
          <p:cNvSpPr>
            <a:spLocks noGrp="1"/>
          </p:cNvSpPr>
          <p:nvPr>
            <p:ph sz="half" idx="1"/>
          </p:nvPr>
        </p:nvSpPr>
        <p:spPr>
          <a:xfrm>
            <a:off x="142844" y="1285860"/>
            <a:ext cx="4352956" cy="5357850"/>
          </a:xfrm>
        </p:spPr>
        <p:txBody>
          <a:bodyPr>
            <a:normAutofit fontScale="47500" lnSpcReduction="20000"/>
          </a:bodyPr>
          <a:lstStyle/>
          <a:p>
            <a:pPr algn="just"/>
            <a:r>
              <a:rPr lang="ru-RU" sz="3400" dirty="0"/>
              <a:t>Он, младший лейтенант, старший летчик 667-го штурмового авиационного полка 292-й штурмовой авиационной дивизии 1-го штурмового авиационного корпуса 1-го Украинского фронта, храбро сражался в войсках Военно-Воздушного Флота. Около двухсот боевых вылетов сделал он на своём самолёте. На его боевом счету</a:t>
            </a:r>
            <a:r>
              <a:rPr lang="ru-RU" sz="3400" dirty="0" smtClean="0"/>
              <a:t>: 26 </a:t>
            </a:r>
            <a:r>
              <a:rPr lang="ru-RU" sz="3400" dirty="0"/>
              <a:t>танков, 112 автомашин с пехотой и грузами, 17 зенитных и артиллерийских батарей, 2 склада с боеприпасами, 2 склада с горючим, 6 автоцистерн с </a:t>
            </a:r>
            <a:r>
              <a:rPr lang="ru-RU" sz="3400" dirty="0" smtClean="0"/>
              <a:t>горючим</a:t>
            </a:r>
            <a:r>
              <a:rPr lang="ru-RU" sz="3400" dirty="0"/>
              <a:t>, 10 дотов и блиндажей, 18 </a:t>
            </a:r>
            <a:r>
              <a:rPr lang="ru-RU" sz="3400" dirty="0" smtClean="0"/>
              <a:t>домов - сильно </a:t>
            </a:r>
            <a:r>
              <a:rPr lang="ru-RU" sz="3400" dirty="0"/>
              <a:t>укрепленных опорных пунктов, 13 железнодорожных вагонов и до 500 солдат и офицеров</a:t>
            </a:r>
            <a:r>
              <a:rPr lang="ru-RU" sz="3400" dirty="0" smtClean="0"/>
              <a:t>.</a:t>
            </a:r>
          </a:p>
          <a:p>
            <a:pPr algn="just"/>
            <a:endParaRPr lang="ru-RU" sz="3400" dirty="0" smtClean="0"/>
          </a:p>
          <a:p>
            <a:pPr algn="just"/>
            <a:r>
              <a:rPr lang="ru-RU" sz="3400" dirty="0" smtClean="0"/>
              <a:t> За образцовое выполнение боевых заданий командования на фронте борьбы с немецкими захватчиками Гулькин И.Т. награжден орденом «Красное знамя» в декабре 1942 года. Вот временное удостоверение №1015466 от 13.12.1942г.</a:t>
            </a:r>
          </a:p>
          <a:p>
            <a:pPr>
              <a:buNone/>
            </a:pPr>
            <a:endParaRPr lang="ru-RU" dirty="0"/>
          </a:p>
          <a:p>
            <a:endParaRPr lang="ru-RU" dirty="0"/>
          </a:p>
        </p:txBody>
      </p:sp>
      <p:pic>
        <p:nvPicPr>
          <p:cNvPr id="5" name="Picture 1"/>
          <p:cNvPicPr>
            <a:picLocks noGrp="1" noChangeAspect="1" noChangeArrowheads="1"/>
          </p:cNvPicPr>
          <p:nvPr>
            <p:ph sz="half" idx="2"/>
          </p:nvPr>
        </p:nvPicPr>
        <p:blipFill>
          <a:blip r:embed="rId2" cstate="print"/>
          <a:srcRect/>
          <a:stretch>
            <a:fillRect/>
          </a:stretch>
        </p:blipFill>
        <p:spPr bwMode="auto">
          <a:xfrm>
            <a:off x="4648200" y="1357298"/>
            <a:ext cx="4281518" cy="47149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Письмо-завещание</a:t>
            </a:r>
            <a:endParaRPr lang="ru-RU" sz="3600" dirty="0"/>
          </a:p>
        </p:txBody>
      </p:sp>
      <p:sp>
        <p:nvSpPr>
          <p:cNvPr id="3" name="Содержимое 2"/>
          <p:cNvSpPr>
            <a:spLocks noGrp="1"/>
          </p:cNvSpPr>
          <p:nvPr>
            <p:ph idx="1"/>
          </p:nvPr>
        </p:nvSpPr>
        <p:spPr>
          <a:xfrm>
            <a:off x="500034" y="1500174"/>
            <a:ext cx="8229600" cy="4852036"/>
          </a:xfrm>
        </p:spPr>
        <p:txBody>
          <a:bodyPr>
            <a:noAutofit/>
          </a:bodyPr>
          <a:lstStyle/>
          <a:p>
            <a:r>
              <a:rPr lang="ru-RU" sz="1400" dirty="0"/>
              <a:t>Хочу </a:t>
            </a:r>
            <a:r>
              <a:rPr lang="ru-RU" sz="1400" dirty="0" smtClean="0"/>
              <a:t> </a:t>
            </a:r>
            <a:r>
              <a:rPr lang="ru-RU" sz="1400" dirty="0"/>
              <a:t>пересказать его письмо, которое особенно трогает меня. Оно написано </a:t>
            </a:r>
            <a:r>
              <a:rPr lang="ru-RU" sz="1400" dirty="0" smtClean="0"/>
              <a:t> </a:t>
            </a:r>
            <a:r>
              <a:rPr lang="ru-RU" sz="1400" dirty="0"/>
              <a:t>отцу 29.10.1944г.   Когда я его читаю, то мне кажется, будто мой прадед писал его как письмо-завещание. Нельзя было знать, вернётся ли он сам из очередного </a:t>
            </a:r>
            <a:r>
              <a:rPr lang="ru-RU" sz="1400" dirty="0" smtClean="0"/>
              <a:t>полёта. </a:t>
            </a:r>
            <a:r>
              <a:rPr lang="ru-RU" sz="1400" dirty="0"/>
              <a:t>Иван Тихонович хотел, чтобы его отец как можно больше знал, где в Отечественную войну сражался его младший сын и что сделал для защиты Родины. Он пишет ему большое, почти итоговое письмо. «Каждый раз, уходя выполнять задачу, в первую очередь интересуешься: что встретит тебя над целью? Конечно, что-нибудь да встретит. Я бью немецкие танки, артиллерию, пехоту, автомашины и т.д., но в это время и меня бьют - это зенитная артиллерия всех калибров, это истребительная авиация всех противников, это танки из своих современных пушек, пулемётчики, автоматчики, противотанковые ружье. И это каждый раз. Опасность в упасть в руки противника - страшнее самой смерти. А так у меня 170 раз, когда бьёшь его, а он тебя или если у него недостаточно сил и огня, он замолкает и прячется в окопе, блиндаже. И вдруг в это время упадешь, окажешься у него, в немцах руках? Но, папа, часто вырвав себя и ребят из такой возможности, спрашиваешь: как уцелел? И отвечаешь себе: уверенно действовал. То, что уверенно оно неотвратимо. Я часто приходил домой истыканный в крыльях, колёсах, несколько раз с перебитым управлением, сорванными у самолёта клочками тела, но моё счастье было всегда. Все 170 раз приходил домой и садился у своих посадочных знаков. Одного моего стрелка убили наповал из зенитного пулемёта, двух легко ранило, одного сильно ранило в ногу (славно, что не в кость), а теперь снова бессменно хожу с ним в бой. Если погибну, то вспомни, папа, его имя, потому что он меня не раз защищал от истребителей противника. Он Александр Сорокин, гвардии старший сержант. Свыше ста раз ходил с ним в бой и пополам разделил с ним все опасности. Но был один тяжелый </a:t>
            </a:r>
            <a:r>
              <a:rPr lang="ru-RU" sz="1400" dirty="0" smtClean="0"/>
              <a:t>бой, </a:t>
            </a:r>
            <a:r>
              <a:rPr lang="ru-RU" sz="1400" dirty="0"/>
              <a:t>в котором ранен был мотор. Это самое неприятное в воздухе, 30 километров, не долетел до своего дома и приземлился на соседнем аэродроме на одном колесе. Больше мотор не мог тянуть, израненный. Это было на 150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2594"/>
          </a:xfrm>
        </p:spPr>
        <p:txBody>
          <a:bodyPr>
            <a:noAutofit/>
          </a:bodyPr>
          <a:lstStyle/>
          <a:p>
            <a:r>
              <a:rPr lang="ru-RU" sz="3600" dirty="0" smtClean="0"/>
              <a:t>Письмо-завещание</a:t>
            </a:r>
            <a:endParaRPr lang="ru-RU" sz="3600" dirty="0"/>
          </a:p>
        </p:txBody>
      </p:sp>
      <p:sp>
        <p:nvSpPr>
          <p:cNvPr id="3" name="Содержимое 2"/>
          <p:cNvSpPr>
            <a:spLocks noGrp="1"/>
          </p:cNvSpPr>
          <p:nvPr>
            <p:ph idx="1"/>
          </p:nvPr>
        </p:nvSpPr>
        <p:spPr>
          <a:xfrm>
            <a:off x="457200" y="1214422"/>
            <a:ext cx="8229600" cy="4911741"/>
          </a:xfrm>
        </p:spPr>
        <p:txBody>
          <a:bodyPr>
            <a:normAutofit/>
          </a:bodyPr>
          <a:lstStyle/>
          <a:p>
            <a:pPr algn="just"/>
            <a:r>
              <a:rPr lang="ru-RU" sz="1400" dirty="0"/>
              <a:t>вылете, впервые и </a:t>
            </a:r>
            <a:r>
              <a:rPr lang="ru-RU" sz="1400" dirty="0" smtClean="0"/>
              <a:t>пока что </a:t>
            </a:r>
            <a:r>
              <a:rPr lang="ru-RU" sz="1400" dirty="0"/>
              <a:t>в последний раз. Папа, много я видел за последние 4 года. Прибыл на оборону дальних подступов Ленинграда неопытным молодым бойцом, затем на Калининском фронте </a:t>
            </a:r>
            <a:r>
              <a:rPr lang="ru-RU" sz="1400" dirty="0" smtClean="0"/>
              <a:t>дрался </a:t>
            </a:r>
            <a:r>
              <a:rPr lang="ru-RU" sz="1400" dirty="0"/>
              <a:t>за Великие Луки, Старую Руссу, участвовал в ликвидации «</a:t>
            </a:r>
            <a:r>
              <a:rPr lang="ru-RU" sz="1400" dirty="0" err="1"/>
              <a:t>Демянского</a:t>
            </a:r>
            <a:r>
              <a:rPr lang="ru-RU" sz="1400" dirty="0"/>
              <a:t> котла». Летом 1943 года, начались бои за Украину. Сначала были горячие бои на Курской дуге, держали последний натиск немцев на нашу страну. Отсюда началось массовое изгнание немцев с нашей земли и </a:t>
            </a:r>
            <a:r>
              <a:rPr lang="ru-RU" sz="1400" dirty="0" smtClean="0"/>
              <a:t>закончилось </a:t>
            </a:r>
            <a:r>
              <a:rPr lang="ru-RU" sz="1400" dirty="0"/>
              <a:t>осенью этого года, сейчас. При этом я участвовал во многих частных операциях, но назову основные. Во-первых, участвовал в боях за Белгород, Харьков, </a:t>
            </a:r>
            <a:r>
              <a:rPr lang="ru-RU" sz="1400" dirty="0" err="1"/>
              <a:t>Краноград</a:t>
            </a:r>
            <a:r>
              <a:rPr lang="ru-RU" sz="1400" dirty="0"/>
              <a:t>, Знаменка и форсирование Днепра, Кировограда, </a:t>
            </a:r>
            <a:r>
              <a:rPr lang="ru-RU" sz="1400" dirty="0" err="1"/>
              <a:t>Корсунь-Шевченковской</a:t>
            </a:r>
            <a:r>
              <a:rPr lang="ru-RU" sz="1400" dirty="0"/>
              <a:t> операции, Первомайск, Умань, дрался за Молдавию и на Румынской земле. Летом этого года прошла грандиозная Львовская битва, где также был не </a:t>
            </a:r>
            <a:r>
              <a:rPr lang="ru-RU" sz="1400" dirty="0" smtClean="0"/>
              <a:t>последним </a:t>
            </a:r>
            <a:r>
              <a:rPr lang="ru-RU" sz="1400" dirty="0"/>
              <a:t>участником, где впервые я не вернулся домой, где был ранен мотор. Участвовал в боях за </a:t>
            </a:r>
            <a:r>
              <a:rPr lang="ru-RU" sz="1400" dirty="0" err="1"/>
              <a:t>Висленский</a:t>
            </a:r>
            <a:r>
              <a:rPr lang="ru-RU" sz="1400" dirty="0"/>
              <a:t> плацдарм. Разве всё это расскажешь в письме, когда всё это было за 4 года, из них около трёх лет войны. Папа! А боях за Украину я заимел себе хорошего друга лётчика Ивана Алексеевича Антипенко, с ним в бой я ходил не менее 100 раз. Разве можно когда-нибудь забыть его, если не один десяток раз выручали друг друга от смертельных опасностей? Он сейчас Герой Советского Союза. Буду жив, расскажу о всём подробно не только тебе, но и внукам и правнукам твоим, потому что они не увидят больше такой опасности, страшной над своей Родиной, какую навязал нам немецкий империализм. Но впереди самое большое, впереди последнее, но самое напряженное наше усилие. Два, три месяца и Россия облегчённо вздохнёт, закончив титаническую битву за свою жизнь и рассвет в дальнейшем.  Папа! А если что случится со мной, тогда расскажи всем </a:t>
            </a:r>
            <a:r>
              <a:rPr lang="ru-RU" sz="1400" dirty="0" err="1"/>
              <a:t>барнаульцам</a:t>
            </a:r>
            <a:r>
              <a:rPr lang="ru-RU" sz="1400" dirty="0"/>
              <a:t>, что наши люди, сибиряки, всюду в боях были первыми бесстрашными защитниками Родины. Я это видел своими глазами на протяжении всей войны.» </a:t>
            </a:r>
          </a:p>
          <a:p>
            <a:endParaRPr lang="ru-RU" sz="1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Оригинал письма.</a:t>
            </a:r>
            <a:endParaRPr lang="ru-RU" sz="3600" dirty="0"/>
          </a:p>
        </p:txBody>
      </p:sp>
      <p:pic>
        <p:nvPicPr>
          <p:cNvPr id="2050" name="Picture 2" descr="C:\Users\vik\Downloads\057-Письмо-ГСС-Ивана-Гулькина-отцу1.JPG"/>
          <p:cNvPicPr>
            <a:picLocks noGrp="1" noChangeAspect="1" noChangeArrowheads="1"/>
          </p:cNvPicPr>
          <p:nvPr>
            <p:ph idx="1"/>
          </p:nvPr>
        </p:nvPicPr>
        <p:blipFill>
          <a:blip r:embed="rId2" cstate="print"/>
          <a:stretch>
            <a:fillRect/>
          </a:stretch>
        </p:blipFill>
        <p:spPr bwMode="auto">
          <a:xfrm>
            <a:off x="728102" y="1600200"/>
            <a:ext cx="7687795" cy="470852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Награды</a:t>
            </a:r>
            <a:endParaRPr lang="ru-RU" sz="3600" dirty="0"/>
          </a:p>
        </p:txBody>
      </p:sp>
      <p:sp>
        <p:nvSpPr>
          <p:cNvPr id="3" name="Содержимое 2"/>
          <p:cNvSpPr>
            <a:spLocks noGrp="1"/>
          </p:cNvSpPr>
          <p:nvPr>
            <p:ph idx="1"/>
          </p:nvPr>
        </p:nvSpPr>
        <p:spPr/>
        <p:txBody>
          <a:bodyPr>
            <a:normAutofit/>
          </a:bodyPr>
          <a:lstStyle/>
          <a:p>
            <a:pPr algn="just"/>
            <a:endParaRPr lang="ru-RU" sz="2400" dirty="0" smtClean="0"/>
          </a:p>
          <a:p>
            <a:pPr algn="just"/>
            <a:endParaRPr lang="ru-RU" sz="2400" dirty="0" smtClean="0"/>
          </a:p>
          <a:p>
            <a:pPr algn="just"/>
            <a:r>
              <a:rPr lang="ru-RU" sz="2400" dirty="0" smtClean="0"/>
              <a:t>С каждым днём растёт его  мастерство и боевой счёт. Трудно рассказать о всех подвигах, которые совершил мой прадед. Он не знал усталости, делал по 3-4 боевых вылета в день. В дальнейшем награждён орденом Александра Невского, орденом Отечественная война 1 степени, медалью Золотая звезда, орденом Ленина и второй раз орденом Красное знамя. </a:t>
            </a:r>
            <a:endParaRPr lang="ru-RU" sz="2400" dirty="0"/>
          </a:p>
          <a:p>
            <a:pPr>
              <a:buNone/>
            </a:pPr>
            <a:endParaRPr lang="ru-RU" dirty="0"/>
          </a:p>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Награды за храбрость</a:t>
            </a:r>
            <a:endParaRPr lang="ru-RU" sz="3600" dirty="0"/>
          </a:p>
        </p:txBody>
      </p:sp>
      <p:pic>
        <p:nvPicPr>
          <p:cNvPr id="12289" name="Picture 1"/>
          <p:cNvPicPr>
            <a:picLocks noGrp="1" noChangeAspect="1" noChangeArrowheads="1"/>
          </p:cNvPicPr>
          <p:nvPr>
            <p:ph idx="1"/>
          </p:nvPr>
        </p:nvPicPr>
        <p:blipFill>
          <a:blip r:embed="rId2" cstate="print"/>
          <a:srcRect/>
          <a:stretch>
            <a:fillRect/>
          </a:stretch>
        </p:blipFill>
        <p:spPr bwMode="auto">
          <a:xfrm>
            <a:off x="928662" y="1214422"/>
            <a:ext cx="7358114" cy="521497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dirty="0" smtClean="0"/>
              <a:t>Герой Советского Союза</a:t>
            </a:r>
            <a:endParaRPr lang="ru-RU" sz="3600" dirty="0"/>
          </a:p>
        </p:txBody>
      </p:sp>
      <p:sp>
        <p:nvSpPr>
          <p:cNvPr id="3" name="Содержимое 2"/>
          <p:cNvSpPr>
            <a:spLocks noGrp="1"/>
          </p:cNvSpPr>
          <p:nvPr>
            <p:ph idx="1"/>
          </p:nvPr>
        </p:nvSpPr>
        <p:spPr/>
        <p:txBody>
          <a:bodyPr/>
          <a:lstStyle/>
          <a:p>
            <a:pPr>
              <a:buNone/>
            </a:pPr>
            <a:r>
              <a:rPr lang="ru-RU" dirty="0"/>
              <a:t> </a:t>
            </a:r>
          </a:p>
          <a:p>
            <a:pPr algn="just"/>
            <a:r>
              <a:rPr lang="ru-RU" dirty="0" smtClean="0"/>
              <a:t>Конечно, </a:t>
            </a:r>
            <a:r>
              <a:rPr lang="ru-RU" dirty="0"/>
              <a:t>главная награда за его бесстрашие, за его </a:t>
            </a:r>
            <a:r>
              <a:rPr lang="ru-RU" dirty="0" smtClean="0"/>
              <a:t>подвиг – это присвоение ему звания Героя Советского Союза </a:t>
            </a:r>
            <a:r>
              <a:rPr lang="ru-RU" dirty="0"/>
              <a:t>указом Президиума Верховного Совета СССР от 04 февраля 1944 </a:t>
            </a:r>
            <a:r>
              <a:rPr lang="ru-RU" dirty="0" smtClean="0"/>
              <a:t>года</a:t>
            </a:r>
            <a:endParaRPr lang="ru-RU" dirty="0"/>
          </a:p>
          <a:p>
            <a:endParaRPr lang="ru-RU" dirty="0"/>
          </a:p>
          <a:p>
            <a:endParaRPr lang="ru-RU"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173</TotalTime>
  <Words>1873</Words>
  <Application>Microsoft Office PowerPoint</Application>
  <PresentationFormat>Экран (4:3)</PresentationFormat>
  <Paragraphs>63</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Апекс</vt:lpstr>
      <vt:lpstr>Мой прадед   Иван Тихонович Гулькин -Герой Советского Союза  </vt:lpstr>
      <vt:lpstr>Начало войны…</vt:lpstr>
      <vt:lpstr>Всё для Победы!</vt:lpstr>
      <vt:lpstr>Письмо-завещание</vt:lpstr>
      <vt:lpstr>Письмо-завещание</vt:lpstr>
      <vt:lpstr>Оригинал письма.</vt:lpstr>
      <vt:lpstr>Награды</vt:lpstr>
      <vt:lpstr>Награды за храбрость</vt:lpstr>
      <vt:lpstr>Герой Советского Союза</vt:lpstr>
      <vt:lpstr>Гулькин Иван Тихонович</vt:lpstr>
      <vt:lpstr>Удостоверение о награждении</vt:lpstr>
      <vt:lpstr>Гулькин Иван Тихонович</vt:lpstr>
      <vt:lpstr>Последнее письмо</vt:lpstr>
      <vt:lpstr>Гулькин Иван Тихонович</vt:lpstr>
      <vt:lpstr>Извещение</vt:lpstr>
      <vt:lpstr>Ответ Министерства обороны</vt:lpstr>
      <vt:lpstr>Как погиб мой прадед</vt:lpstr>
      <vt:lpstr>Место гибели</vt:lpstr>
      <vt:lpstr>Вечная память Герою…</vt:lpstr>
      <vt:lpstr>Вечная память Герою…</vt:lpstr>
      <vt:lpstr>Вечная память Герою…</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vik</dc:creator>
  <cp:lastModifiedBy>Дмитрий</cp:lastModifiedBy>
  <cp:revision>30</cp:revision>
  <dcterms:created xsi:type="dcterms:W3CDTF">2011-10-26T13:29:13Z</dcterms:created>
  <dcterms:modified xsi:type="dcterms:W3CDTF">2011-10-30T12:24:48Z</dcterms:modified>
</cp:coreProperties>
</file>