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2" r:id="rId2"/>
    <p:sldMasterId id="2147483760" r:id="rId3"/>
  </p:sldMasterIdLst>
  <p:notesMasterIdLst>
    <p:notesMasterId r:id="rId32"/>
  </p:notesMasterIdLst>
  <p:sldIdLst>
    <p:sldId id="256" r:id="rId4"/>
    <p:sldId id="281" r:id="rId5"/>
    <p:sldId id="268" r:id="rId6"/>
    <p:sldId id="272" r:id="rId7"/>
    <p:sldId id="269" r:id="rId8"/>
    <p:sldId id="260" r:id="rId9"/>
    <p:sldId id="277" r:id="rId10"/>
    <p:sldId id="270" r:id="rId11"/>
    <p:sldId id="271" r:id="rId12"/>
    <p:sldId id="275" r:id="rId13"/>
    <p:sldId id="261" r:id="rId14"/>
    <p:sldId id="262" r:id="rId15"/>
    <p:sldId id="264" r:id="rId16"/>
    <p:sldId id="276" r:id="rId17"/>
    <p:sldId id="257" r:id="rId18"/>
    <p:sldId id="273" r:id="rId19"/>
    <p:sldId id="290" r:id="rId20"/>
    <p:sldId id="282" r:id="rId21"/>
    <p:sldId id="283" r:id="rId22"/>
    <p:sldId id="285" r:id="rId23"/>
    <p:sldId id="286" r:id="rId24"/>
    <p:sldId id="288" r:id="rId25"/>
    <p:sldId id="294" r:id="rId26"/>
    <p:sldId id="295" r:id="rId27"/>
    <p:sldId id="296" r:id="rId28"/>
    <p:sldId id="297" r:id="rId29"/>
    <p:sldId id="293" r:id="rId30"/>
    <p:sldId id="289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E49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12" autoAdjust="0"/>
    <p:restoredTop sz="93606" autoAdjust="0"/>
  </p:normalViewPr>
  <p:slideViewPr>
    <p:cSldViewPr>
      <p:cViewPr varScale="1">
        <p:scale>
          <a:sx n="83" d="100"/>
          <a:sy n="83" d="100"/>
        </p:scale>
        <p:origin x="-1771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fld id="{C9849B01-5DA5-49E6-BAD8-05D76613BC71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fld id="{27A36079-C7DA-4FD0-B9BC-8BC6161BF1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30340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141117-21AA-4985-8D29-2F81CD71F34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7D98A-FCEF-482C-B0CE-14F9C7AF7C9A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2C5E5-D675-4633-BFAF-A757344B1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06917-0FC0-49AE-8185-AFB00E9AE891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D579D-BC6A-4191-97E2-D5D63A87B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2C398-1799-4426-A2A1-8519B5009D83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9E3B3-9171-4656-8090-3E70BEF3A7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400" b="0">
              <a:latin typeface="Times New Roman" pitchFamily="18" charset="0"/>
            </a:endParaRPr>
          </a:p>
        </p:txBody>
      </p:sp>
      <p:sp>
        <p:nvSpPr>
          <p:cNvPr id="901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667B3-20CB-45B1-8F12-F35D37BB79A2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C66A1-33A4-44F3-AAD1-15684FF92A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 autoUpdateAnimBg="0"/>
      <p:bldP spid="90115" grpId="0" build="p" autoUpdateAnimBg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AB9E1-2D22-4462-8184-4712DFF7C27E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1F720-FE19-4F08-A122-E2EE44D2D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89644-CAF0-4FB8-B5AB-CE247E3BE3B8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F9D42-312C-40C7-9848-8AE87C1CFD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F0734-DCCF-4341-85DF-FB2B205E27FC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68AAD8-7FB9-4E39-AB61-0B371C8FDF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1D3B45-76AF-416D-9C4E-78402B3399C0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1CBE9-6948-4BA8-ABD7-391994277A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F7676E-6797-4983-B0B1-2B8E922AE0E9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D1E26-8A96-46EB-8535-0313993197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E7D94-6A17-4766-B3B3-7C96658FF6C7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E151D2-C505-41B3-A9F2-44DDABE1CB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1E6FD-1243-4274-8BF7-E55598A6459A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F62C9-2DE3-488D-A43A-81FAC7E345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4C02A-8D7A-4A26-8541-CD9FE5C8A51C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DAA2E-94D0-4A7B-9C46-EAA3A8926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BC1E2B-9824-4080-99CF-89DD2CC067EA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D643E-95F5-40E8-8760-3E040481DD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8510D-6A1D-4D5F-8637-E6468CEE25AE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4C1117-8667-43CE-9E91-E49B6127E3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54B34-F48D-4507-BB43-95D26107ED6C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02BAD6-7758-4972-8CD0-10C3F1652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D537A-0A33-40A9-B602-951A285CF3E7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83BB1-EB7C-4862-923A-1727D6E79B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E8B705-CB04-4F35-B16B-DFBC4FA636D6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B52F89-B805-4976-88A3-716DEB4ABC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3438" y="1752600"/>
            <a:ext cx="3924300" cy="2057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3438" y="3962400"/>
            <a:ext cx="3924300" cy="2057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A3B61-F8AE-4765-8CEF-E231BA20FF46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BD9599-6954-4B34-BF2A-D576DE312F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8001000" cy="2057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6738" y="3962400"/>
            <a:ext cx="8001000" cy="2057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F07E6D-3E73-44C3-96AD-35178BDAC969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1B2C1E-46A5-4DB0-8293-879B4DAB39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8667B3-20CB-45B1-8F12-F35D37BB79A2}" type="datetimeFigureOut">
              <a:rPr lang="ru-RU" smtClean="0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C66A1-33A4-44F3-AAD1-15684FF92A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2" grpId="0" autoUpdateAnimBg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3AB9E1-2D22-4462-8184-4712DFF7C27E}" type="datetimeFigureOut">
              <a:rPr lang="ru-RU" smtClean="0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C1F720-FE19-4F08-A122-E2EE44D2DE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C89644-CAF0-4FB8-B5AB-CE247E3BE3B8}" type="datetimeFigureOut">
              <a:rPr lang="ru-RU" smtClean="0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0F9D42-312C-40C7-9848-8AE87C1CFD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2FE151-3AC1-40AE-8528-B984DE75F166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AC1DA-68CE-4241-8707-07FB3A436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BF0734-DCCF-4341-85DF-FB2B205E27FC}" type="datetimeFigureOut">
              <a:rPr lang="ru-RU" smtClean="0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68AAD8-7FB9-4E39-AB61-0B371C8FDF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1D3B45-76AF-416D-9C4E-78402B3399C0}" type="datetimeFigureOut">
              <a:rPr lang="ru-RU" smtClean="0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1CBE9-6948-4BA8-ABD7-391994277A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F7676E-6797-4983-B0B1-2B8E922AE0E9}" type="datetimeFigureOut">
              <a:rPr lang="ru-RU" smtClean="0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DD1E26-8A96-46EB-8535-0313993197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9E7D94-6A17-4766-B3B3-7C96658FF6C7}" type="datetimeFigureOut">
              <a:rPr lang="ru-RU" smtClean="0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E151D2-C505-41B3-A9F2-44DDABE1CB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71E6FD-1243-4274-8BF7-E55598A6459A}" type="datetimeFigureOut">
              <a:rPr lang="ru-RU" smtClean="0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F62C9-2DE3-488D-A43A-81FAC7E345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BC1E2B-9824-4080-99CF-89DD2CC067EA}" type="datetimeFigureOut">
              <a:rPr lang="ru-RU" smtClean="0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6D643E-95F5-40E8-8760-3E040481DD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B8510D-6A1D-4D5F-8637-E6468CEE25AE}" type="datetimeFigureOut">
              <a:rPr lang="ru-RU" smtClean="0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4C1117-8667-43CE-9E91-E49B6127E3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554B34-F48D-4507-BB43-95D26107ED6C}" type="datetimeFigureOut">
              <a:rPr lang="ru-RU" smtClean="0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02BAD6-7758-4972-8CD0-10C3F1652A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3AE13-7F20-47F3-A669-179D5B96B563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AC6F01-7E5F-4CC3-9BDF-78087D160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ED4D3-98C3-4001-8BED-640CE80A84A6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75111-0510-4539-9961-CA41464BA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B893B-E5A0-41EF-A2B7-0AD06FEC761E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56D72-744B-4CC2-B663-859EB9D4BD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789A4-39E4-4577-B870-1DAE9FB392D1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33023-59D7-46A3-A0B9-02DC5E57CD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997FF7-9BF2-498E-AB1B-48E64F5E6B52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495C6D-5D3E-416F-9663-DE3F2D786A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EA1A9-3486-4A4F-BA16-A12B9B2F44CC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FA7C22-C794-4D58-BEC4-56A0F023A4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1">
              <a:lumMod val="85000"/>
              <a:lumOff val="1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fld id="{F1EBEF4E-C787-4D0F-B47D-9D53BF9F2489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747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47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C72FCEF8-5591-4D04-A2D6-2BB2B668DF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3" r:id="rId2"/>
    <p:sldLayoutId id="2147483742" r:id="rId3"/>
    <p:sldLayoutId id="2147483741" r:id="rId4"/>
    <p:sldLayoutId id="2147483740" r:id="rId5"/>
    <p:sldLayoutId id="2147483739" r:id="rId6"/>
    <p:sldLayoutId id="2147483738" r:id="rId7"/>
    <p:sldLayoutId id="2147483737" r:id="rId8"/>
    <p:sldLayoutId id="2147483736" r:id="rId9"/>
    <p:sldLayoutId id="2147483735" r:id="rId10"/>
    <p:sldLayoutId id="2147483734" r:id="rId11"/>
  </p:sldLayoutIdLst>
  <p:transition>
    <p:pull dir="ld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1">
              <a:lumMod val="85000"/>
              <a:lumOff val="1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9092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400" b="0">
              <a:latin typeface="Times New Roman" pitchFamily="18" charset="0"/>
            </a:endParaRPr>
          </a:p>
        </p:txBody>
      </p:sp>
      <p:sp>
        <p:nvSpPr>
          <p:cNvPr id="89093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909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+mn-lt"/>
              </a:defRPr>
            </a:lvl1pPr>
          </a:lstStyle>
          <a:p>
            <a:pPr>
              <a:defRPr/>
            </a:pPr>
            <a:fld id="{535ACC92-B091-4710-A59F-CE347AB55765}" type="datetimeFigureOut">
              <a:rPr lang="ru-RU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8909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909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+mn-lt"/>
              </a:defRPr>
            </a:lvl1pPr>
          </a:lstStyle>
          <a:p>
            <a:pPr>
              <a:defRPr/>
            </a:pPr>
            <a:fld id="{DE889D35-C296-4C27-A57D-92095EA402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9" r:id="rId1"/>
    <p:sldLayoutId id="2147483758" r:id="rId2"/>
    <p:sldLayoutId id="2147483757" r:id="rId3"/>
    <p:sldLayoutId id="2147483756" r:id="rId4"/>
    <p:sldLayoutId id="2147483755" r:id="rId5"/>
    <p:sldLayoutId id="2147483754" r:id="rId6"/>
    <p:sldLayoutId id="2147483753" r:id="rId7"/>
    <p:sldLayoutId id="2147483752" r:id="rId8"/>
    <p:sldLayoutId id="2147483751" r:id="rId9"/>
    <p:sldLayoutId id="2147483750" r:id="rId10"/>
    <p:sldLayoutId id="2147483749" r:id="rId11"/>
    <p:sldLayoutId id="2147483748" r:id="rId12"/>
    <p:sldLayoutId id="2147483747" r:id="rId13"/>
    <p:sldLayoutId id="2147483746" r:id="rId14"/>
    <p:sldLayoutId id="2147483745" r:id="rId15"/>
  </p:sldLayoutIdLst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1" grpId="0" build="p">
        <p:tmplLst>
          <p:tmpl lvl="1">
            <p:tnLst>
              <p:par>
                <p:cTn presetID="2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0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0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0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0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0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1">
              <a:lumMod val="85000"/>
              <a:lumOff val="1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1EBEF4E-C787-4D0F-B47D-9D53BF9F2489}" type="datetimeFigureOut">
              <a:rPr lang="ru-RU" smtClean="0"/>
              <a:pPr>
                <a:defRPr/>
              </a:pPr>
              <a:t>20.11.2013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72FCEF8-5591-4D04-A2D6-2BB2B668DF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28.xml"/><Relationship Id="rId1" Type="http://schemas.openxmlformats.org/officeDocument/2006/relationships/audio" Target="../media/media3.mp3"/><Relationship Id="rId5" Type="http://schemas.openxmlformats.org/officeDocument/2006/relationships/image" Target="../media/image49.png"/><Relationship Id="rId4" Type="http://schemas.microsoft.com/office/2007/relationships/media" Target="../media/media3.mp3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3.xml"/><Relationship Id="rId1" Type="http://schemas.openxmlformats.org/officeDocument/2006/relationships/audio" Target="../media/media1.mp3"/><Relationship Id="rId5" Type="http://schemas.openxmlformats.org/officeDocument/2006/relationships/image" Target="../media/image5.png"/><Relationship Id="rId4" Type="http://schemas.microsoft.com/office/2007/relationships/media" Target="../media/media1.mp3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5.xml"/><Relationship Id="rId1" Type="http://schemas.openxmlformats.org/officeDocument/2006/relationships/audio" Target="../media/media2.mp3"/><Relationship Id="rId6" Type="http://schemas.openxmlformats.org/officeDocument/2006/relationships/image" Target="../media/image9.png"/><Relationship Id="rId5" Type="http://schemas.microsoft.com/office/2007/relationships/media" Target="../media/media2.mp3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ubtitle 2"/>
          <p:cNvSpPr>
            <a:spLocks noGrp="1"/>
          </p:cNvSpPr>
          <p:nvPr>
            <p:ph type="subTitle" idx="4294967295"/>
          </p:nvPr>
        </p:nvSpPr>
        <p:spPr>
          <a:xfrm>
            <a:off x="107504" y="332656"/>
            <a:ext cx="8830886" cy="2304256"/>
          </a:xfrm>
        </p:spPr>
        <p:txBody>
          <a:bodyPr lIns="118872" tIns="0" rIns="45720" bIns="0" anchor="b"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z="2400" dirty="0" smtClean="0">
                <a:latin typeface="Arial Narrow" pitchFamily="34" charset="0"/>
                <a:cs typeface="Arial" pitchFamily="34" charset="0"/>
              </a:rPr>
              <a:t>Проект на тему: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3200" dirty="0" smtClean="0">
                <a:solidFill>
                  <a:schemeClr val="accent2"/>
                </a:solidFill>
                <a:latin typeface="Arial Narrow" pitchFamily="34" charset="0"/>
              </a:rPr>
              <a:t>«Цена победы</a:t>
            </a:r>
            <a:r>
              <a:rPr lang="ru-RU" sz="4000" dirty="0" smtClean="0">
                <a:solidFill>
                  <a:schemeClr val="accent2"/>
                </a:solidFill>
                <a:latin typeface="Arial Narrow" pitchFamily="34" charset="0"/>
              </a:rPr>
              <a:t>»</a:t>
            </a:r>
          </a:p>
        </p:txBody>
      </p:sp>
      <p:sp>
        <p:nvSpPr>
          <p:cNvPr id="30722" name="Rectangle 5"/>
          <p:cNvSpPr>
            <a:spLocks noChangeArrowheads="1"/>
          </p:cNvSpPr>
          <p:nvPr/>
        </p:nvSpPr>
        <p:spPr bwMode="auto">
          <a:xfrm>
            <a:off x="107504" y="3717032"/>
            <a:ext cx="4248150" cy="131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Clr>
                <a:schemeClr val="accent1"/>
              </a:buClr>
              <a:buSzPct val="80000"/>
              <a:buFont typeface="Wingdings 2" pitchFamily="18" charset="2"/>
              <a:buNone/>
            </a:pPr>
            <a:r>
              <a:rPr lang="ru-RU" sz="2000" b="0" dirty="0" smtClean="0">
                <a:solidFill>
                  <a:schemeClr val="tx2"/>
                </a:solidFill>
              </a:rPr>
              <a:t>Проект подготовили:</a:t>
            </a:r>
          </a:p>
          <a:p>
            <a:pPr>
              <a:lnSpc>
                <a:spcPct val="90000"/>
              </a:lnSpc>
              <a:buClr>
                <a:schemeClr val="accent1"/>
              </a:buClr>
              <a:buSzPct val="80000"/>
              <a:buFont typeface="Wingdings 2" pitchFamily="18" charset="2"/>
              <a:buNone/>
            </a:pPr>
            <a:r>
              <a:rPr lang="ru-RU" sz="2000" b="0" dirty="0" smtClean="0">
                <a:solidFill>
                  <a:schemeClr val="tx2"/>
                </a:solidFill>
              </a:rPr>
              <a:t>ГБОУ СОШ 707</a:t>
            </a:r>
            <a:endParaRPr lang="ru-RU" b="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Clr>
                <a:schemeClr val="accent1"/>
              </a:buClr>
              <a:buSzPct val="80000"/>
              <a:buFont typeface="Wingdings 2" pitchFamily="18" charset="2"/>
              <a:buNone/>
            </a:pPr>
            <a:r>
              <a:rPr lang="ru-RU" sz="1600" b="0" dirty="0" smtClean="0">
                <a:solidFill>
                  <a:schemeClr val="tx2"/>
                </a:solidFill>
              </a:rPr>
              <a:t>Смирнова Оксана 11-а</a:t>
            </a:r>
          </a:p>
          <a:p>
            <a:pPr>
              <a:lnSpc>
                <a:spcPct val="90000"/>
              </a:lnSpc>
              <a:buClr>
                <a:schemeClr val="accent1"/>
              </a:buClr>
              <a:buSzPct val="80000"/>
              <a:buFont typeface="Wingdings 2" pitchFamily="18" charset="2"/>
              <a:buNone/>
            </a:pPr>
            <a:r>
              <a:rPr lang="ru-RU" sz="1600" b="0" dirty="0" smtClean="0">
                <a:solidFill>
                  <a:schemeClr val="tx2"/>
                </a:solidFill>
              </a:rPr>
              <a:t>Павлова Ольга Александровна</a:t>
            </a:r>
          </a:p>
          <a:p>
            <a:pPr>
              <a:lnSpc>
                <a:spcPct val="90000"/>
              </a:lnSpc>
              <a:buClr>
                <a:schemeClr val="accent1"/>
              </a:buClr>
              <a:buSzPct val="80000"/>
              <a:buFont typeface="Wingdings 2" pitchFamily="18" charset="2"/>
              <a:buNone/>
            </a:pPr>
            <a:r>
              <a:rPr lang="ru-RU" sz="1600" b="0" dirty="0" smtClean="0">
                <a:solidFill>
                  <a:schemeClr val="tx2"/>
                </a:solidFill>
              </a:rPr>
              <a:t>Учитель МХК</a:t>
            </a:r>
          </a:p>
        </p:txBody>
      </p:sp>
      <p:pic>
        <p:nvPicPr>
          <p:cNvPr id="3074" name="Picture 2" descr="http://s05.radikal.ru/i178/1005/42/51a19986ad3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780928"/>
            <a:ext cx="4994920" cy="3479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6" descr="http://img-fotki.yandex.ru/get/3206/mor-vikt2008.0/0_3df8_c061278b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78925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6" name="Picture 8" descr="http://kotenikkote.files.wordpress.com/2010/05/6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3" y="269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8" name="Picture 10" descr="http://kotenikkote.files.wordpress.com/2010/05/8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98" y="-38100"/>
            <a:ext cx="9191625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3"/>
          <p:cNvSpPr>
            <a:spLocks noGrp="1"/>
          </p:cNvSpPr>
          <p:nvPr>
            <p:ph type="title" idx="4294967295"/>
          </p:nvPr>
        </p:nvSpPr>
        <p:spPr>
          <a:xfrm>
            <a:off x="107504" y="404664"/>
            <a:ext cx="8229600" cy="1250950"/>
          </a:xfrm>
        </p:spPr>
        <p:txBody>
          <a:bodyPr rIns="45720" anchor="ctr"/>
          <a:lstStyle/>
          <a:p>
            <a:pPr eaLnBrk="1" hangingPunct="1"/>
            <a:r>
              <a:rPr lang="ru-RU" sz="3600" b="1" dirty="0" smtClean="0">
                <a:solidFill>
                  <a:schemeClr val="accent2"/>
                </a:solidFill>
                <a:latin typeface="Arial Narrow" pitchFamily="34" charset="0"/>
              </a:rPr>
              <a:t>Всё ради Победы</a:t>
            </a:r>
          </a:p>
        </p:txBody>
      </p:sp>
      <p:sp>
        <p:nvSpPr>
          <p:cNvPr id="43010" name="Content Placeholder 2"/>
          <p:cNvSpPr>
            <a:spLocks noGrp="1"/>
          </p:cNvSpPr>
          <p:nvPr>
            <p:ph sz="half" idx="4294967295"/>
          </p:nvPr>
        </p:nvSpPr>
        <p:spPr>
          <a:xfrm>
            <a:off x="179512" y="1916832"/>
            <a:ext cx="4067944" cy="3024336"/>
          </a:xfrm>
        </p:spPr>
        <p:txBody>
          <a:bodyPr tIns="91440"/>
          <a:lstStyle/>
          <a:p>
            <a:pPr marL="0" indent="0" eaLnBrk="1" hangingPunct="1">
              <a:buNone/>
            </a:pPr>
            <a:r>
              <a:rPr lang="ru-RU" sz="2800" dirty="0" smtClean="0">
                <a:latin typeface="Arial Narrow" pitchFamily="34" charset="0"/>
              </a:rPr>
              <a:t>Цена победы оказалась высока, но жертвы, принесенные на алтарь Отечества, не были напрасны.</a:t>
            </a:r>
          </a:p>
        </p:txBody>
      </p:sp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4234" y="1844824"/>
            <a:ext cx="5455695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  <p:bldP spid="430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3"/>
          <p:cNvSpPr>
            <a:spLocks noGrp="1"/>
          </p:cNvSpPr>
          <p:nvPr>
            <p:ph type="title" idx="4294967295"/>
          </p:nvPr>
        </p:nvSpPr>
        <p:spPr>
          <a:xfrm>
            <a:off x="395536" y="188640"/>
            <a:ext cx="8001000" cy="1216025"/>
          </a:xfrm>
        </p:spPr>
        <p:txBody>
          <a:bodyPr rIns="45720" anchor="ctr"/>
          <a:lstStyle/>
          <a:p>
            <a:pPr eaLnBrk="1" hangingPunct="1"/>
            <a:r>
              <a:rPr lang="ru-RU" dirty="0" smtClean="0">
                <a:solidFill>
                  <a:schemeClr val="accent2"/>
                </a:solidFill>
                <a:latin typeface="Arial Narrow" pitchFamily="34" charset="0"/>
              </a:rPr>
              <a:t>Последняя война</a:t>
            </a:r>
          </a:p>
        </p:txBody>
      </p:sp>
      <p:sp>
        <p:nvSpPr>
          <p:cNvPr id="44034" name="Content Placeholder 2"/>
          <p:cNvSpPr>
            <a:spLocks noGrp="1"/>
          </p:cNvSpPr>
          <p:nvPr>
            <p:ph sz="half" idx="4294967295"/>
          </p:nvPr>
        </p:nvSpPr>
        <p:spPr>
          <a:xfrm>
            <a:off x="0" y="5589240"/>
            <a:ext cx="7631113" cy="814387"/>
          </a:xfrm>
        </p:spPr>
        <p:txBody>
          <a:bodyPr tIns="91440"/>
          <a:lstStyle/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Arial Narrow" pitchFamily="34" charset="0"/>
              </a:rPr>
              <a:t>Что эта война – последняя, верили. Если б не верили, что эта война – последняя, как бы выдержали?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907704" y="1224471"/>
            <a:ext cx="5256584" cy="4244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/>
      <p:bldP spid="4403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5445224"/>
            <a:ext cx="9144000" cy="1096962"/>
          </a:xfrm>
        </p:spPr>
        <p:txBody>
          <a:bodyPr lIns="54864" tIns="91440">
            <a:noAutofit/>
          </a:bodyPr>
          <a:lstStyle/>
          <a:p>
            <a:pPr eaLnBrk="1" hangingPunct="1">
              <a:defRPr/>
            </a:pPr>
            <a:r>
              <a:rPr lang="ru-RU" sz="2400" dirty="0">
                <a:effectLst>
                  <a:outerShdw blurRad="38100" dist="38100" dir="2700000" algn="tl">
                    <a:srgbClr val="333333"/>
                  </a:outerShdw>
                </a:effectLst>
                <a:latin typeface="Arial Narrow" pitchFamily="34" charset="0"/>
              </a:rPr>
              <a:t>Советские Вооруженные Силы стали главной силой, преградившей путь германскому фашизму к мировому господству</a:t>
            </a:r>
            <a:r>
              <a:rPr lang="ru-RU" sz="2400" dirty="0">
                <a:latin typeface="Arial Narrow" pitchFamily="34" charset="0"/>
              </a:rPr>
              <a:t>. </a:t>
            </a:r>
          </a:p>
        </p:txBody>
      </p:sp>
      <p:pic>
        <p:nvPicPr>
          <p:cNvPr id="46082" name="Picture 2" descr="20090608gum.jpg (1180×844)"/>
          <p:cNvPicPr>
            <a:picLocks noChangeAspect="1" noChangeArrowheads="1"/>
          </p:cNvPicPr>
          <p:nvPr/>
        </p:nvPicPr>
        <p:blipFill>
          <a:blip r:embed="rId2" cstate="print"/>
          <a:srcRect b="59819"/>
          <a:stretch>
            <a:fillRect/>
          </a:stretch>
        </p:blipFill>
        <p:spPr bwMode="auto">
          <a:xfrm>
            <a:off x="539750" y="404813"/>
            <a:ext cx="820737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7" descr="Отечественная война и Великая Победа! (150 фото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651500" cy="4243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6265" name="Picture 9" descr="Отечественная война и Великая Победа! (150 фото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5250" y="2924175"/>
            <a:ext cx="5238750" cy="3933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6267" name="Picture 11" descr="Отечественная война и Великая Победа! (150 фото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24175"/>
            <a:ext cx="5238750" cy="3933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6269" name="Picture 13" descr="Отечественная война и Великая Победа! (150 фото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49969" y="-9306"/>
            <a:ext cx="5238750" cy="3933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96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6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8"/>
          <p:cNvSpPr>
            <a:spLocks noGrp="1"/>
          </p:cNvSpPr>
          <p:nvPr>
            <p:ph type="title" idx="4294967295"/>
          </p:nvPr>
        </p:nvSpPr>
        <p:spPr>
          <a:xfrm>
            <a:off x="539552" y="557213"/>
            <a:ext cx="8001000" cy="1216025"/>
          </a:xfrm>
        </p:spPr>
        <p:txBody>
          <a:bodyPr rIns="45720" anchor="ctr"/>
          <a:lstStyle/>
          <a:p>
            <a:pPr eaLnBrk="1" hangingPunct="1"/>
            <a:r>
              <a:rPr lang="ru-RU" sz="4000" dirty="0" smtClean="0">
                <a:solidFill>
                  <a:schemeClr val="accent2"/>
                </a:solidFill>
                <a:latin typeface="Arial Narrow" pitchFamily="34" charset="0"/>
              </a:rPr>
              <a:t>Спасибо за Победу</a:t>
            </a:r>
          </a:p>
        </p:txBody>
      </p:sp>
      <p:pic>
        <p:nvPicPr>
          <p:cNvPr id="48130" name="Content Placeholder 5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7654" y="1886796"/>
            <a:ext cx="4170330" cy="2910630"/>
          </a:xfrm>
        </p:spPr>
      </p:pic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1773238"/>
            <a:ext cx="2278063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Rectangle 6"/>
          <p:cNvSpPr>
            <a:spLocks noChangeArrowheads="1"/>
          </p:cNvSpPr>
          <p:nvPr/>
        </p:nvSpPr>
        <p:spPr bwMode="auto">
          <a:xfrm>
            <a:off x="900113" y="4797425"/>
            <a:ext cx="28209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 b="0" i="1"/>
              <a:t>Ордена Славы трех степеней </a:t>
            </a:r>
          </a:p>
        </p:txBody>
      </p:sp>
      <p:sp>
        <p:nvSpPr>
          <p:cNvPr id="48133" name="Rectangle 7"/>
          <p:cNvSpPr>
            <a:spLocks noChangeArrowheads="1"/>
          </p:cNvSpPr>
          <p:nvPr/>
        </p:nvSpPr>
        <p:spPr bwMode="auto">
          <a:xfrm>
            <a:off x="5724525" y="5516563"/>
            <a:ext cx="3149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 b="0" i="1"/>
              <a:t>«За доблестный труд </a:t>
            </a:r>
          </a:p>
          <a:p>
            <a:r>
              <a:rPr lang="ru-RU" sz="1400" b="0" i="1"/>
              <a:t>в Великой Отечественной войне» </a:t>
            </a:r>
          </a:p>
        </p:txBody>
      </p:sp>
      <p:sp>
        <p:nvSpPr>
          <p:cNvPr id="48134" name="Rectangle 8"/>
          <p:cNvSpPr>
            <a:spLocks noChangeArrowheads="1"/>
          </p:cNvSpPr>
          <p:nvPr/>
        </p:nvSpPr>
        <p:spPr bwMode="auto">
          <a:xfrm>
            <a:off x="250825" y="6165850"/>
            <a:ext cx="9540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0" dirty="0">
                <a:latin typeface="Arial Narrow" pitchFamily="34" charset="0"/>
              </a:rPr>
              <a:t>За мужество, храбрость и массовый героизм орденами и медалями СССР было награждено более 7.000.000 человек 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dirty="0" smtClean="0">
                <a:solidFill>
                  <a:schemeClr val="accent2"/>
                </a:solidFill>
                <a:latin typeface="Arial Narrow" pitchFamily="34" charset="0"/>
              </a:rPr>
              <a:t>Начало новой эпохи</a:t>
            </a:r>
          </a:p>
        </p:txBody>
      </p:sp>
      <p:pic>
        <p:nvPicPr>
          <p:cNvPr id="49155" name="Picture 8" descr="http://img11.nnm.ru/4/0/2/8/7/64704fe50764062b6a25f0c51e6_prev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089493" y="1772816"/>
            <a:ext cx="6025907" cy="4340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9154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79512" y="2636912"/>
            <a:ext cx="2736850" cy="3168625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chemeClr val="accent2"/>
                </a:solidFill>
                <a:latin typeface="Arial Narrow" pitchFamily="34" charset="0"/>
              </a:rPr>
              <a:t>1945 год стал поворотным пунктом в мировом общественном развитии.</a:t>
            </a:r>
          </a:p>
          <a:p>
            <a:pPr eaLnBrk="1" hangingPunct="1"/>
            <a:endParaRPr lang="ru-RU" sz="2800" dirty="0" smtClean="0">
              <a:solidFill>
                <a:schemeClr val="accent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ttp://img-fotki.yandex.ru/get/5113/68701203.59/0_79c2f_eb2d75f8_XL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214" y="252683"/>
            <a:ext cx="4313770" cy="30057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695087" y="3529374"/>
            <a:ext cx="45182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0" dirty="0" smtClean="0">
                <a:solidFill>
                  <a:srgbClr val="C00000"/>
                </a:solidFill>
                <a:latin typeface="Arial Narrow" pitchFamily="34" charset="0"/>
              </a:rPr>
              <a:t>Вы победили </a:t>
            </a:r>
          </a:p>
          <a:p>
            <a:r>
              <a:rPr lang="ru-RU" sz="4000" b="0" dirty="0" smtClean="0">
                <a:solidFill>
                  <a:srgbClr val="C00000"/>
                </a:solidFill>
                <a:latin typeface="Arial Narrow" pitchFamily="34" charset="0"/>
              </a:rPr>
              <a:t>- мы </a:t>
            </a:r>
            <a:r>
              <a:rPr lang="ru-RU" sz="4000" b="0" dirty="0">
                <a:solidFill>
                  <a:srgbClr val="C00000"/>
                </a:solidFill>
                <a:latin typeface="Arial Narrow" pitchFamily="34" charset="0"/>
              </a:rPr>
              <a:t>должны сделать вашу жизнь </a:t>
            </a:r>
            <a:r>
              <a:rPr lang="ru-RU" sz="4000" b="0" dirty="0" smtClean="0">
                <a:solidFill>
                  <a:srgbClr val="C00000"/>
                </a:solidFill>
                <a:latin typeface="Arial Narrow" pitchFamily="34" charset="0"/>
              </a:rPr>
              <a:t>достойной.</a:t>
            </a:r>
            <a:endParaRPr lang="ru-RU" sz="4000" b="0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60649"/>
            <a:ext cx="4608513" cy="3024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264868"/>
            <a:ext cx="4553828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459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48" y="25152"/>
            <a:ext cx="8800323" cy="5866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Объект 1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260648"/>
            <a:ext cx="8055024" cy="5370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475656" y="6117103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dirty="0">
                <a:latin typeface="Arial Narrow" pitchFamily="34" charset="0"/>
              </a:rPr>
              <a:t>По местам боевой славы </a:t>
            </a:r>
            <a:r>
              <a:rPr lang="ru-RU" sz="2400" b="0" dirty="0" smtClean="0">
                <a:latin typeface="Arial Narrow" pitchFamily="34" charset="0"/>
              </a:rPr>
              <a:t>108-ой </a:t>
            </a:r>
            <a:r>
              <a:rPr lang="ru-RU" sz="2400" b="0" dirty="0" err="1" smtClean="0">
                <a:latin typeface="Arial Narrow" pitchFamily="34" charset="0"/>
              </a:rPr>
              <a:t>Бобруйской</a:t>
            </a:r>
            <a:r>
              <a:rPr lang="ru-RU" sz="2400" b="0" dirty="0" smtClean="0">
                <a:latin typeface="Arial Narrow" pitchFamily="34" charset="0"/>
              </a:rPr>
              <a:t> </a:t>
            </a:r>
            <a:r>
              <a:rPr lang="ru-RU" sz="2400" b="0" dirty="0">
                <a:latin typeface="Arial Narrow" pitchFamily="34" charset="0"/>
              </a:rPr>
              <a:t>дивизии.</a:t>
            </a:r>
          </a:p>
          <a:p>
            <a:r>
              <a:rPr lang="ru-RU" sz="2400" dirty="0">
                <a:latin typeface="Arial Narrow" pitchFamily="34" charset="0"/>
              </a:rPr>
              <a:t/>
            </a:r>
            <a:br>
              <a:rPr lang="ru-RU" sz="2400" dirty="0">
                <a:latin typeface="Arial Narrow" pitchFamily="34" charset="0"/>
              </a:rPr>
            </a:br>
            <a:endParaRPr lang="ru-RU" sz="24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3480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69772"/>
            <a:ext cx="4380593" cy="3321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9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933056"/>
            <a:ext cx="4499992" cy="2726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07262"/>
            <a:ext cx="5040561" cy="3360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842481"/>
            <a:ext cx="4896544" cy="3054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3442371"/>
            <a:ext cx="9144000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0" dirty="0">
                <a:solidFill>
                  <a:schemeClr val="bg1"/>
                </a:solidFill>
                <a:latin typeface="Arial Narrow" pitchFamily="34" charset="0"/>
              </a:rPr>
              <a:t>Участие в историческом параде на Красной Площади</a:t>
            </a:r>
          </a:p>
        </p:txBody>
      </p:sp>
    </p:spTree>
    <p:extLst>
      <p:ext uri="{BB962C8B-B14F-4D97-AF65-F5344CB8AC3E}">
        <p14:creationId xmlns:p14="http://schemas.microsoft.com/office/powerpoint/2010/main" xmlns="" val="318695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65175"/>
            <a:ext cx="4572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400" dirty="0" smtClean="0">
                <a:solidFill>
                  <a:srgbClr val="FF0000"/>
                </a:solidFill>
                <a:latin typeface="Arial Narrow" pitchFamily="34" charset="0"/>
              </a:rPr>
              <a:t>О проекте:</a:t>
            </a:r>
            <a:endParaRPr lang="ru-RU" sz="34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124744"/>
            <a:ext cx="84249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Narrow" pitchFamily="34" charset="0"/>
              </a:rPr>
              <a:t>Цели:</a:t>
            </a:r>
            <a:r>
              <a:rPr lang="ru-RU" sz="2400" b="0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 Narrow" pitchFamily="34" charset="0"/>
              </a:rPr>
              <a:t> </a:t>
            </a:r>
            <a:endParaRPr lang="ru-RU" sz="2400" b="0" dirty="0" smtClean="0">
              <a:solidFill>
                <a:schemeClr val="accent2">
                  <a:lumMod val="40000"/>
                  <a:lumOff val="60000"/>
                </a:schemeClr>
              </a:solidFill>
              <a:latin typeface="Arial Narrow" pitchFamily="34" charset="0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0" dirty="0">
                <a:latin typeface="Arial Narrow" pitchFamily="34" charset="0"/>
              </a:rPr>
              <a:t>Целью проекта является создание мобильного дидактического материала для проведения внеклассных </a:t>
            </a:r>
            <a:r>
              <a:rPr lang="ru-RU" sz="2400" b="0" dirty="0" smtClean="0">
                <a:latin typeface="Arial Narrow" pitchFamily="34" charset="0"/>
              </a:rPr>
              <a:t>мероприятий по теме «Духовно-нравственные ценности нашего общества». 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400" b="0" dirty="0" smtClean="0">
              <a:latin typeface="Arial Narrow" pitchFamily="34" charset="0"/>
            </a:endParaRPr>
          </a:p>
          <a:p>
            <a:endParaRPr lang="ru-RU" sz="2400" b="0" dirty="0">
              <a:latin typeface="Arial Narrow" pitchFamily="34" charset="0"/>
            </a:endParaRPr>
          </a:p>
          <a:p>
            <a:r>
              <a:rPr lang="ru-RU" sz="2400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 Narrow" pitchFamily="34" charset="0"/>
              </a:rPr>
              <a:t>Задачи:</a:t>
            </a:r>
            <a:r>
              <a:rPr lang="ru-RU" sz="2400" b="0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 Narrow" pitchFamily="34" charset="0"/>
              </a:rPr>
              <a:t> </a:t>
            </a:r>
            <a:endParaRPr lang="ru-RU" sz="2400" b="0" dirty="0" smtClean="0">
              <a:solidFill>
                <a:schemeClr val="accent2">
                  <a:lumMod val="40000"/>
                  <a:lumOff val="60000"/>
                </a:schemeClr>
              </a:solidFill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0" dirty="0" smtClean="0">
                <a:latin typeface="Arial Narrow" pitchFamily="34" charset="0"/>
              </a:rPr>
              <a:t>Изучение </a:t>
            </a:r>
            <a:r>
              <a:rPr lang="ru-RU" sz="2400" b="0" dirty="0">
                <a:latin typeface="Arial Narrow" pitchFamily="34" charset="0"/>
              </a:rPr>
              <a:t>материала на  основе исторических источников, литературы, личного опыта. </a:t>
            </a:r>
            <a:endParaRPr lang="ru-RU" sz="2400" b="0" dirty="0" smtClean="0"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0" dirty="0" smtClean="0">
                <a:latin typeface="Arial Narrow" pitchFamily="34" charset="0"/>
              </a:rPr>
              <a:t>Развитие </a:t>
            </a:r>
            <a:r>
              <a:rPr lang="ru-RU" sz="2400" b="0" dirty="0">
                <a:latin typeface="Arial Narrow" pitchFamily="34" charset="0"/>
              </a:rPr>
              <a:t>коммуникативных и креативных способностей учащихся, навыков поиска, </a:t>
            </a:r>
            <a:r>
              <a:rPr lang="ru-RU" sz="2400" b="0" dirty="0" smtClean="0">
                <a:latin typeface="Arial Narrow" pitchFamily="34" charset="0"/>
              </a:rPr>
              <a:t>систематизации в ходе сбора, обработки</a:t>
            </a:r>
            <a:r>
              <a:rPr lang="ru-RU" sz="2400" b="0" dirty="0">
                <a:latin typeface="Arial Narrow" pitchFamily="34" charset="0"/>
              </a:rPr>
              <a:t> и передачи </a:t>
            </a:r>
            <a:r>
              <a:rPr lang="ru-RU" sz="2400" b="0" dirty="0" smtClean="0">
                <a:latin typeface="Arial Narrow" pitchFamily="34" charset="0"/>
              </a:rPr>
              <a:t>информации по теме проекта.</a:t>
            </a:r>
            <a:endParaRPr lang="en-US" sz="2400" b="0" dirty="0" smtClean="0"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0" dirty="0" smtClean="0">
                <a:latin typeface="Arial Narrow" pitchFamily="34" charset="0"/>
              </a:rPr>
              <a:t>Осознание нравственных ценностей: Отечество, человек, общество.</a:t>
            </a:r>
          </a:p>
          <a:p>
            <a:endParaRPr lang="ru-RU" sz="2400" b="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008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32656"/>
            <a:ext cx="7968885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763688" y="6211669"/>
            <a:ext cx="56166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0" dirty="0" smtClean="0">
                <a:latin typeface="+mj-lt"/>
              </a:rPr>
              <a:t>«Никто не забыт…ничто не забыто».</a:t>
            </a:r>
          </a:p>
          <a:p>
            <a:pPr algn="ctr"/>
            <a:r>
              <a:rPr lang="ru-RU" b="0" dirty="0" smtClean="0">
                <a:latin typeface="+mj-lt"/>
              </a:rPr>
              <a:t>Акция памяти погибших в Великой Отечественной войне.</a:t>
            </a:r>
            <a:endParaRPr lang="ru-RU" b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361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2" y="116632"/>
            <a:ext cx="9073010" cy="6048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515" y="332656"/>
            <a:ext cx="8532949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835696" y="6228020"/>
            <a:ext cx="5454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dirty="0">
                <a:latin typeface="+mj-lt"/>
              </a:rPr>
              <a:t>Музей боевой славы школы 707. Встреча с ветеранами.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908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J:\Новая папка (2)\Net_fashizm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0862"/>
            <a:ext cx="7848872" cy="55493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6021288"/>
            <a:ext cx="9144000" cy="52322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0" dirty="0">
                <a:solidFill>
                  <a:schemeClr val="bg1"/>
                </a:solidFill>
                <a:latin typeface="+mj-lt"/>
              </a:rPr>
              <a:t>Окружной фестиваль </a:t>
            </a:r>
            <a:r>
              <a:rPr lang="ru-RU" sz="2800" b="0" dirty="0" smtClean="0">
                <a:solidFill>
                  <a:schemeClr val="bg1"/>
                </a:solidFill>
                <a:latin typeface="+mj-lt"/>
              </a:rPr>
              <a:t>«Нет фашизму!».</a:t>
            </a:r>
            <a:r>
              <a:rPr lang="ru-RU" sz="2800" b="0" dirty="0">
                <a:solidFill>
                  <a:schemeClr val="bg1"/>
                </a:solidFill>
                <a:latin typeface="+mj-lt"/>
              </a:rPr>
              <a:t> </a:t>
            </a:r>
            <a:endParaRPr lang="ru-RU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766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:\Коллажи\Memorial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010"/>
            <a:ext cx="9144000" cy="68890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0542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E:\Коллажи\Istoricheskie_chteniy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922"/>
            <a:ext cx="9144000" cy="68589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9898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Коллажи\Rubeg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7657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7104" y="404118"/>
            <a:ext cx="7924800" cy="1143000"/>
          </a:xfrm>
        </p:spPr>
        <p:txBody>
          <a:bodyPr/>
          <a:lstStyle/>
          <a:p>
            <a:pPr algn="ctr"/>
            <a:r>
              <a:rPr lang="ru-RU" dirty="0" smtClean="0"/>
              <a:t>Акция «ОТКРЫТКА ВЕТЕРАНУ»</a:t>
            </a:r>
            <a:endParaRPr lang="ru-RU" dirty="0"/>
          </a:p>
        </p:txBody>
      </p:sp>
      <p:pic>
        <p:nvPicPr>
          <p:cNvPr id="1026" name="Picture 2" descr="F:\London\DSC054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12787"/>
            <a:ext cx="5724128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London\DSC054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511646"/>
            <a:ext cx="3424980" cy="534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2163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413"/>
            <a:ext cx="6943387" cy="5225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869160"/>
            <a:ext cx="7992888" cy="1872208"/>
          </a:xfrm>
        </p:spPr>
        <p:txBody>
          <a:bodyPr/>
          <a:lstStyle/>
          <a:p>
            <a:r>
              <a:rPr lang="ru-RU" sz="3200" dirty="0" smtClean="0">
                <a:solidFill>
                  <a:schemeClr val="accent2"/>
                </a:solidFill>
              </a:rPr>
              <a:t/>
            </a:r>
            <a:br>
              <a:rPr lang="ru-RU" sz="3200" dirty="0" smtClean="0">
                <a:solidFill>
                  <a:schemeClr val="accent2"/>
                </a:solidFill>
              </a:rPr>
            </a:br>
            <a:r>
              <a:rPr lang="ru-RU" sz="3200" dirty="0">
                <a:solidFill>
                  <a:schemeClr val="accent2"/>
                </a:solidFill>
              </a:rPr>
              <a:t/>
            </a:r>
            <a:br>
              <a:rPr lang="ru-RU" sz="3200" dirty="0">
                <a:solidFill>
                  <a:schemeClr val="accent2"/>
                </a:solidFill>
              </a:rPr>
            </a:br>
            <a:r>
              <a:rPr lang="ru-RU" sz="3200" dirty="0" smtClean="0">
                <a:solidFill>
                  <a:schemeClr val="accent2"/>
                </a:solidFill>
              </a:rPr>
              <a:t/>
            </a:r>
            <a:br>
              <a:rPr lang="ru-RU" sz="3200" dirty="0" smtClean="0">
                <a:solidFill>
                  <a:schemeClr val="accent2"/>
                </a:solidFill>
              </a:rPr>
            </a:br>
            <a:r>
              <a:rPr lang="ru-RU" sz="3200" dirty="0" smtClean="0">
                <a:solidFill>
                  <a:schemeClr val="accent2"/>
                </a:solidFill>
              </a:rPr>
              <a:t/>
            </a:r>
            <a:br>
              <a:rPr lang="ru-RU" sz="3200" dirty="0" smtClean="0">
                <a:solidFill>
                  <a:schemeClr val="accent2"/>
                </a:solidFill>
              </a:rPr>
            </a:br>
            <a:r>
              <a:rPr lang="ru-RU" sz="3200" dirty="0">
                <a:solidFill>
                  <a:schemeClr val="accent2"/>
                </a:solidFill>
              </a:rPr>
              <a:t/>
            </a:r>
            <a:br>
              <a:rPr lang="ru-RU" sz="3200" dirty="0">
                <a:solidFill>
                  <a:schemeClr val="accent2"/>
                </a:solidFill>
              </a:rPr>
            </a:br>
            <a:r>
              <a:rPr lang="ru-RU" sz="3200" dirty="0" smtClean="0">
                <a:solidFill>
                  <a:schemeClr val="accent2"/>
                </a:solidFill>
              </a:rPr>
              <a:t/>
            </a:r>
            <a:br>
              <a:rPr lang="ru-RU" sz="3200" dirty="0" smtClean="0">
                <a:solidFill>
                  <a:schemeClr val="accent2"/>
                </a:solidFill>
              </a:rPr>
            </a:br>
            <a:r>
              <a:rPr lang="ru-RU" sz="3200" dirty="0">
                <a:solidFill>
                  <a:schemeClr val="accent2"/>
                </a:solidFill>
              </a:rPr>
              <a:t/>
            </a:r>
            <a:br>
              <a:rPr lang="ru-RU" sz="3200" dirty="0">
                <a:solidFill>
                  <a:schemeClr val="accent2"/>
                </a:solidFill>
              </a:rPr>
            </a:br>
            <a:r>
              <a:rPr lang="ru-RU" sz="2400" b="1" dirty="0" smtClean="0">
                <a:solidFill>
                  <a:schemeClr val="accent2"/>
                </a:solidFill>
              </a:rPr>
              <a:t>Победа </a:t>
            </a:r>
            <a:r>
              <a:rPr lang="ru-RU" sz="2400" b="1" dirty="0">
                <a:solidFill>
                  <a:schemeClr val="accent2"/>
                </a:solidFill>
              </a:rPr>
              <a:t>в Великой Отечественной войне: </a:t>
            </a:r>
            <a:br>
              <a:rPr lang="ru-RU" sz="2400" b="1" dirty="0">
                <a:solidFill>
                  <a:schemeClr val="accent2"/>
                </a:solidFill>
              </a:rPr>
            </a:br>
            <a:r>
              <a:rPr lang="ru-RU" sz="2800" b="1" dirty="0">
                <a:solidFill>
                  <a:schemeClr val="accent2"/>
                </a:solidFill>
              </a:rPr>
              <a:t>как к ней относится молодёжь </a:t>
            </a:r>
            <a:r>
              <a:rPr lang="en-US" sz="2800" b="1" dirty="0">
                <a:solidFill>
                  <a:schemeClr val="accent2"/>
                </a:solidFill>
              </a:rPr>
              <a:t>XXI </a:t>
            </a:r>
            <a:r>
              <a:rPr lang="ru-RU" sz="2800" b="1" dirty="0" smtClean="0">
                <a:solidFill>
                  <a:schemeClr val="accent2"/>
                </a:solidFill>
              </a:rPr>
              <a:t>века</a:t>
            </a:r>
            <a:r>
              <a:rPr lang="ru-RU" sz="3200" b="1" dirty="0">
                <a:solidFill>
                  <a:schemeClr val="accent2"/>
                </a:solidFill>
              </a:rPr>
              <a:t/>
            </a:r>
            <a:br>
              <a:rPr lang="ru-RU" sz="3200" b="1" dirty="0">
                <a:solidFill>
                  <a:schemeClr val="accent2"/>
                </a:solidFill>
              </a:rPr>
            </a:br>
            <a:endParaRPr lang="ru-RU" b="1" dirty="0"/>
          </a:p>
        </p:txBody>
      </p:sp>
      <p:pic>
        <p:nvPicPr>
          <p:cNvPr id="3" name="PradedMiny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58259" y="61765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033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1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3528" y="1124744"/>
            <a:ext cx="6361037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Источники: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Б.В. Соколов «Правда о Великой Отечественной войне»</a:t>
            </a:r>
          </a:p>
          <a:p>
            <a:r>
              <a:rPr lang="ru-RU" sz="2000" b="0" dirty="0" smtClean="0">
                <a:latin typeface="+mj-lt"/>
                <a:cs typeface="Arial" pitchFamily="34" charset="0"/>
              </a:rPr>
              <a:t>Документальный цикл </a:t>
            </a:r>
            <a:r>
              <a:rPr lang="ru-RU" sz="2000" b="0" dirty="0">
                <a:latin typeface="+mj-lt"/>
              </a:rPr>
              <a:t>«Великая война</a:t>
            </a:r>
            <a:r>
              <a:rPr lang="ru-RU" sz="2000" b="0" dirty="0" smtClean="0">
                <a:latin typeface="+mj-lt"/>
              </a:rPr>
              <a:t>»</a:t>
            </a:r>
          </a:p>
          <a:p>
            <a:r>
              <a:rPr lang="ru-RU" sz="2000" b="0" dirty="0" smtClean="0">
                <a:latin typeface="+mj-lt"/>
              </a:rPr>
              <a:t>С.М. Давыдов  «История России»</a:t>
            </a:r>
          </a:p>
          <a:p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Алексей Исаев «Неизвестный 1941. Остановленный блицкриг»</a:t>
            </a:r>
          </a:p>
        </p:txBody>
      </p:sp>
    </p:spTree>
    <p:extLst>
      <p:ext uri="{BB962C8B-B14F-4D97-AF65-F5344CB8AC3E}">
        <p14:creationId xmlns:p14="http://schemas.microsoft.com/office/powerpoint/2010/main" xmlns="" val="408027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400" dirty="0" smtClean="0">
                <a:solidFill>
                  <a:schemeClr val="accent2"/>
                </a:solidFill>
                <a:latin typeface="Arial Narrow" pitchFamily="34" charset="0"/>
              </a:rPr>
              <a:t>Великая Отечественная война…</a:t>
            </a:r>
          </a:p>
        </p:txBody>
      </p:sp>
      <p:sp>
        <p:nvSpPr>
          <p:cNvPr id="32770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4644008" y="2420888"/>
            <a:ext cx="3925888" cy="4267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ru-RU" sz="2300" dirty="0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sz="2300" dirty="0" smtClean="0">
                <a:solidFill>
                  <a:schemeClr val="accent2"/>
                </a:solidFill>
              </a:rPr>
              <a:t>1418</a:t>
            </a:r>
            <a:r>
              <a:rPr lang="ru-RU" sz="2300" dirty="0" smtClean="0"/>
              <a:t> дней и ночей бушевал огонь войны, убивая людей и уничтожая все, что было создано их трудом. </a:t>
            </a:r>
          </a:p>
        </p:txBody>
      </p:sp>
      <p:pic>
        <p:nvPicPr>
          <p:cNvPr id="4" name="Рисунок 3" descr="0_2a673_43233b9b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0169" y="2138351"/>
            <a:ext cx="4390045" cy="3219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вященная война - минусов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839200" y="65151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6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solidFill>
                  <a:schemeClr val="accent2"/>
                </a:solidFill>
                <a:latin typeface="Arial Narrow" pitchFamily="34" charset="0"/>
              </a:rPr>
              <a:t>Директива А. Гитлера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66738" y="1752600"/>
            <a:ext cx="3925887" cy="4267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Char char="v"/>
            </a:pPr>
            <a:r>
              <a:rPr lang="ru-RU" sz="2400" dirty="0" smtClean="0">
                <a:latin typeface="Arial Narrow" pitchFamily="34" charset="0"/>
              </a:rPr>
              <a:t>Директива фюрера гласила: </a:t>
            </a:r>
            <a:r>
              <a:rPr lang="ru-RU" sz="2400" dirty="0" smtClean="0">
                <a:solidFill>
                  <a:schemeClr val="tx2"/>
                </a:solidFill>
                <a:latin typeface="Arial Narrow" pitchFamily="34" charset="0"/>
              </a:rPr>
              <a:t>"</a:t>
            </a:r>
            <a:r>
              <a:rPr lang="ru-RU" sz="2400" dirty="0" smtClean="0">
                <a:solidFill>
                  <a:schemeClr val="accent2"/>
                </a:solidFill>
                <a:latin typeface="Arial Narrow" pitchFamily="34" charset="0"/>
              </a:rPr>
              <a:t>Нам недостаточно просто разбить русскую армию и захватить Ленинград, Москву, Кавказ. Мы должны стереть с лица земли эту страну и уничтожить ее народ</a:t>
            </a:r>
            <a:r>
              <a:rPr lang="ru-RU" sz="2400" dirty="0" smtClean="0">
                <a:solidFill>
                  <a:schemeClr val="tx2"/>
                </a:solidFill>
                <a:latin typeface="Arial Narrow" pitchFamily="34" charset="0"/>
              </a:rPr>
              <a:t>".</a:t>
            </a:r>
            <a:endParaRPr lang="en-US" sz="2400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Char char="v"/>
            </a:pPr>
            <a:endParaRPr lang="ru-RU" sz="2400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folHlink"/>
                </a:solidFill>
                <a:latin typeface="Arial Narrow" pitchFamily="34" charset="0"/>
              </a:rPr>
              <a:t> </a:t>
            </a:r>
            <a:r>
              <a:rPr lang="ru-RU" sz="2400" dirty="0" smtClean="0">
                <a:solidFill>
                  <a:schemeClr val="tx2"/>
                </a:solidFill>
                <a:latin typeface="Arial Narrow" pitchFamily="34" charset="0"/>
              </a:rPr>
              <a:t>"</a:t>
            </a:r>
            <a:r>
              <a:rPr lang="ru-RU" sz="2400" dirty="0" smtClean="0">
                <a:solidFill>
                  <a:schemeClr val="accent2"/>
                </a:solidFill>
                <a:latin typeface="Arial Narrow" pitchFamily="34" charset="0"/>
              </a:rPr>
              <a:t>На войне сама жестокость - благо для будущего"</a:t>
            </a:r>
            <a:r>
              <a:rPr lang="ru-RU" sz="2400" dirty="0" smtClean="0">
                <a:solidFill>
                  <a:schemeClr val="tx2"/>
                </a:solidFill>
                <a:latin typeface="Arial Narrow" pitchFamily="34" charset="0"/>
              </a:rPr>
              <a:t>,</a:t>
            </a:r>
            <a:r>
              <a:rPr lang="ru-RU" sz="2400" dirty="0" smtClean="0">
                <a:latin typeface="Arial Narrow" pitchFamily="34" charset="0"/>
              </a:rPr>
              <a:t> - напутствовал Гитлер своих генералов в марте 1941-го.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v"/>
            </a:pPr>
            <a:endParaRPr lang="ru-RU" sz="2400" dirty="0" smtClean="0">
              <a:latin typeface="Arial Narrow" pitchFamily="34" charset="0"/>
            </a:endParaRPr>
          </a:p>
        </p:txBody>
      </p:sp>
      <p:pic>
        <p:nvPicPr>
          <p:cNvPr id="5" name="Рисунок 4" descr="photo_7_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1988840"/>
            <a:ext cx="3677773" cy="33535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3120550_kon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5025" y="1844675"/>
            <a:ext cx="4103688" cy="3168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f99f9efa555c2d2875bff6f6b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288" y="1844675"/>
            <a:ext cx="4032250" cy="3151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819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647700" y="5170488"/>
            <a:ext cx="7740650" cy="1066800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sz="1300" smtClean="0"/>
              <a:t>    Только на временно оккупированных территориях Украины, Белоруссии, РСФСР и Прибалтики гитлеровцы уничтожили более </a:t>
            </a:r>
            <a:r>
              <a:rPr lang="ru-RU" sz="1300" smtClean="0">
                <a:solidFill>
                  <a:srgbClr val="FF0000"/>
                </a:solidFill>
              </a:rPr>
              <a:t>10 миллионов человек мирного населения</a:t>
            </a:r>
            <a:r>
              <a:rPr lang="ru-RU" sz="1300" smtClean="0"/>
              <a:t>, в основном женщин, стариков и детей.</a:t>
            </a:r>
          </a:p>
          <a:p>
            <a:pPr algn="r" eaLnBrk="1" hangingPunct="1">
              <a:lnSpc>
                <a:spcPct val="8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sz="1300" smtClean="0"/>
              <a:t>Общие потери военнослужащих и гражданского населения Советского Союза за период Великой Отечественной войны составили </a:t>
            </a:r>
            <a:r>
              <a:rPr lang="ru-RU" sz="1300" smtClean="0">
                <a:solidFill>
                  <a:schemeClr val="accent2"/>
                </a:solidFill>
              </a:rPr>
              <a:t>26.600.000 человек</a:t>
            </a:r>
            <a:r>
              <a:rPr lang="ru-RU" sz="1300" smtClean="0"/>
              <a:t> </a:t>
            </a:r>
          </a:p>
          <a:p>
            <a:pPr algn="r" eaLnBrk="1" hangingPunct="1">
              <a:lnSpc>
                <a:spcPct val="80000"/>
              </a:lnSpc>
            </a:pPr>
            <a:endParaRPr lang="ru-RU" sz="1300" smtClean="0"/>
          </a:p>
        </p:txBody>
      </p:sp>
      <p:sp>
        <p:nvSpPr>
          <p:cNvPr id="34820" name="Rectangle 10"/>
          <p:cNvSpPr>
            <a:spLocks noChangeArrowheads="1"/>
          </p:cNvSpPr>
          <p:nvPr/>
        </p:nvSpPr>
        <p:spPr bwMode="auto">
          <a:xfrm>
            <a:off x="755650" y="908050"/>
            <a:ext cx="3819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0" dirty="0">
                <a:solidFill>
                  <a:schemeClr val="accent2"/>
                </a:solidFill>
              </a:rPr>
              <a:t>«Скорбная» цифра</a:t>
            </a:r>
          </a:p>
        </p:txBody>
      </p:sp>
      <p:pic>
        <p:nvPicPr>
          <p:cNvPr id="3" name="metronom2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251520" y="5437510"/>
            <a:ext cx="504130" cy="50413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7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5"/>
          <p:cNvSpPr>
            <a:spLocks noGrp="1" noChangeArrowheads="1"/>
          </p:cNvSpPr>
          <p:nvPr>
            <p:ph type="title"/>
          </p:nvPr>
        </p:nvSpPr>
        <p:spPr>
          <a:xfrm>
            <a:off x="574675" y="304801"/>
            <a:ext cx="8001000" cy="747936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accent2"/>
                </a:solidFill>
                <a:latin typeface="Arial Narrow" pitchFamily="34" charset="0"/>
              </a:rPr>
              <a:t>Материальные потери</a:t>
            </a:r>
          </a:p>
        </p:txBody>
      </p:sp>
      <p:sp>
        <p:nvSpPr>
          <p:cNvPr id="35842" name="Content Placeholder 2"/>
          <p:cNvSpPr>
            <a:spLocks noGrp="1"/>
          </p:cNvSpPr>
          <p:nvPr>
            <p:ph sz="half" idx="1"/>
          </p:nvPr>
        </p:nvSpPr>
        <p:spPr>
          <a:xfrm>
            <a:off x="5110857" y="1556792"/>
            <a:ext cx="4033143" cy="2088232"/>
          </a:xfrm>
        </p:spPr>
        <p:txBody>
          <a:bodyPr tIns="91440"/>
          <a:lstStyle/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Arial Narrow" pitchFamily="34" charset="0"/>
              </a:rPr>
              <a:t>В общей сложности Советский Союз потерял 1/3 своего материального богатства.</a:t>
            </a: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88" y="1052736"/>
            <a:ext cx="5112568" cy="2897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158"/>
          <a:stretch/>
        </p:blipFill>
        <p:spPr bwMode="auto">
          <a:xfrm>
            <a:off x="3851920" y="3873500"/>
            <a:ext cx="5301208" cy="3005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3584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504292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008" y="3140968"/>
            <a:ext cx="5364088" cy="3654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2258" y="53256"/>
            <a:ext cx="5081742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891480"/>
            <a:ext cx="4104456" cy="3600400"/>
          </a:xfrm>
        </p:spPr>
        <p:txBody>
          <a:bodyPr/>
          <a:lstStyle/>
          <a:p>
            <a:r>
              <a:rPr lang="ru-RU" sz="2800" dirty="0" smtClean="0">
                <a:latin typeface="Arial Narrow" pitchFamily="34" charset="0"/>
              </a:rPr>
              <a:t>Героизм советских бойцов сопровождался миллионными людскими потерями</a:t>
            </a:r>
            <a:endParaRPr lang="ru-RU" sz="2800" dirty="0">
              <a:latin typeface="Arial Narrow" pitchFamily="34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idx="4294967295"/>
          </p:nvPr>
        </p:nvSpPr>
        <p:spPr>
          <a:xfrm>
            <a:off x="472064" y="5408127"/>
            <a:ext cx="8355012" cy="1466850"/>
          </a:xfrm>
        </p:spPr>
        <p:txBody>
          <a:bodyPr lIns="45720" rIns="45720"/>
          <a:lstStyle/>
          <a:p>
            <a:pPr marL="69850" indent="-34290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ru-RU" sz="2400" dirty="0" smtClean="0">
                <a:latin typeface="Arial Narrow" pitchFamily="34" charset="0"/>
              </a:rPr>
              <a:t>Истребление мирного населения проводилось прежде всего путем групповых расстрелов, сожжения людей заживо в закрытых помещениях. </a:t>
            </a:r>
          </a:p>
        </p:txBody>
      </p:sp>
      <p:pic>
        <p:nvPicPr>
          <p:cNvPr id="5" name="Рисунок 4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6129" y="1773238"/>
            <a:ext cx="4960327" cy="3417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images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750" y="1773238"/>
            <a:ext cx="2886075" cy="3498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940" name="Rectangle 5"/>
          <p:cNvSpPr>
            <a:spLocks noChangeArrowheads="1"/>
          </p:cNvSpPr>
          <p:nvPr/>
        </p:nvSpPr>
        <p:spPr bwMode="auto">
          <a:xfrm>
            <a:off x="755650" y="765175"/>
            <a:ext cx="44149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ru-RU" sz="3600" b="0" dirty="0">
                <a:solidFill>
                  <a:schemeClr val="accent2"/>
                </a:solidFill>
                <a:latin typeface="Arial Narrow" pitchFamily="34" charset="0"/>
              </a:rPr>
              <a:t>Преступления нацистов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188640"/>
            <a:ext cx="8001000" cy="1216025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accent2"/>
                </a:solidFill>
                <a:latin typeface="Arial Narrow" pitchFamily="34" charset="0"/>
              </a:rPr>
              <a:t>Блокада Ленинграда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52600"/>
            <a:ext cx="4492625" cy="4267200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sz="2400" dirty="0" smtClean="0">
                <a:latin typeface="Arial Narrow" pitchFamily="34" charset="0"/>
              </a:rPr>
              <a:t>Тяжелейшие испытания выпали на долю </a:t>
            </a:r>
            <a:r>
              <a:rPr lang="ru-RU" sz="2400" dirty="0" smtClean="0">
                <a:solidFill>
                  <a:srgbClr val="FF0000"/>
                </a:solidFill>
                <a:latin typeface="Arial Narrow" pitchFamily="34" charset="0"/>
              </a:rPr>
              <a:t>ленинградцев</a:t>
            </a:r>
            <a:r>
              <a:rPr lang="ru-RU" sz="2400" dirty="0" smtClean="0">
                <a:latin typeface="Arial Narrow" pitchFamily="34" charset="0"/>
              </a:rPr>
              <a:t>.</a:t>
            </a:r>
          </a:p>
          <a:p>
            <a:pPr eaLnBrk="1" hangingPunct="1">
              <a:buFont typeface="Wingdings" pitchFamily="2" charset="2"/>
              <a:buChar char="v"/>
            </a:pPr>
            <a:endParaRPr lang="ru-RU" sz="2400" dirty="0" smtClean="0">
              <a:latin typeface="Arial Narrow" pitchFamily="34" charset="0"/>
            </a:endParaRPr>
          </a:p>
          <a:p>
            <a:pPr eaLnBrk="1" hangingPunct="1">
              <a:buFont typeface="Wingdings" pitchFamily="2" charset="2"/>
              <a:buChar char="v"/>
            </a:pPr>
            <a:r>
              <a:rPr lang="ru-RU" sz="2400" dirty="0" smtClean="0">
                <a:latin typeface="Arial Narrow" pitchFamily="34" charset="0"/>
              </a:rPr>
              <a:t>От бомбардировок и артиллерийского обстрела погибли </a:t>
            </a:r>
            <a:r>
              <a:rPr lang="ru-RU" sz="2400" dirty="0" smtClean="0">
                <a:solidFill>
                  <a:schemeClr val="accent2"/>
                </a:solidFill>
                <a:latin typeface="Arial Narrow" pitchFamily="34" charset="0"/>
              </a:rPr>
              <a:t>16 747</a:t>
            </a:r>
            <a:r>
              <a:rPr lang="ru-RU" sz="2400" dirty="0" smtClean="0">
                <a:latin typeface="Arial Narrow" pitchFamily="34" charset="0"/>
              </a:rPr>
              <a:t> ленинградцев, </a:t>
            </a:r>
            <a:r>
              <a:rPr lang="ru-RU" sz="2400" dirty="0" smtClean="0">
                <a:solidFill>
                  <a:schemeClr val="accent2"/>
                </a:solidFill>
                <a:latin typeface="Arial Narrow" pitchFamily="34" charset="0"/>
              </a:rPr>
              <a:t>33 782</a:t>
            </a:r>
            <a:r>
              <a:rPr lang="ru-RU" sz="2400" dirty="0" smtClean="0">
                <a:latin typeface="Arial Narrow" pitchFamily="34" charset="0"/>
              </a:rPr>
              <a:t> получили ранения, а </a:t>
            </a:r>
            <a:r>
              <a:rPr lang="ru-RU" sz="2400" dirty="0" smtClean="0">
                <a:solidFill>
                  <a:schemeClr val="accent2"/>
                </a:solidFill>
                <a:latin typeface="Arial Narrow" pitchFamily="34" charset="0"/>
              </a:rPr>
              <a:t>641</a:t>
            </a:r>
            <a:r>
              <a:rPr lang="ru-RU" sz="2400" dirty="0" smtClean="0">
                <a:latin typeface="Arial Narrow" pitchFamily="34" charset="0"/>
              </a:rPr>
              <a:t> тысяч ушли из жизни в результате </a:t>
            </a:r>
            <a:r>
              <a:rPr lang="ru-RU" sz="2400" dirty="0" smtClean="0">
                <a:solidFill>
                  <a:schemeClr val="accent2"/>
                </a:solidFill>
                <a:latin typeface="Arial Narrow" pitchFamily="34" charset="0"/>
              </a:rPr>
              <a:t>голодной смерти</a:t>
            </a:r>
            <a:r>
              <a:rPr lang="ru-RU" sz="2400" dirty="0" smtClean="0">
                <a:latin typeface="Arial Narrow" pitchFamily="34" charset="0"/>
              </a:rPr>
              <a:t>.</a:t>
            </a:r>
          </a:p>
          <a:p>
            <a:pPr eaLnBrk="1" hangingPunct="1">
              <a:buFont typeface="Wingdings" pitchFamily="2" charset="2"/>
              <a:buChar char="v"/>
            </a:pPr>
            <a:endParaRPr lang="ru-RU" sz="2400" dirty="0" smtClean="0">
              <a:latin typeface="Arial Narrow" pitchFamily="34" charset="0"/>
            </a:endParaRPr>
          </a:p>
        </p:txBody>
      </p:sp>
      <p:pic>
        <p:nvPicPr>
          <p:cNvPr id="6" name="Рисунок 5" descr="image_4d3eb908ec6e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4782" y="1700808"/>
            <a:ext cx="4260487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рофиль">
  <a:themeElements>
    <a:clrScheme name="Профиль 3">
      <a:dk1>
        <a:srgbClr val="333333"/>
      </a:dk1>
      <a:lt1>
        <a:srgbClr val="FFFFFF"/>
      </a:lt1>
      <a:dk2>
        <a:srgbClr val="000000"/>
      </a:dk2>
      <a:lt2>
        <a:srgbClr val="FFFFFF"/>
      </a:lt2>
      <a:accent1>
        <a:srgbClr val="3399FF"/>
      </a:accent1>
      <a:accent2>
        <a:srgbClr val="CC0000"/>
      </a:accent2>
      <a:accent3>
        <a:srgbClr val="AAAAAA"/>
      </a:accent3>
      <a:accent4>
        <a:srgbClr val="DADADA"/>
      </a:accent4>
      <a:accent5>
        <a:srgbClr val="ADCAFF"/>
      </a:accent5>
      <a:accent6>
        <a:srgbClr val="B90000"/>
      </a:accent6>
      <a:hlink>
        <a:srgbClr val="666699"/>
      </a:hlink>
      <a:folHlink>
        <a:srgbClr val="6600CC"/>
      </a:folHlink>
    </a:clrScheme>
    <a:fontScheme name="Профиль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Профиль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1206</TotalTime>
  <Words>432</Words>
  <Application>Microsoft Office PowerPoint</Application>
  <PresentationFormat>Экран (4:3)</PresentationFormat>
  <Paragraphs>64</Paragraphs>
  <Slides>28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Оформление по умолчанию</vt:lpstr>
      <vt:lpstr>Профиль</vt:lpstr>
      <vt:lpstr>Горизонт</vt:lpstr>
      <vt:lpstr>Слайд 1</vt:lpstr>
      <vt:lpstr>Слайд 2</vt:lpstr>
      <vt:lpstr>Великая Отечественная война…</vt:lpstr>
      <vt:lpstr>Директива А. Гитлера</vt:lpstr>
      <vt:lpstr>Слайд 5</vt:lpstr>
      <vt:lpstr>Материальные потери</vt:lpstr>
      <vt:lpstr>Героизм советских бойцов сопровождался миллионными людскими потерями</vt:lpstr>
      <vt:lpstr>Слайд 8</vt:lpstr>
      <vt:lpstr>Блокада Ленинграда</vt:lpstr>
      <vt:lpstr>Слайд 10</vt:lpstr>
      <vt:lpstr>Всё ради Победы</vt:lpstr>
      <vt:lpstr>Последняя война</vt:lpstr>
      <vt:lpstr>Слайд 13</vt:lpstr>
      <vt:lpstr>Слайд 14</vt:lpstr>
      <vt:lpstr>Спасибо за Победу</vt:lpstr>
      <vt:lpstr>Начало новой эпохи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Акция «ОТКРЫТКА ВЕТЕРАНУ»</vt:lpstr>
      <vt:lpstr>       Победа в Великой Отечественной войне:  как к ней относится молодёжь XXI века 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Сухомлин</cp:lastModifiedBy>
  <cp:revision>58</cp:revision>
  <dcterms:created xsi:type="dcterms:W3CDTF">2012-04-02T15:24:30Z</dcterms:created>
  <dcterms:modified xsi:type="dcterms:W3CDTF">2013-11-20T13:20:22Z</dcterms:modified>
</cp:coreProperties>
</file>