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48" r:id="rId2"/>
  </p:sldMasterIdLst>
  <p:notesMasterIdLst>
    <p:notesMasterId r:id="rId14"/>
  </p:notesMasterIdLst>
  <p:sldIdLst>
    <p:sldId id="257" r:id="rId3"/>
    <p:sldId id="256" r:id="rId4"/>
    <p:sldId id="300" r:id="rId5"/>
    <p:sldId id="301" r:id="rId6"/>
    <p:sldId id="260" r:id="rId7"/>
    <p:sldId id="302" r:id="rId8"/>
    <p:sldId id="293" r:id="rId9"/>
    <p:sldId id="303" r:id="rId10"/>
    <p:sldId id="295" r:id="rId11"/>
    <p:sldId id="304" r:id="rId12"/>
    <p:sldId id="29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CECFF"/>
    <a:srgbClr val="CCCCFF"/>
    <a:srgbClr val="9999FF"/>
    <a:srgbClr val="FFCCFF"/>
    <a:srgbClr val="CCFFFF"/>
    <a:srgbClr val="000066"/>
    <a:srgbClr val="0000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723" autoAdjust="0"/>
  </p:normalViewPr>
  <p:slideViewPr>
    <p:cSldViewPr>
      <p:cViewPr>
        <p:scale>
          <a:sx n="114" d="100"/>
          <a:sy n="114" d="100"/>
        </p:scale>
        <p:origin x="9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5D9D3-E595-4BD0-B29B-3F06F8540AC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FCEEE-C0A6-4F29-9222-97D92574E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F2571BB-1363-41B5-92DC-A8FA52645E78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150130A-B0EF-4C4D-AFF3-915CE7C6F5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014C2-B6DA-4A90-B548-56D8CF14732D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B39848-9B37-4D40-928C-B5C869D8F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BF89D0-5DEF-49CD-AC23-4BC936536A24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6DF1DB-105C-4228-AAC5-8E0C1010B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B04061-AFDB-40EA-BF9C-F5258B8F42EA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4E3CAA-D2FF-46A1-8EF7-AD73A31AD0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2845D-4225-4B7C-A435-08E0DD4680F4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390F07-777A-4878-921B-001C90524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C1DD6AC6-8A10-4D2E-B8FC-81CA1401B20A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168ACC-3AF8-47B5-B636-F30C6C984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E4AC32-A0AB-4709-985C-460137131F5D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CA69E725-54DD-4F4A-B893-6F8B44478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23041B-63BA-4E2C-83E0-01D61DB4F18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2215CB9-1B35-40C7-8ACD-C96F8F4AD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1A641C-B04E-4159-B107-DC1BB81D068F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F966CA-4D38-4F6E-B1C3-EB7C06D0C8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ADB03B-085D-4BB6-A36A-D48287A7480F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66AD7D-990A-44E1-B2DB-3CE0EB3D1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039CF6C-DA2E-4DEA-887B-6A3CD70A22DE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FFE985-5FD5-4A4C-94F8-35CAD6FA2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677E8E66-A478-4849-AEC2-774DF7D0E4EA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D84237-E618-43D2-A52D-A321556A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5976938" y="5210175"/>
            <a:ext cx="31670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>
              <a:latin typeface="Constantia" pitchFamily="18" charset="0"/>
            </a:endParaRPr>
          </a:p>
          <a:p>
            <a:pPr algn="ctr"/>
            <a:endParaRPr lang="en-US" sz="1800" b="1">
              <a:solidFill>
                <a:srgbClr val="000066"/>
              </a:solidFill>
              <a:latin typeface="Constantia" pitchFamily="18" charset="0"/>
            </a:endParaRPr>
          </a:p>
          <a:p>
            <a:pPr algn="ctr"/>
            <a:endParaRPr lang="ru-RU" sz="2000" i="1">
              <a:solidFill>
                <a:srgbClr val="000066"/>
              </a:solidFill>
            </a:endParaRPr>
          </a:p>
          <a:p>
            <a:pPr algn="ctr"/>
            <a:endParaRPr lang="ru-RU" i="1">
              <a:solidFill>
                <a:srgbClr val="000066"/>
              </a:solidFill>
            </a:endParaRPr>
          </a:p>
          <a:p>
            <a:r>
              <a:rPr lang="ru-RU" sz="1800" i="1"/>
              <a:t>                                  </a:t>
            </a:r>
            <a:r>
              <a:rPr lang="ru-RU" sz="1800" i="1">
                <a:solidFill>
                  <a:schemeClr val="bg2"/>
                </a:solidFill>
              </a:rPr>
              <a:t>2013 г</a:t>
            </a:r>
            <a:endParaRPr lang="ru-RU" sz="1800" i="1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8208912" cy="216024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Тема: «Враги сожгли родную хату…» 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284984"/>
            <a:ext cx="8424936" cy="28083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Проект: «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Великая Отечественная война 1941—1945 гг.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»</a:t>
            </a:r>
            <a:endParaRPr lang="ru-RU" sz="9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endParaRPr lang="ru-RU" sz="40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/>
                </a:solidFill>
              </a:rPr>
              <a:t>Чернышев Андрей</a:t>
            </a:r>
          </a:p>
          <a:p>
            <a:pPr eaLnBrk="1" hangingPunct="1">
              <a:defRPr/>
            </a:pPr>
            <a:r>
              <a:rPr lang="ru-RU" sz="2800" b="1" i="1" dirty="0" err="1" smtClean="0">
                <a:solidFill>
                  <a:schemeClr val="tx2"/>
                </a:solidFill>
              </a:rPr>
              <a:t>Микряков</a:t>
            </a:r>
            <a:r>
              <a:rPr lang="ru-RU" sz="2800" b="1" i="1" dirty="0" smtClean="0">
                <a:solidFill>
                  <a:schemeClr val="tx2"/>
                </a:solidFill>
              </a:rPr>
              <a:t> Александр</a:t>
            </a: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/>
                </a:solidFill>
              </a:rPr>
              <a:t>Ученики 8 «Б» класса</a:t>
            </a:r>
            <a:r>
              <a:rPr lang="ru-RU" i="1" dirty="0" smtClean="0"/>
              <a:t>.</a:t>
            </a:r>
          </a:p>
          <a:p>
            <a:pPr eaLnBrk="1" hangingPunct="1">
              <a:defRPr/>
            </a:pPr>
            <a:endParaRPr lang="ru-RU" sz="2400" i="1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dirty="0">
                <a:latin typeface="Cambria" pitchFamily="18" charset="0"/>
              </a:rPr>
              <a:t>Кругом шумят деревья, а рядом журчит, спадая к Угре, ручеёк, выбегающий из родника, которых в этих местах особенно много. Может, старые люди и деревню </a:t>
            </a:r>
            <a:r>
              <a:rPr lang="ru-RU" sz="1900" dirty="0" err="1">
                <a:latin typeface="Cambria" pitchFamily="18" charset="0"/>
              </a:rPr>
              <a:t>Колодезки</a:t>
            </a:r>
            <a:r>
              <a:rPr lang="ru-RU" sz="1900" dirty="0">
                <a:latin typeface="Cambria" pitchFamily="18" charset="0"/>
              </a:rPr>
              <a:t> назвали потому, что здесь много криниц. А огороженная или обложенная камнями криница — это уже небольшой колодезь. И какие бы испытания ни обрушивались, ключи как символ жизни </a:t>
            </a:r>
            <a:r>
              <a:rPr lang="ru-RU" sz="1900" dirty="0">
                <a:latin typeface="Cambria" pitchFamily="18" charset="0"/>
                <a:ea typeface="Cambria Math" pitchFamily="18" charset="0"/>
              </a:rPr>
              <a:t>вечно</a:t>
            </a:r>
            <a:r>
              <a:rPr lang="ru-RU" sz="1900" dirty="0">
                <a:latin typeface="Cambria" pitchFamily="18" charset="0"/>
              </a:rPr>
              <a:t> будут пробиваться к солнцу, к людям, к тем, кто живёт и будет жить на этой земле.</a:t>
            </a:r>
            <a:br>
              <a:rPr lang="ru-RU" sz="1900" dirty="0">
                <a:latin typeface="Cambria" pitchFamily="18" charset="0"/>
              </a:rPr>
            </a:br>
            <a:endParaRPr lang="ru-RU" sz="1900" i="1" dirty="0">
              <a:latin typeface="Cambri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4136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00794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00" y="76470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Использовались материалы статьи </a:t>
            </a:r>
            <a:r>
              <a:rPr lang="ru-RU" sz="1800" b="1" dirty="0" err="1" smtClean="0">
                <a:latin typeface="Cambria Math" pitchFamily="18" charset="0"/>
                <a:ea typeface="Cambria Math" pitchFamily="18" charset="0"/>
              </a:rPr>
              <a:t>Таначовой</a:t>
            </a: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Ирины Анатольевны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директора </a:t>
            </a:r>
            <a:r>
              <a:rPr lang="ru-RU" sz="1800" dirty="0" err="1">
                <a:latin typeface="Cambria Math" pitchFamily="18" charset="0"/>
                <a:ea typeface="Cambria Math" pitchFamily="18" charset="0"/>
              </a:rPr>
              <a:t>Замыцкой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 муниципальной общеобразовательной школы,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заместителя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командира поискового отряда «Надежда»</a:t>
            </a:r>
          </a:p>
          <a:p>
            <a:pPr algn="r"/>
            <a:r>
              <a:rPr lang="ru-RU" sz="1800" dirty="0">
                <a:latin typeface="Cambria Math" pitchFamily="18" charset="0"/>
                <a:ea typeface="Cambria Math" pitchFamily="18" charset="0"/>
              </a:rPr>
              <a:t>(п. </a:t>
            </a:r>
            <a:r>
              <a:rPr lang="ru-RU" sz="1800" dirty="0" err="1">
                <a:latin typeface="Cambria Math" pitchFamily="18" charset="0"/>
                <a:ea typeface="Cambria Math" pitchFamily="18" charset="0"/>
              </a:rPr>
              <a:t>Тёмкино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 Смоленской обл.)</a:t>
            </a:r>
          </a:p>
        </p:txBody>
      </p:sp>
    </p:spTree>
    <p:extLst>
      <p:ext uri="{BB962C8B-B14F-4D97-AF65-F5344CB8AC3E}">
        <p14:creationId xmlns="" xmlns:p14="http://schemas.microsoft.com/office/powerpoint/2010/main" val="14583845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827584" y="476673"/>
            <a:ext cx="763284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>
                <a:solidFill>
                  <a:schemeClr val="bg1"/>
                </a:solidFill>
              </a:rPr>
              <a:t>  </a:t>
            </a:r>
            <a:r>
              <a:rPr lang="ru-RU" sz="2400" i="1" dirty="0">
                <a:solidFill>
                  <a:srgbClr val="FF0000"/>
                </a:solidFill>
              </a:rPr>
              <a:t>Цель проекта</a:t>
            </a:r>
            <a:r>
              <a:rPr lang="ru-RU" sz="2400" i="1" smtClean="0">
                <a:solidFill>
                  <a:srgbClr val="FF0000"/>
                </a:solidFill>
              </a:rPr>
              <a:t>: </a:t>
            </a:r>
            <a:r>
              <a:rPr lang="ru-RU" sz="4800" i="1" smtClean="0">
                <a:solidFill>
                  <a:srgbClr val="FF0000"/>
                </a:solidFill>
              </a:rPr>
              <a:t>Чтобы </a:t>
            </a:r>
            <a:r>
              <a:rPr lang="ru-RU" sz="4800" i="1" dirty="0" smtClean="0">
                <a:solidFill>
                  <a:srgbClr val="FF0000"/>
                </a:solidFill>
              </a:rPr>
              <a:t>помнили</a:t>
            </a:r>
            <a:endParaRPr lang="ru-RU" sz="4800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32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i="1" u="sng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endParaRPr lang="ru-RU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945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59011"/>
            <a:ext cx="851861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defRPr/>
            </a:pPr>
            <a:r>
              <a:rPr lang="ru-RU" sz="1900" dirty="0">
                <a:latin typeface="Cambria"/>
              </a:rPr>
              <a:t>Ржевско-Вяземский выступ, образовавшийся в результате проведения советскими войсками в начале 1942 года двух наступательных операций, считался немецко-фашистским командованием удобным плацдармом для нового наступления на Москву. С этой целью генерал-фельдмаршал Г. </a:t>
            </a:r>
            <a:r>
              <a:rPr lang="ru-RU" sz="1900" dirty="0" err="1">
                <a:latin typeface="Cambria"/>
              </a:rPr>
              <a:t>Клюге</a:t>
            </a:r>
            <a:r>
              <a:rPr lang="ru-RU" sz="1900" dirty="0">
                <a:latin typeface="Cambria"/>
              </a:rPr>
              <a:t> сосредоточил здесь ⅔ сил группы армий «Центр». Однако в связи с поражением под Сталинградом и наступлением советских войск немцы решили отвести свои части с территории выступа. Советское командование приняло решение в ходе преследования разгромить противника силами Калининского и Западного фронтов. Операция началась 2 марта и продолжалась до конца месяца. Хотя намеченных результатов достичь по ряду причин не удалось, тем не менее линия фронта была отодвинута от столицы на 130—160 км и сокращена на 330 км, освобождены гг. Ржев, </a:t>
            </a:r>
            <a:r>
              <a:rPr lang="ru-RU" sz="1900" dirty="0" err="1">
                <a:latin typeface="Cambria"/>
              </a:rPr>
              <a:t>Гжатск</a:t>
            </a:r>
            <a:r>
              <a:rPr lang="ru-RU" sz="1900" dirty="0">
                <a:latin typeface="Cambria"/>
              </a:rPr>
              <a:t> (Гагарин), </a:t>
            </a:r>
            <a:r>
              <a:rPr lang="ru-RU" sz="1900" dirty="0" err="1">
                <a:latin typeface="Cambria"/>
              </a:rPr>
              <a:t>Сычёвка</a:t>
            </a:r>
            <a:r>
              <a:rPr lang="ru-RU" sz="1900" dirty="0">
                <a:latin typeface="Cambria"/>
              </a:rPr>
              <a:t>, Белый, Вязьма, десятки других населённых пунктов. Среди них была и небольшая деревенька со светлым названием </a:t>
            </a:r>
            <a:r>
              <a:rPr lang="ru-RU" sz="1900" dirty="0" err="1">
                <a:latin typeface="Cambria"/>
              </a:rPr>
              <a:t>Колодезки</a:t>
            </a:r>
            <a:r>
              <a:rPr lang="ru-RU" sz="1900" dirty="0">
                <a:latin typeface="Cambria"/>
              </a:rPr>
              <a:t>, что находилась в </a:t>
            </a:r>
            <a:r>
              <a:rPr lang="ru-RU" sz="1900" dirty="0" err="1">
                <a:latin typeface="Cambria"/>
              </a:rPr>
              <a:t>Тёмкинском</a:t>
            </a:r>
            <a:r>
              <a:rPr lang="ru-RU" sz="1900" dirty="0">
                <a:latin typeface="Cambria"/>
              </a:rPr>
              <a:t> районе, территорию которого 9 марта освободили войска 33-й армии генерал-лейтенанта В.Н. </a:t>
            </a:r>
            <a:r>
              <a:rPr lang="ru-RU" sz="1900" dirty="0" err="1">
                <a:latin typeface="Cambria"/>
              </a:rPr>
              <a:t>Гордова</a:t>
            </a:r>
            <a:r>
              <a:rPr lang="ru-RU" sz="1900" dirty="0">
                <a:latin typeface="Cambria"/>
              </a:rPr>
              <a:t>.</a:t>
            </a:r>
            <a:endParaRPr lang="ru-RU" sz="1900" b="1" dirty="0">
              <a:latin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8739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35292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Страшная картина предстала перед бойцами: вместо деревни — одно сплошное пепелище, ещё дымящиеся обгоревшие брёвна да сохранившиеся кое-где русские печи, поднимавшие к небесам, словно требуя от них возмездия, свои закопчённые трубы. Но самое страшное — обгоревшие человеческие тела. Старики, женщины, дети. Потом выяснится, что из 93 сгоревших заживо жителей деревни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Колодезки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 47 едва исполнилось 17 лет, а четверо вообще оказались годовалыми грудничками. По мере продвижения частей 33-й армии выплывали наружу и другие зверские преступления отступавших гитлеровцев — ими были расстреляны десятки мирных жителей в населённых пунктах Дорофеево, Долженки,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Замыцкое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 и многих других. Капитан Т.Г. 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Кильчанов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, служивший в части, освободившей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Колодезки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, рассказывал: «Перед нами оказалось страшное зрелище. Возле сгоревшего дома валялись обгоревшие тела. Под двумя обгоревшими брёвнами лежала женщина с обгоревшими ногами. В канаве возле дома — обгоревший труп старика с ребёнком». Видел капитан и девочку, которая осталась жива. Это была Маша Климова, по мужу Петрова, ныне живущая в деревне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Замыцкое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. Чудом уцелели также Надя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Лейцева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+mj-cs"/>
              </a:rPr>
              <a:t> (Соколова) и Таня Новикова (Баранова).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6295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905500" cy="936625"/>
          </a:xfrm>
        </p:spPr>
        <p:txBody>
          <a:bodyPr/>
          <a:lstStyle/>
          <a:p>
            <a:pPr algn="ctr" eaLnBrk="1" hangingPunct="1"/>
            <a:r>
              <a:rPr lang="ru-RU" sz="2400" i="1" smtClean="0">
                <a:latin typeface="Calibri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23529" y="620688"/>
            <a:ext cx="2880320" cy="38884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их воспоминаниям и удалось восстановить события того страшного дня 8 марта, когда их деревня превратилась в </a:t>
            </a:r>
            <a:r>
              <a:rPr lang="ru-RU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Тёмкинскую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Хатынь, как по аналогии с ныне всемирно известной сожжённой белорусской деревней стали называть сгоревшие </a:t>
            </a:r>
            <a:r>
              <a:rPr lang="ru-RU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Колодезки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sz="19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620688"/>
            <a:ext cx="5544615" cy="442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Cambria" pitchFamily="18" charset="0"/>
              </a:rPr>
              <a:t>Фашисты со всех сторон блокировали деревню ещё 7 марта, а наутро начали сгонять всех жителей в стоявший на </a:t>
            </a:r>
            <a:r>
              <a:rPr lang="ru-RU" sz="1800" dirty="0">
                <a:latin typeface="Cambria" pitchFamily="18" charset="0"/>
                <a:ea typeface="Cambria Math" pitchFamily="18" charset="0"/>
              </a:rPr>
              <a:t>околице</a:t>
            </a:r>
            <a:r>
              <a:rPr lang="ru-RU" sz="1800" dirty="0">
                <a:latin typeface="Cambria" pitchFamily="18" charset="0"/>
              </a:rPr>
              <a:t> дом Голубевых, пожалуй, самый вместительный во всём поселении, ибо и семья была немаленькая. Правда, от семьи оставались только женщины и дети, причём двое шестилетних — Юра и Дина. На ломаном русском один из фашистов сказал, что в их деревне якобы накануне убит немецкий офицер, и теперь они все будут наказаны. Людей заперли в доме, с улицы немцы поставили пулемёты. Затем раздался страшный взрыв, и пламя охватило сразу весь дом. Тех, кто находился ближе к печке, сразу завалило её обломками, тех, кто пытался выскочить из проломов и окон, немцы ловили и бросали назад в пламя. Мария Алексеевна Петрова рассказывает, как после взрыва она и четверо её братьев и сестёр пытались отползти от горевшего здания, но стоявший неподалёку немецкий солдат увидел их, снял с плеча автомат и выпустил по ним очередь. «Я потеряла сознание, — говорила Мария, — а сестрёнку убило. Очнулась, когда ко мне подползла Соколова (</a:t>
            </a:r>
            <a:r>
              <a:rPr lang="ru-RU" sz="1800" dirty="0" err="1">
                <a:latin typeface="Cambria" pitchFamily="18" charset="0"/>
              </a:rPr>
              <a:t>Лейцева</a:t>
            </a:r>
            <a:r>
              <a:rPr lang="ru-RU" sz="1800" dirty="0">
                <a:latin typeface="Cambria" pitchFamily="18" charset="0"/>
              </a:rPr>
              <a:t>) Надя и вместе с ней мы поползли в уборную, за двором, это выгребная яма, прикрытая еловым лапником. Забрались внутрь. Сидеть было страшно. Вокруг ходили немцы. Один подошёл и хотел поджечь ельник, но он не загорался. Потом вдруг всё стихло. Мы решили выползти из ямы. Ужас, что было кругом. </a:t>
            </a:r>
            <a:r>
              <a:rPr lang="ru-RU" sz="1800" dirty="0" err="1">
                <a:latin typeface="Cambria" pitchFamily="18" charset="0"/>
              </a:rPr>
              <a:t>Снёг</a:t>
            </a:r>
            <a:r>
              <a:rPr lang="ru-RU" sz="1800" dirty="0">
                <a:latin typeface="Cambria" pitchFamily="18" charset="0"/>
              </a:rPr>
              <a:t>, чёрный от гари, вокруг одни головешки и мёртвые люди. Мы пытались найти своих. Все были мертвы. Тогда мы решили уходить в лес, который был рядом. Пристроились под деревьями, прямо в снегу, и провели там всю ночь. Хотелось есть, но у нас не было ничего. Страшно было. Кругом рвались снаряды. Оказалось, по этому лесу била наша артиллерия.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21632930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1"/>
            <a:ext cx="79208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Cambria" pitchFamily="18" charset="0"/>
                <a:ea typeface="Cambria Math" pitchFamily="18" charset="0"/>
              </a:rPr>
              <a:t>Утром, как только рассвело, мы пошли на пепелище. Только вышли из лесу, видим людей в белом, ходят, рассматривают трупы. Кто они? Наши или немцы? Мы не знали этого. Стоим, думаем, что делать? Решили идти вперёд. Что будет, то и будет. Вышли из лесу, идём. А навстречу нам уже бегут эти люди, на шапках звёзды. Это оказались наши разведчики. Мы обрадовались, и слёзы сами покатились из глаз».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1206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77326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4994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900" dirty="0">
                <a:latin typeface="Cambria"/>
              </a:rPr>
              <a:t>В этом аду погибли многие семьи, в том числе Голубевых из 9 человек, Кузнецовых — 7 человек, Петровых — тоже в общей сложности 9 человек. Сам Степан </a:t>
            </a:r>
            <a:r>
              <a:rPr lang="ru-RU" sz="1900" dirty="0" err="1">
                <a:latin typeface="Cambria"/>
              </a:rPr>
              <a:t>Агурьянович</a:t>
            </a:r>
            <a:r>
              <a:rPr lang="ru-RU" sz="1900" dirty="0">
                <a:latin typeface="Cambria"/>
              </a:rPr>
              <a:t> Петров, вошедший в родную деревню вместе с бойцами Красной армии, вспоминал: «Семья моя гитлеровцами сожжена была: мать 60 лет, жена с 1912 года, сын с 1935 года, дочь с 1936 года, сын с 1941 года, сестра с 1912 года, да и у сестры трое детей». Степан </a:t>
            </a:r>
            <a:r>
              <a:rPr lang="ru-RU" sz="1900" dirty="0" err="1">
                <a:latin typeface="Cambria"/>
              </a:rPr>
              <a:t>Агурьянович</a:t>
            </a:r>
            <a:r>
              <a:rPr lang="ru-RU" sz="1900" dirty="0">
                <a:latin typeface="Cambria"/>
              </a:rPr>
              <a:t> говорил, что нет ничего ужаснее жить дольше своих детей, которые являются в сновидениях и будто улыбаются, на его медаль смотрят. Руки к ним протянешь, а они растворяются, как в тумане. Он говорил, что не может без слёз слушать песню «Враги сожгли родную хату» и часто ходил в бывшие </a:t>
            </a:r>
            <a:r>
              <a:rPr lang="ru-RU" sz="1900" dirty="0" err="1">
                <a:latin typeface="Cambria"/>
              </a:rPr>
              <a:t>Колодезки</a:t>
            </a:r>
            <a:r>
              <a:rPr lang="ru-RU" sz="1900" dirty="0">
                <a:latin typeface="Cambria"/>
              </a:rPr>
              <a:t> один, чтобы никто не видел его страданий.</a:t>
            </a:r>
            <a:br>
              <a:rPr lang="ru-RU" sz="1900" dirty="0">
                <a:latin typeface="Cambria"/>
              </a:rPr>
            </a:br>
            <a:endParaRPr lang="ru-RU" sz="1900" i="1" dirty="0">
              <a:latin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9584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ексей\Pictures\DSC016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468052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9525" y="764704"/>
            <a:ext cx="309634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Cambria" pitchFamily="18" charset="0"/>
              </a:rPr>
              <a:t>Сейчас деревни </a:t>
            </a:r>
            <a:r>
              <a:rPr lang="ru-RU" sz="1900" dirty="0" err="1">
                <a:latin typeface="Cambria" pitchFamily="18" charset="0"/>
              </a:rPr>
              <a:t>Колодезки</a:t>
            </a:r>
            <a:r>
              <a:rPr lang="ru-RU" sz="1900" dirty="0">
                <a:latin typeface="Cambria" pitchFamily="18" charset="0"/>
              </a:rPr>
              <a:t> нет, в ней только памятник, который установлен на том месте, где разыгралась страшная трагедия. </a:t>
            </a:r>
          </a:p>
        </p:txBody>
      </p:sp>
      <p:pic>
        <p:nvPicPr>
          <p:cNvPr id="7" name="Рисунок 6" descr="C:\Users\Алексей\Pictures\DSC01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17281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лексей\Pictures\DSC016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17281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4869160"/>
            <a:ext cx="41044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Cambria" pitchFamily="18" charset="0"/>
              </a:rPr>
              <a:t>Ухаживают за памятником учащиеся </a:t>
            </a:r>
            <a:r>
              <a:rPr lang="ru-RU" sz="1900" dirty="0" err="1" smtClean="0">
                <a:latin typeface="Cambria" pitchFamily="18" charset="0"/>
              </a:rPr>
              <a:t>Замыцкой</a:t>
            </a:r>
            <a:r>
              <a:rPr lang="ru-RU" sz="1900" dirty="0" smtClean="0">
                <a:latin typeface="Cambria" pitchFamily="18" charset="0"/>
              </a:rPr>
              <a:t> средней школы.</a:t>
            </a:r>
            <a:endParaRPr lang="ru-RU" sz="19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4133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374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Литейная</vt:lpstr>
      <vt:lpstr>Бумажная</vt:lpstr>
      <vt:lpstr>Тема: «Враги сожгли родную хату…» 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Admin</cp:lastModifiedBy>
  <cp:revision>108</cp:revision>
  <dcterms:modified xsi:type="dcterms:W3CDTF">2013-11-16T18:18:51Z</dcterms:modified>
</cp:coreProperties>
</file>