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360" r:id="rId3"/>
    <p:sldId id="359" r:id="rId4"/>
    <p:sldId id="319" r:id="rId5"/>
    <p:sldId id="336" r:id="rId6"/>
    <p:sldId id="361" r:id="rId7"/>
    <p:sldId id="342" r:id="rId8"/>
    <p:sldId id="341" r:id="rId9"/>
    <p:sldId id="362" r:id="rId10"/>
    <p:sldId id="343" r:id="rId11"/>
    <p:sldId id="363" r:id="rId12"/>
    <p:sldId id="334" r:id="rId13"/>
    <p:sldId id="340" r:id="rId14"/>
    <p:sldId id="344" r:id="rId15"/>
    <p:sldId id="345" r:id="rId16"/>
    <p:sldId id="304" r:id="rId17"/>
    <p:sldId id="346" r:id="rId18"/>
    <p:sldId id="348" r:id="rId19"/>
    <p:sldId id="364" r:id="rId20"/>
    <p:sldId id="352" r:id="rId21"/>
    <p:sldId id="351" r:id="rId22"/>
    <p:sldId id="353" r:id="rId23"/>
    <p:sldId id="356" r:id="rId24"/>
    <p:sldId id="357" r:id="rId25"/>
    <p:sldId id="358" r:id="rId26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8024" autoAdjust="0"/>
  </p:normalViewPr>
  <p:slideViewPr>
    <p:cSldViewPr>
      <p:cViewPr varScale="1">
        <p:scale>
          <a:sx n="82" d="100"/>
          <a:sy n="82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7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ru-RU"/>
              <a:pPr/>
              <a:t>29.11.2013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07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8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3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3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1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ru-RU"/>
              <a:pPr/>
              <a:t>29.11.2013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29.11.2013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91871" cy="50405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«В ЖИЗНИ ВСЕГДА </a:t>
            </a:r>
            <a:br>
              <a:rPr lang="ru-RU" sz="5400" dirty="0" smtClean="0"/>
            </a:br>
            <a:r>
              <a:rPr lang="ru-RU" sz="5400" dirty="0" smtClean="0"/>
              <a:t>ЕСТЬ МЕСТО ПОДВИГУ»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64216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39552" y="548680"/>
            <a:ext cx="7992888" cy="5623520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/>
              <a:t>Нина Капитонова одна из первых сдала нормы на значки ГТО (Готов к труду и обороне), ГСО (Готов к санитарной обороне), ГПХО (Готов к противохимической обороне) и «Ворошиловский стрелок». Смотрели мы тогда кинофильмы «Чапаев», «Глубокий рейд», «Граница на замке», «Если завтра война» и другие. Помимо учебной программы читали книги Николая Островского «Как закалялась сталь», Валентина Катаева «Я – сын трудового народа», Всеволода Иванова «Бронепоезд 14-89», Александра Фадеева «Разгром». По этим произведениям проводили читательские конференции. Запомнилось, как Нина Капитонова часто говорила: «Я и своих учеников буду воспитывать в патриотическом духе».</a:t>
            </a:r>
          </a:p>
        </p:txBody>
      </p:sp>
    </p:spTree>
    <p:extLst>
      <p:ext uri="{BB962C8B-B14F-4D97-AF65-F5344CB8AC3E}">
        <p14:creationId xmlns:p14="http://schemas.microsoft.com/office/powerpoint/2010/main" val="1988045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35785" y="4293096"/>
            <a:ext cx="9001000" cy="2308448"/>
          </a:xfrm>
        </p:spPr>
        <p:txBody>
          <a:bodyPr/>
          <a:lstStyle>
            <a:extLst/>
          </a:lstStyle>
          <a:p>
            <a:pPr algn="just"/>
            <a:r>
              <a:rPr lang="ru-RU" sz="2000" dirty="0"/>
              <a:t>П</a:t>
            </a:r>
            <a:r>
              <a:rPr lang="ru-RU" sz="2000" dirty="0" smtClean="0"/>
              <a:t>оступила </a:t>
            </a:r>
            <a:r>
              <a:rPr lang="ru-RU" sz="2000" dirty="0"/>
              <a:t>на заочное отделение педагогического института в г. Чебоксары. Но в жизнь сельской учительницы ворвалась беда. Фашистская Германия вероломно напала на нашу страну. С фронта приходили нерадостные вести. Конечно же, Нина Капитонова не могла оставаться в стороне. По велению сердца она записалась в добровольцы. Ее направили служить на Северный флот, санинструктором в 62-ю отдельную Краснознаменную стрелковую бригаду морской пехоты</a:t>
            </a:r>
            <a:r>
              <a:rPr lang="ru-RU" sz="1600" dirty="0"/>
              <a:t>.</a:t>
            </a:r>
          </a:p>
        </p:txBody>
      </p:sp>
      <p:pic>
        <p:nvPicPr>
          <p:cNvPr id="7" name="Picture 5" descr="Нина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2187"/>
          <a:stretch>
            <a:fillRect/>
          </a:stretch>
        </p:blipFill>
        <p:spPr bwMode="auto">
          <a:xfrm>
            <a:off x="539552" y="260648"/>
            <a:ext cx="2932356" cy="390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Нана ачасем хушшинче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962"/>
          <a:stretch>
            <a:fillRect/>
          </a:stretch>
        </p:blipFill>
        <p:spPr bwMode="auto">
          <a:xfrm>
            <a:off x="3923928" y="620688"/>
            <a:ext cx="4847801" cy="352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3910f401799f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908720"/>
            <a:ext cx="3851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Обстановка накалялась: фашисты рвались к Волге. Некоторые части морской пехоты были переброшены на Сталинградский фронт. Защитницей волжской твердыни стала и Нина Капитонова. Бригада, сформированная из моряков Северного флота, была введена в бой в самые тяжелые дни Сталинградской битвы. Мужественно и отважно моряки сражались с врагом. Однополчане уважали санинструктора за самоотверженную заботу о раненых.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r="21014"/>
          <a:stretch>
            <a:fillRect/>
          </a:stretch>
        </p:blipFill>
        <p:spPr>
          <a:xfrm>
            <a:off x="4860032" y="883564"/>
            <a:ext cx="3381973" cy="3384377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20653" y="4356990"/>
            <a:ext cx="8424936" cy="2384378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 книге истории 62-й отдельной Краснознаменной стрелковой бригады морской пехоты есть такая запись: «</a:t>
            </a:r>
            <a:r>
              <a:rPr lang="ru-RU" sz="2000" b="1" dirty="0"/>
              <a:t>Моряки пошли в атаку </a:t>
            </a:r>
            <a:r>
              <a:rPr lang="ru-RU" dirty="0"/>
              <a:t>на фашистов, засевших в большом каменном доме. </a:t>
            </a:r>
            <a:r>
              <a:rPr lang="ru-RU" sz="2000" b="1" dirty="0"/>
              <a:t>Не отставала от всех и Нина Капитонова</a:t>
            </a:r>
            <a:r>
              <a:rPr lang="ru-RU" dirty="0"/>
              <a:t>, хотя огонь был сильным и плотным. Один за другим падали моряки, сраженные вражескими пулями. Санинструктор, перевязав одного, перебегала к другому. А потом начала вытаскивать раненых с поля боя. В тот день она спасла жизнь двадцати воинам».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47" y="794516"/>
            <a:ext cx="3562474" cy="356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2948" y="275944"/>
            <a:ext cx="677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 книги о 62-ойстрелковой дивизии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0" y="836712"/>
            <a:ext cx="340621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48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79512" y="1628800"/>
            <a:ext cx="4464496" cy="505104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Такие бои повторялись каждый день. Вместе с моряками мужественно выполняла свой долг и Нина Капитонова. Всегда она рвалась в самое пекло, своевременно оказывала помощь раненым, вытаскивала их в безопасное место, а затем доставляла в медпункт. И исполняла свою благородную миссию до последнего вздоха.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10133"/>
          <a:stretch>
            <a:fillRect/>
          </a:stretch>
        </p:blipFill>
        <p:spPr>
          <a:xfrm>
            <a:off x="4932040" y="1700808"/>
            <a:ext cx="3821205" cy="4862656"/>
          </a:xfrm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</a:t>
            </a:r>
            <a:r>
              <a:rPr lang="ru-RU" sz="3200" dirty="0" smtClean="0"/>
              <a:t>Статья в газете «Храбрая морячка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всегда в нашей памяти»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0889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Tanya\Рабочий стол\Коллаж карта.bmp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1" b="5381"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124744"/>
            <a:ext cx="2463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84" y="881062"/>
            <a:ext cx="1962841" cy="61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20" y="1435799"/>
            <a:ext cx="1602468" cy="5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4145" y="1257032"/>
            <a:ext cx="1261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err="1" smtClean="0">
                <a:solidFill>
                  <a:srgbClr val="000000"/>
                </a:solidFill>
                <a:latin typeface="Arial" charset="0"/>
              </a:rPr>
              <a:t>Чубаево</a:t>
            </a:r>
            <a:endParaRPr lang="ru-RU" alt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735042" y="1589348"/>
            <a:ext cx="4500563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22219" y="1292924"/>
            <a:ext cx="357188" cy="28575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 flipV="1">
            <a:off x="6012160" y="1660787"/>
            <a:ext cx="310059" cy="23230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5929313" y="1785938"/>
            <a:ext cx="500062" cy="2857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4" name="Прямоугольник 13"/>
          <p:cNvSpPr/>
          <p:nvPr/>
        </p:nvSpPr>
        <p:spPr>
          <a:xfrm>
            <a:off x="5010280" y="1785937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Arial" charset="0"/>
              </a:rPr>
              <a:t>Канаш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736046" y="6345433"/>
            <a:ext cx="2293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Сталинград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1031659" y="2527560"/>
            <a:ext cx="4714875" cy="31432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5" name="Прямоугольник 14"/>
          <p:cNvSpPr/>
          <p:nvPr/>
        </p:nvSpPr>
        <p:spPr>
          <a:xfrm>
            <a:off x="6438820" y="116632"/>
            <a:ext cx="22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Коллаж-карта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4199" y="465313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Жизненный путь Нины Капитоновой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251520" y="4876800"/>
            <a:ext cx="8640960" cy="1447800"/>
          </a:xfrm>
        </p:spPr>
        <p:txBody>
          <a:bodyPr/>
          <a:lstStyle/>
          <a:p>
            <a:r>
              <a:rPr lang="ru-RU" dirty="0"/>
              <a:t>Указ Президиума Верховного Совета СССР о награждении Нины Капитоновой орденом Ленина был подписан 8 февраля 1943 года, а до части он дошел только 14 числа. К этому дню бесстрашного санинструктора уже не было в живых. Орден был вручен ее матери – Анне Тихоновне Капитоновой.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7363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SOkF00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" b="3315"/>
          <a:stretch>
            <a:fillRect/>
          </a:stretch>
        </p:blipFill>
        <p:spPr bwMode="auto"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rder_of_Lenin_type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r="10098"/>
          <a:stretch>
            <a:fillRect/>
          </a:stretch>
        </p:blipFill>
        <p:spPr bwMode="auto"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45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122173" y="1844824"/>
            <a:ext cx="3672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Уголок памяти в </a:t>
            </a:r>
            <a:r>
              <a:rPr lang="ru-RU" sz="3200" dirty="0" err="1" smtClean="0"/>
              <a:t>Мусирминском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 школьном  краеведческом   </a:t>
            </a:r>
          </a:p>
          <a:p>
            <a:pPr algn="ctr"/>
            <a:r>
              <a:rPr lang="ru-RU" sz="3200" dirty="0"/>
              <a:t> </a:t>
            </a:r>
            <a:r>
              <a:rPr lang="ru-RU" sz="3200" dirty="0" smtClean="0"/>
              <a:t>музее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3086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475656" y="5157192"/>
            <a:ext cx="6480720" cy="12961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800" b="1" dirty="0"/>
              <a:t>Доска памяти в </a:t>
            </a:r>
            <a:r>
              <a:rPr lang="ru-RU" sz="2800" b="1" dirty="0" err="1"/>
              <a:t>Чубаевской</a:t>
            </a:r>
            <a:r>
              <a:rPr lang="ru-RU" sz="2800" b="1" dirty="0"/>
              <a:t> средней школе, где работала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до </a:t>
            </a:r>
            <a:r>
              <a:rPr lang="ru-RU" sz="2800" b="1" dirty="0"/>
              <a:t>войны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Нина </a:t>
            </a:r>
            <a:r>
              <a:rPr lang="ru-RU" sz="2800" b="1" dirty="0"/>
              <a:t>Семеновна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8116"/>
          <a:stretch>
            <a:fillRect/>
          </a:stretch>
        </p:blipFill>
        <p:spPr bwMode="auto">
          <a:xfrm>
            <a:off x="467544" y="116632"/>
            <a:ext cx="8280920" cy="4968552"/>
          </a:xfrm>
          <a:prstGeom prst="rect">
            <a:avLst/>
          </a:prstGeom>
          <a:noFill/>
          <a:ln>
            <a:noFill/>
          </a:ln>
          <a:effectLst>
            <a:glow rad="355600">
              <a:schemeClr val="bg2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50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83568" y="5301208"/>
            <a:ext cx="7848872" cy="1152128"/>
          </a:xfrm>
        </p:spPr>
        <p:txBody>
          <a:bodyPr/>
          <a:lstStyle/>
          <a:p>
            <a:pPr algn="just"/>
            <a:r>
              <a:rPr lang="ru-RU" sz="2800" dirty="0" smtClean="0"/>
              <a:t>Документы, присланные из архива в </a:t>
            </a:r>
            <a:r>
              <a:rPr lang="ru-RU" sz="2800" dirty="0" err="1" smtClean="0"/>
              <a:t>Мусирминскую</a:t>
            </a:r>
            <a:r>
              <a:rPr lang="ru-RU" sz="2800" dirty="0" smtClean="0"/>
              <a:t> среднюю школу,  в кружок     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                  «Красные следопыты»</a:t>
            </a:r>
            <a:endParaRPr lang="ru-RU" sz="2800" dirty="0"/>
          </a:p>
        </p:txBody>
      </p:sp>
      <p:pic>
        <p:nvPicPr>
          <p:cNvPr id="8" name="Picture 37" descr="Изображение 017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r="13675"/>
          <a:stretch>
            <a:fillRect/>
          </a:stretch>
        </p:blipFill>
        <p:spPr bwMode="auto">
          <a:xfrm>
            <a:off x="3203575" y="333375"/>
            <a:ext cx="2740025" cy="47513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3" r="31503"/>
          <a:stretch>
            <a:fillRect/>
          </a:stretch>
        </p:blipFill>
        <p:spPr bwMode="auto">
          <a:xfrm>
            <a:off x="6156325" y="333375"/>
            <a:ext cx="27432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r="28674"/>
          <a:stretch>
            <a:fillRect/>
          </a:stretch>
        </p:blipFill>
        <p:spPr bwMode="auto">
          <a:xfrm>
            <a:off x="179388" y="333375"/>
            <a:ext cx="2792412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242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4283968" y="4431470"/>
            <a:ext cx="5040560" cy="2448272"/>
          </a:xfrm>
        </p:spPr>
        <p:txBody>
          <a:bodyPr>
            <a:normAutofit/>
          </a:bodyPr>
          <a:lstStyle/>
          <a:p>
            <a:r>
              <a:rPr lang="ru-RU" sz="2000" b="1" i="1" dirty="0"/>
              <a:t>Презентацию подготовила:</a:t>
            </a:r>
          </a:p>
          <a:p>
            <a:r>
              <a:rPr lang="ru-RU" sz="2000" dirty="0" smtClean="0"/>
              <a:t>ученица </a:t>
            </a:r>
            <a:r>
              <a:rPr lang="ru-RU" sz="2000" dirty="0"/>
              <a:t>7 а класса </a:t>
            </a:r>
            <a:r>
              <a:rPr lang="ru-RU" sz="2000" dirty="0" err="1" smtClean="0"/>
              <a:t>Котикова</a:t>
            </a:r>
            <a:r>
              <a:rPr lang="ru-RU" sz="2000" dirty="0" smtClean="0"/>
              <a:t> Анна</a:t>
            </a:r>
            <a:endParaRPr lang="ru-RU" sz="2000" dirty="0"/>
          </a:p>
          <a:p>
            <a:r>
              <a:rPr lang="ru-RU" sz="2000" b="1" i="1" dirty="0" smtClean="0"/>
              <a:t>Руководители </a:t>
            </a:r>
            <a:r>
              <a:rPr lang="ru-RU" sz="2000" b="1" i="1" dirty="0"/>
              <a:t>проекта:</a:t>
            </a:r>
          </a:p>
          <a:p>
            <a:r>
              <a:rPr lang="ru-RU" sz="2000" dirty="0" smtClean="0"/>
              <a:t>Ильина </a:t>
            </a:r>
            <a:r>
              <a:rPr lang="ru-RU" sz="2000" dirty="0"/>
              <a:t>Елена Геннадьевна</a:t>
            </a:r>
          </a:p>
          <a:p>
            <a:r>
              <a:rPr lang="ru-RU" sz="2000" dirty="0"/>
              <a:t>Спирина Надежда Ивановна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052736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ГБОУ СОШ № 289</a:t>
            </a:r>
          </a:p>
          <a:p>
            <a:pPr algn="ctr"/>
            <a:r>
              <a:rPr lang="ru-RU" sz="3600" dirty="0" smtClean="0"/>
              <a:t>СВАО </a:t>
            </a:r>
          </a:p>
          <a:p>
            <a:pPr algn="ctr"/>
            <a:r>
              <a:rPr lang="ru-RU" sz="3600" dirty="0" smtClean="0"/>
              <a:t>г. Москва </a:t>
            </a:r>
          </a:p>
          <a:p>
            <a:pPr algn="ctr"/>
            <a:r>
              <a:rPr lang="ru-RU" sz="3600" dirty="0" smtClean="0"/>
              <a:t>2013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05711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332656"/>
            <a:ext cx="7113984" cy="493461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1560" y="5373216"/>
            <a:ext cx="7848872" cy="1029072"/>
          </a:xfrm>
        </p:spPr>
        <p:txBody>
          <a:bodyPr/>
          <a:lstStyle/>
          <a:p>
            <a:pPr algn="ctr"/>
            <a:r>
              <a:rPr lang="ru-RU" sz="2800" dirty="0" err="1" smtClean="0"/>
              <a:t>Котикова</a:t>
            </a:r>
            <a:r>
              <a:rPr lang="ru-RU" sz="2800" dirty="0" smtClean="0"/>
              <a:t> Аня в музее Материнской славы  </a:t>
            </a:r>
            <a:r>
              <a:rPr lang="ru-RU" sz="2800" dirty="0" err="1" smtClean="0"/>
              <a:t>г.Чебоксары</a:t>
            </a:r>
            <a:r>
              <a:rPr lang="ru-RU" sz="2800" dirty="0" smtClean="0"/>
              <a:t>  2011г. У стенда, рассказывающего о Нине Капитоновой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8401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4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9115">
            <a:off x="1991225" y="325416"/>
            <a:ext cx="1800225" cy="22479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3" descr="Мансыра кенеки"/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r="1274"/>
          <a:stretch>
            <a:fillRect/>
          </a:stretch>
        </p:blipFill>
        <p:spPr bwMode="auto">
          <a:xfrm rot="19887374">
            <a:off x="444729" y="468732"/>
            <a:ext cx="1575940" cy="226233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r="2999"/>
          <a:stretch>
            <a:fillRect/>
          </a:stretch>
        </p:blipFill>
        <p:spPr bwMode="auto">
          <a:xfrm>
            <a:off x="179512" y="3465749"/>
            <a:ext cx="207015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70026"/>
            <a:ext cx="2159939" cy="30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93" y="3470026"/>
            <a:ext cx="2189631" cy="30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1622" y="3910187"/>
            <a:ext cx="3088131" cy="21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9" descr="Изображение 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11146"/>
            <a:ext cx="2042692" cy="297176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32" y="3485389"/>
            <a:ext cx="2196209" cy="29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6" descr="вк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14" y="3470026"/>
            <a:ext cx="2048538" cy="301288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8" descr="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4522">
            <a:off x="5173893" y="317224"/>
            <a:ext cx="1712827" cy="236382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1760" y="1958844"/>
            <a:ext cx="4777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этих книгах можно прочитать о подвигах Капитоновой Нины Семеновны.</a:t>
            </a:r>
            <a:endParaRPr lang="ru-RU" sz="2400" b="1" dirty="0"/>
          </a:p>
        </p:txBody>
      </p:sp>
      <p:pic>
        <p:nvPicPr>
          <p:cNvPr id="18" name="Picture 37" descr="Изображе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485">
            <a:off x="6929077" y="347356"/>
            <a:ext cx="1800386" cy="222075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3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11560" y="620688"/>
            <a:ext cx="7842448" cy="4824536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ru-RU" sz="1600" kern="1200" dirty="0" smtClean="0">
                <a:solidFill>
                  <a:prstClr val="white"/>
                </a:solidFill>
              </a:rPr>
              <a:t>     </a:t>
            </a:r>
            <a:r>
              <a:rPr lang="ru-RU" sz="2400" b="1" kern="1200" dirty="0" smtClean="0"/>
              <a:t>Вот </a:t>
            </a:r>
            <a:r>
              <a:rPr lang="ru-RU" sz="2400" b="1" kern="1200" dirty="0"/>
              <a:t>уже 70 лет нет среди нас Нины Семеновны Капитоновой. Однако славная память о ней живет. Ее именем названа улица в родной деревне. Писатель Василий </a:t>
            </a:r>
            <a:r>
              <a:rPr lang="ru-RU" sz="2400" b="1" kern="1200" dirty="0" err="1"/>
              <a:t>Алендей</a:t>
            </a:r>
            <a:r>
              <a:rPr lang="ru-RU" sz="2400" b="1" kern="1200" dirty="0"/>
              <a:t> и композитор Григорий </a:t>
            </a:r>
            <a:r>
              <a:rPr lang="ru-RU" sz="2400" b="1" kern="1200" dirty="0" err="1"/>
              <a:t>Моклаков</a:t>
            </a:r>
            <a:r>
              <a:rPr lang="ru-RU" sz="2400" b="1" kern="1200" dirty="0"/>
              <a:t> посвятили ей песню. </a:t>
            </a:r>
            <a:r>
              <a:rPr lang="ru-RU" sz="2400" b="1" kern="1200" dirty="0" smtClean="0"/>
              <a:t>Писатель </a:t>
            </a:r>
            <a:r>
              <a:rPr lang="ru-RU" sz="2400" b="1" kern="1200" dirty="0" err="1" smtClean="0"/>
              <a:t>Ялгир</a:t>
            </a:r>
            <a:r>
              <a:rPr lang="ru-RU" sz="2400" b="1" kern="1200" dirty="0" smtClean="0"/>
              <a:t> </a:t>
            </a:r>
            <a:r>
              <a:rPr lang="ru-RU" sz="2400" b="1" kern="1200" dirty="0"/>
              <a:t>написал пьесу «Девушка из </a:t>
            </a:r>
            <a:r>
              <a:rPr lang="ru-RU" sz="2400" b="1" kern="1200" dirty="0" err="1"/>
              <a:t>Мусирмы</a:t>
            </a:r>
            <a:r>
              <a:rPr lang="ru-RU" sz="2400" b="1" kern="1200" dirty="0"/>
              <a:t>». Спектакль по ней, приуроченный к 60-летию Великой Победы, показывали в Чувашском молодежном  театре</a:t>
            </a:r>
            <a:r>
              <a:rPr lang="ru-RU" sz="2400" b="1" kern="1200" dirty="0" smtClean="0"/>
              <a:t>.</a:t>
            </a:r>
          </a:p>
          <a:p>
            <a:pPr lvl="0" algn="just">
              <a:spcBef>
                <a:spcPts val="0"/>
              </a:spcBef>
            </a:pPr>
            <a:r>
              <a:rPr lang="ru-RU" sz="2400" b="1" kern="1200" dirty="0" smtClean="0"/>
              <a:t>    Уверена, </a:t>
            </a:r>
            <a:r>
              <a:rPr lang="ru-RU" sz="2400" b="1" kern="1200" dirty="0"/>
              <a:t>что ее образ </a:t>
            </a:r>
            <a:r>
              <a:rPr lang="ru-RU" sz="2400" b="1" kern="1200" dirty="0" smtClean="0"/>
              <a:t>был </a:t>
            </a:r>
            <a:r>
              <a:rPr lang="ru-RU" sz="2400" b="1" kern="1200" dirty="0"/>
              <a:t>правдиво воспроизведен на театральных </a:t>
            </a:r>
            <a:r>
              <a:rPr lang="ru-RU" sz="2400" b="1" kern="1200" dirty="0" smtClean="0"/>
              <a:t>подмостках, и  что юные </a:t>
            </a:r>
            <a:r>
              <a:rPr lang="ru-RU" sz="2400" b="1" kern="1200" dirty="0"/>
              <a:t>зрители </a:t>
            </a:r>
            <a:r>
              <a:rPr lang="ru-RU" sz="2400" b="1" kern="1200" dirty="0" smtClean="0"/>
              <a:t>стали </a:t>
            </a:r>
            <a:r>
              <a:rPr lang="ru-RU" sz="2400" b="1" kern="1200" dirty="0"/>
              <a:t>закалять свой характер, беря пример с санитарного инструктора Нины Капитоновой, </a:t>
            </a:r>
            <a:r>
              <a:rPr lang="ru-RU" sz="2400" b="1" kern="1200" dirty="0" smtClean="0"/>
              <a:t>отдавшей </a:t>
            </a:r>
            <a:r>
              <a:rPr lang="ru-RU" sz="2400" b="1" kern="1200" dirty="0"/>
              <a:t>молодую жизнь за свободу Родины.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776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44008" y="-315416"/>
            <a:ext cx="4392488" cy="6552728"/>
          </a:xfrm>
        </p:spPr>
        <p:txBody>
          <a:bodyPr/>
          <a:lstStyle/>
          <a:p>
            <a:r>
              <a:rPr lang="ru-RU" sz="1400" b="1" dirty="0" smtClean="0"/>
              <a:t>Санинструктор</a:t>
            </a:r>
          </a:p>
          <a:p>
            <a:endParaRPr lang="ru-RU" sz="1400" dirty="0"/>
          </a:p>
          <a:p>
            <a:r>
              <a:rPr lang="ru-RU" sz="1400" dirty="0"/>
              <a:t>В короткой </a:t>
            </a:r>
            <a:r>
              <a:rPr lang="ru-RU" sz="1400" dirty="0" smtClean="0"/>
              <a:t> шинели</a:t>
            </a:r>
            <a:r>
              <a:rPr lang="ru-RU" sz="1400" dirty="0"/>
              <a:t>, на затылке пилотка,</a:t>
            </a:r>
          </a:p>
          <a:p>
            <a:r>
              <a:rPr lang="ru-RU" sz="1400" dirty="0"/>
              <a:t>На хрупком плече сумка с красным крестом.</a:t>
            </a:r>
          </a:p>
          <a:p>
            <a:r>
              <a:rPr lang="ru-RU" sz="1400" dirty="0"/>
              <a:t>От крови бойца </a:t>
            </a:r>
            <a:r>
              <a:rPr lang="ru-RU" sz="1400" dirty="0" smtClean="0"/>
              <a:t>плащ </a:t>
            </a:r>
            <a:r>
              <a:rPr lang="ru-RU" sz="1400" dirty="0"/>
              <a:t>- палатка намокла.</a:t>
            </a:r>
          </a:p>
          <a:p>
            <a:r>
              <a:rPr lang="ru-RU" sz="1400" dirty="0"/>
              <a:t>Устала тащить, но отдых потом!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 smtClean="0"/>
              <a:t>Ползёшь </a:t>
            </a:r>
            <a:r>
              <a:rPr lang="ru-RU" sz="1400" dirty="0"/>
              <a:t>ты под пулями, страха не зная,</a:t>
            </a:r>
          </a:p>
          <a:p>
            <a:r>
              <a:rPr lang="ru-RU" sz="1400" dirty="0"/>
              <a:t>Колени </a:t>
            </a:r>
            <a:r>
              <a:rPr lang="ru-RU" sz="1400" dirty="0" smtClean="0"/>
              <a:t>сдирая в </a:t>
            </a:r>
            <a:r>
              <a:rPr lang="ru-RU" sz="1400" dirty="0"/>
              <a:t>кровь.</a:t>
            </a:r>
          </a:p>
          <a:p>
            <a:r>
              <a:rPr lang="ru-RU" sz="1400" dirty="0"/>
              <a:t>И нашим солдатам жизни спасая,</a:t>
            </a:r>
          </a:p>
          <a:p>
            <a:r>
              <a:rPr lang="ru-RU" sz="1400" dirty="0"/>
              <a:t>Про жизнь свою забывала ты вновь!</a:t>
            </a:r>
          </a:p>
          <a:p>
            <a:r>
              <a:rPr lang="ru-RU" sz="1400" dirty="0"/>
              <a:t> </a:t>
            </a:r>
          </a:p>
          <a:p>
            <a:r>
              <a:rPr lang="ru-RU" sz="1400" dirty="0"/>
              <a:t>В минуты затишья сидишь на поляне,</a:t>
            </a:r>
          </a:p>
          <a:p>
            <a:r>
              <a:rPr lang="ru-RU" sz="1400" dirty="0"/>
              <a:t>Сплетая ромашки в венок,</a:t>
            </a:r>
          </a:p>
          <a:p>
            <a:r>
              <a:rPr lang="ru-RU" sz="1400" dirty="0"/>
              <a:t>И пишешь письмо своей </a:t>
            </a:r>
            <a:r>
              <a:rPr lang="ru-RU" sz="1400" dirty="0" smtClean="0"/>
              <a:t> старенькой  маме</a:t>
            </a:r>
            <a:r>
              <a:rPr lang="ru-RU" sz="1400" dirty="0"/>
              <a:t>.</a:t>
            </a:r>
          </a:p>
          <a:p>
            <a:r>
              <a:rPr lang="ru-RU" sz="1400" dirty="0"/>
              <a:t>И </a:t>
            </a:r>
            <a:r>
              <a:rPr lang="ru-RU" sz="1400" dirty="0" smtClean="0"/>
              <a:t>будто </a:t>
            </a:r>
            <a:r>
              <a:rPr lang="ru-RU" sz="1400" dirty="0"/>
              <a:t>войны нет давно</a:t>
            </a:r>
            <a:r>
              <a:rPr lang="ru-RU" sz="1400" dirty="0" smtClean="0"/>
              <a:t>!</a:t>
            </a:r>
          </a:p>
          <a:p>
            <a:endParaRPr lang="ru-RU" sz="1400" dirty="0"/>
          </a:p>
          <a:p>
            <a:r>
              <a:rPr lang="ru-RU" sz="1400" dirty="0"/>
              <a:t>Но вот снова бой, и  ты снова спасаешь </a:t>
            </a:r>
            <a:r>
              <a:rPr lang="ru-RU" sz="1400" dirty="0" smtClean="0"/>
              <a:t>бойца.</a:t>
            </a:r>
            <a:endParaRPr lang="ru-RU" sz="1400" dirty="0"/>
          </a:p>
          <a:p>
            <a:r>
              <a:rPr lang="ru-RU" sz="1400" dirty="0"/>
              <a:t>И смерти ты смотришь в лицо.</a:t>
            </a:r>
          </a:p>
          <a:p>
            <a:r>
              <a:rPr lang="ru-RU" sz="1400" dirty="0"/>
              <a:t>А боли и крови не видно конца,</a:t>
            </a:r>
          </a:p>
          <a:p>
            <a:r>
              <a:rPr lang="ru-RU" sz="1400" dirty="0"/>
              <a:t>Но смерть против жизни - ничто!</a:t>
            </a:r>
          </a:p>
        </p:txBody>
      </p:sp>
      <p:pic>
        <p:nvPicPr>
          <p:cNvPr id="4" name="Picture 5" descr="943493571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 bwMode="auto">
          <a:xfrm>
            <a:off x="467544" y="476672"/>
            <a:ext cx="3960440" cy="592876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9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32656"/>
            <a:ext cx="892899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этой презентации ничего не придумано. Вся информация взята из школьного  </a:t>
            </a:r>
            <a:r>
              <a:rPr lang="ru-RU" sz="2400" dirty="0" err="1" smtClean="0"/>
              <a:t>Мусриминского</a:t>
            </a:r>
            <a:r>
              <a:rPr lang="ru-RU" sz="2400" dirty="0" smtClean="0"/>
              <a:t> краеведческого музея.  </a:t>
            </a:r>
          </a:p>
          <a:p>
            <a:pPr algn="ctr"/>
            <a:r>
              <a:rPr lang="ru-RU" sz="2400" dirty="0" smtClean="0"/>
              <a:t> В 2011 году я была в Чебоксарах в музее Материнской славы, где есть подробная информация о </a:t>
            </a:r>
            <a:r>
              <a:rPr lang="ru-RU" sz="2400" dirty="0"/>
              <a:t>К</a:t>
            </a:r>
            <a:r>
              <a:rPr lang="ru-RU" sz="2400" dirty="0" smtClean="0"/>
              <a:t>апитоновой Нине Семеновне.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Моя бабушка родилась и выросла в той же деревне, где родилась Нина Семеновна. А дедушка родился в деревне, где работала учительницей Капитонова Н.С. </a:t>
            </a:r>
          </a:p>
          <a:p>
            <a:pPr algn="ctr"/>
            <a:r>
              <a:rPr lang="ru-RU" sz="2400" dirty="0" smtClean="0"/>
              <a:t>Родная сестра Нины Семеновны – </a:t>
            </a:r>
            <a:r>
              <a:rPr lang="ru-RU" sz="2400" dirty="0" err="1" smtClean="0"/>
              <a:t>Жиленкова</a:t>
            </a:r>
            <a:r>
              <a:rPr lang="ru-RU" sz="2400" dirty="0" smtClean="0"/>
              <a:t> </a:t>
            </a:r>
            <a:r>
              <a:rPr lang="ru-RU" sz="2400" dirty="0"/>
              <a:t>Р</a:t>
            </a:r>
            <a:r>
              <a:rPr lang="ru-RU" sz="2400" dirty="0" smtClean="0"/>
              <a:t>имма  Семеновна - живет в настоящее время в городе Чебоксары и является соседкой наших родственников. Поэтому вся представленная информация достоверна и была получена из личных бесед и встреч с людьми, которые лично знали нашу героиню.</a:t>
            </a:r>
          </a:p>
          <a:p>
            <a:pPr algn="ctr"/>
            <a:r>
              <a:rPr lang="ru-RU" sz="2400" dirty="0" smtClean="0"/>
              <a:t>Я благодарна судьбе за то, что я узнала о жизни и подвиге этой  героической девушки.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                     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7810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352928" cy="720080"/>
          </a:xfrm>
        </p:spPr>
        <p:txBody>
          <a:bodyPr>
            <a:noAutofit/>
          </a:bodyPr>
          <a:lstStyle>
            <a:extLst/>
          </a:lstStyle>
          <a:p>
            <a:r>
              <a:rPr lang="ru-RU" sz="4400" dirty="0" smtClean="0"/>
              <a:t>Вечная память героям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3571437" y="2636912"/>
            <a:ext cx="4978553" cy="2880320"/>
          </a:xfrm>
          <a:effectLst>
            <a:glow rad="114300">
              <a:schemeClr val="tx2">
                <a:lumMod val="90000"/>
                <a:alpha val="40000"/>
              </a:schemeClr>
            </a:glow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2531190" cy="2880320"/>
          </a:xfrm>
          <a:prstGeom prst="rect">
            <a:avLst/>
          </a:prstGeom>
          <a:effectLst>
            <a:glow rad="127000">
              <a:schemeClr val="tx2">
                <a:lumMod val="90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572000" y="620688"/>
            <a:ext cx="4392488" cy="6048672"/>
          </a:xfrm>
        </p:spPr>
        <p:txBody>
          <a:bodyPr numCol="1"/>
          <a:lstStyle>
            <a:extLst/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КАПИТОНОВА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Семеновна.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22 ноября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1923 года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Кугесях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Урмарского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Чувашской республики.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1924 г. переехала в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Мусирмы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 лет пошла в школу.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1938 г. окончила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отличием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Канашское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учительницей в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Чубаевской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семилетней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школе, преподавала чувашский и немецкий язык. Проживала на  квартире родителей Никиты Зарубина, летчика – героя Советского Союза.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1942г.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обровольно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ушла 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была направлена в Сталинград  в составе 92-ой отдельной стрелковой бригады морской пехоты в должности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санинструктора.</a:t>
            </a:r>
            <a:endParaRPr lang="ru-RU" dirty="0"/>
          </a:p>
        </p:txBody>
      </p:sp>
      <p:pic>
        <p:nvPicPr>
          <p:cNvPr id="5" name="Picture Placeholder 4" descr="к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" b="1029"/>
          <a:stretch>
            <a:fillRect/>
          </a:stretch>
        </p:blipFill>
        <p:spPr bwMode="auto">
          <a:xfrm>
            <a:off x="602388" y="476671"/>
            <a:ext cx="3825596" cy="592876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67"/>
          <a:stretch>
            <a:fillRect/>
          </a:stretch>
        </p:blipFill>
        <p:spPr>
          <a:xfrm>
            <a:off x="1116012" y="361905"/>
            <a:ext cx="6840363" cy="4438695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1403648" y="4869160"/>
            <a:ext cx="6264696" cy="17925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100" dirty="0" smtClean="0"/>
              <a:t>Нина Семеновна любила заниматься в </a:t>
            </a:r>
            <a:r>
              <a:rPr lang="ru-RU" sz="3100" dirty="0"/>
              <a:t>художественной </a:t>
            </a:r>
            <a:r>
              <a:rPr lang="ru-RU" sz="3100" dirty="0" smtClean="0"/>
              <a:t>самодеятельности. На каждый праздник она организовывала концерты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0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 smtClean="0"/>
              <a:t>Свидетельство о рождении Капитоновой </a:t>
            </a:r>
          </a:p>
          <a:p>
            <a:r>
              <a:rPr lang="ru-RU" sz="2000" dirty="0" smtClean="0"/>
              <a:t>Нины Семеновны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Дом, где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выросла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Капитонова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000" dirty="0" smtClean="0"/>
              <a:t>1935г.</a:t>
            </a:r>
          </a:p>
          <a:p>
            <a:r>
              <a:rPr lang="ru-RU" sz="2000" dirty="0" smtClean="0"/>
              <a:t>Отец </a:t>
            </a:r>
            <a:r>
              <a:rPr lang="ru-RU" sz="2000" dirty="0"/>
              <a:t>-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Капитонов</a:t>
            </a:r>
            <a:r>
              <a:rPr lang="ru-RU" sz="2000" dirty="0"/>
              <a:t> </a:t>
            </a:r>
            <a:r>
              <a:rPr lang="ru-RU" sz="2000" dirty="0" smtClean="0"/>
              <a:t>Семен </a:t>
            </a:r>
          </a:p>
          <a:p>
            <a:r>
              <a:rPr lang="ru-RU" sz="2000" dirty="0" smtClean="0"/>
              <a:t>Романович.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8" name="Picture Placeholder 7" descr="S8000457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>
            <a:fillRect/>
          </a:stretch>
        </p:blipFill>
        <p:spPr bwMode="auto"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glow rad="127000">
              <a:schemeClr val="tx1">
                <a:lumMod val="95000"/>
                <a:alpha val="40000"/>
              </a:schemeClr>
            </a:glow>
            <a:outerShdw blurRad="50800" dist="50800" dir="27000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Дом Нины капитоновой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r="24089"/>
          <a:stretch>
            <a:fillRect/>
          </a:stretch>
        </p:blipFill>
        <p:spPr bwMode="auto"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glow rad="127000">
              <a:schemeClr val="tx1">
                <a:lumMod val="95000"/>
                <a:alpha val="40000"/>
              </a:schemeClr>
            </a:glow>
            <a:outerShdw blurRad="50800" dist="50800" dir="27000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" b="2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979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91680" y="119675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Газета "Республика</a:t>
            </a:r>
            <a:r>
              <a:rPr lang="ru-RU" sz="2000" b="1" i="1" dirty="0"/>
              <a:t>" № 6 (419) 12 февраля 2003 </a:t>
            </a:r>
            <a:r>
              <a:rPr lang="ru-RU" sz="2000" b="1" i="1" dirty="0" smtClean="0"/>
              <a:t>г</a:t>
            </a: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                                (корреспондент </a:t>
            </a:r>
            <a:r>
              <a:rPr lang="ru-RU" sz="2000" b="1" i="1" dirty="0"/>
              <a:t>Валерий </a:t>
            </a:r>
            <a:r>
              <a:rPr lang="ru-RU" sz="2000" b="1" i="1" dirty="0" smtClean="0"/>
              <a:t>МАЛЬЦЕВ)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76470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Незабвенная Нина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2400" b="1" i="1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коридоре Дома печати окликнул Петра Алексеевича Тихонова, более известного в народе под псевдонимом </a:t>
            </a:r>
            <a:r>
              <a:rPr lang="ru-RU" sz="2400" dirty="0" err="1"/>
              <a:t>Ялгир</a:t>
            </a:r>
            <a:r>
              <a:rPr lang="ru-RU" sz="2400" dirty="0"/>
              <a:t>. Хотел поздравить его с творческой удачей. Редко кто из писателей удостаивается чести быть названным в правительственном документе. Как известно, Кабинет Министров ЧР постановлением от 25 декабря 2002 года №  350 «О подготовке и проведении празднования в Чувашской Республике 60-й годовщины Победы в Великой Отечественной войне 1941–1945 годов» утвердил план мероприятий к славной годовщине.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83568" y="332656"/>
            <a:ext cx="7560840" cy="583954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частности, Министерству культуры и по делам национальностей поручено подготовить к постановке в одном из театров республики спектакль по документальной повести Петра </a:t>
            </a:r>
            <a:r>
              <a:rPr lang="ru-RU" sz="2400" dirty="0" err="1"/>
              <a:t>Ялгира</a:t>
            </a:r>
            <a:r>
              <a:rPr lang="ru-RU" sz="2400" dirty="0"/>
              <a:t> о санитарном инструкторе Нине Капитоновой, уроженке </a:t>
            </a:r>
            <a:r>
              <a:rPr lang="ru-RU" sz="2400" dirty="0" err="1"/>
              <a:t>Урмарского</a:t>
            </a:r>
            <a:r>
              <a:rPr lang="ru-RU" sz="2400" dirty="0"/>
              <a:t> района.  В истории Великой Победы навсегда останутся строки о чувашской девушке, вынесшей на себе с поля боя более 500 раненых бойцов.</a:t>
            </a:r>
          </a:p>
          <a:p>
            <a:pPr algn="just"/>
            <a:r>
              <a:rPr lang="ru-RU" sz="2400" dirty="0"/>
              <a:t>Надо было видеть радость в глазах 80-летнего участника войны, майора запаса Петра </a:t>
            </a:r>
            <a:r>
              <a:rPr lang="ru-RU" sz="2400" dirty="0" err="1"/>
              <a:t>Ялгира</a:t>
            </a:r>
            <a:r>
              <a:rPr lang="ru-RU" sz="2400" dirty="0"/>
              <a:t>. Оказалось, он еще не знал о решении правительства. Не откладывая в долгий ящик просьбу редакции, он поделился воспоминаниями о бесстрашной героине: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8837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794" y="148478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– После окончания неполной средней школы в 1937 году я поступил в </a:t>
            </a:r>
            <a:r>
              <a:rPr lang="ru-RU" sz="2400" b="1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Канашское</a:t>
            </a:r>
            <a:r>
              <a:rPr lang="ru-RU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 педагогическое училище имени Н. Добролюбова. В нашей группе были одни отличники, окончившие 7 классов с похвальными грамотами. Все мы хорошо учились. Нина Капитонова, приехавшая из деревни </a:t>
            </a:r>
            <a:r>
              <a:rPr lang="ru-RU" sz="2400" b="1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Мусирмы</a:t>
            </a:r>
            <a:r>
              <a:rPr lang="ru-RU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 </a:t>
            </a:r>
            <a:r>
              <a:rPr lang="ru-RU" sz="2400" b="1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Урмарского</a:t>
            </a:r>
            <a:r>
              <a:rPr lang="ru-RU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 района, не отставала от других.</a:t>
            </a:r>
          </a:p>
          <a:p>
            <a:pPr indent="450215" algn="just"/>
            <a:r>
              <a:rPr lang="ru-RU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Международная обстановка была напряженной. В Германии бряцали оружием фашисты. В своей книге «Моя борьба» главный нацист Гитлер открыто объявил немцев высшей расой и обещал им новое жизненное пространство на Востоке. Понятно, почему в  педучилище много внимания уделялось военно-патриотической работе. Всей группой мы вступили в организацию </a:t>
            </a:r>
            <a:r>
              <a:rPr lang="ru-RU" sz="2400" b="1" i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Осоавиахима</a:t>
            </a:r>
            <a:r>
              <a:rPr lang="ru-RU" sz="2400" b="1" i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/>
              </a:rPr>
              <a:t>. </a:t>
            </a:r>
            <a:endParaRPr lang="ru-RU" sz="2400" b="1" i="1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7136" y="69269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Из воспоминаний Петра </a:t>
            </a:r>
            <a:r>
              <a:rPr lang="ru-RU" sz="2800" b="1" dirty="0" err="1" smtClean="0">
                <a:solidFill>
                  <a:schemeClr val="bg1"/>
                </a:solidFill>
              </a:rPr>
              <a:t>Ялгира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2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496F23-32F7-471B-B68B-BE7725ADB6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1105</Words>
  <Application>Microsoft Office PowerPoint</Application>
  <PresentationFormat>On-screen Show (4:3)</PresentationFormat>
  <Paragraphs>104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Schoolbook</vt:lpstr>
      <vt:lpstr>Times New Roman</vt:lpstr>
      <vt:lpstr>Wingdings</vt:lpstr>
      <vt:lpstr>ClassicPhotoAlbum</vt:lpstr>
      <vt:lpstr>«В ЖИЗНИ ВСЕГДА  ЕСТЬ МЕСТО ПОДВИГУ»</vt:lpstr>
      <vt:lpstr>PowerPoint Presentation</vt:lpstr>
      <vt:lpstr>Вечная память героям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2013-11-08T14:43:55Z</dcterms:created>
  <dcterms:modified xsi:type="dcterms:W3CDTF">2013-11-28T20:23:37Z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