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3" r:id="rId2"/>
    <p:sldMasterId id="2147483727" r:id="rId3"/>
    <p:sldMasterId id="2147483729" r:id="rId4"/>
    <p:sldMasterId id="2147483731" r:id="rId5"/>
    <p:sldMasterId id="2147483733" r:id="rId6"/>
    <p:sldMasterId id="2147483735" r:id="rId7"/>
    <p:sldMasterId id="2147483747" r:id="rId8"/>
  </p:sldMasterIdLst>
  <p:notesMasterIdLst>
    <p:notesMasterId r:id="rId18"/>
  </p:notesMasterIdLst>
  <p:sldIdLst>
    <p:sldId id="271" r:id="rId9"/>
    <p:sldId id="257" r:id="rId10"/>
    <p:sldId id="258" r:id="rId11"/>
    <p:sldId id="272" r:id="rId12"/>
    <p:sldId id="260" r:id="rId13"/>
    <p:sldId id="262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84" autoAdjust="0"/>
  </p:normalViewPr>
  <p:slideViewPr>
    <p:cSldViewPr>
      <p:cViewPr>
        <p:scale>
          <a:sx n="52" d="100"/>
          <a:sy n="52" d="100"/>
        </p:scale>
        <p:origin x="-77" y="-115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9B441A-0D42-480F-841F-41FA17EA3F8D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C1C7AC-5B42-4839-9E7F-7410BE7C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91E6624-5194-46C9-B76F-8C25D2B1EE1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F6EFAF-7815-4F92-AD5C-A332EF6C8D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53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30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C906F-5C4B-420D-AD56-A7DC662C9B9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DDF0C-53DA-4DF5-A872-F54F15D0D9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D118F-4AB7-4B4E-99C5-DA1CA5E3D3B3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133C0-6C61-4C22-A72E-34DEE901A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747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5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747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76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747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76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476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43FD5A-DA92-43CB-8274-0DE688657AC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00EE4-78B5-4AD9-BD4B-B552AD0CEE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4" grpId="0"/>
      <p:bldP spid="7477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7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F12E9-5939-4318-86A1-89D93C3B9E7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8715-DC5B-4A3C-A967-E5C59945F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57B78-1A14-4D59-913B-50F2813364EC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C3352-0B5C-4CBB-9DB5-197EAC033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388AD-6F6D-4E99-95FD-D227705E1484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426B-D24E-40E0-87CF-AD2765188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13D43-CED8-486A-9680-1DA05062C92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9D008-010E-441B-A6F6-DA4BA4727F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B07F89-DC16-494A-8CE2-A29F4AAF598B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8A69-DCB7-46CF-9070-FC0AAAF78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524E9-4877-405F-ADD7-1BD9BEE89F30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E04C5-38E3-4D42-9BD7-364B9D6E26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C7D93-585D-43A3-BC80-65E8605DBE99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CF540-BF05-4625-8E10-7B4367FF7E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5DBA9-9D23-40FC-B460-FED8414A4C0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96BA-5740-4037-A242-AF3D74444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4F8E9-9559-4B25-95D8-DEEE20EC5A9B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C308-162F-413B-B94F-AACE12AB9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FAD08-91AC-49B9-8382-C6D3BB09BAF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DAE8-AA75-4B06-9252-827CC289B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9F537-DF1A-4D64-8396-1E49776ED7E2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6F18-CE86-4FB2-ACDA-75466A274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64336F3-3BCF-4C32-9070-C7967E9F98C6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90550D-52B9-4151-B4AC-FF2546E22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DCCDE-2E58-4BB1-BF25-5679EC140475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43E65-9F33-4DDA-8940-9039D13F97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BDB18-7A78-43BB-BD38-F088279950E0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04F70-42CD-4FFE-85E5-34704C566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C350C-0618-42B3-9B90-E02AF476535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4EB5-0129-4A4F-A920-5092ED8BF5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EFB08-3708-4952-B8E4-7A85019CE5CD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54FCE-7F4C-4EC1-A921-427183220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33E00-D038-4F06-8D9A-5834F468A423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53FB-23A1-45F1-A131-D21A71C4C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78A5F-488D-4A56-86AE-4544F48EE79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ABB13-916C-4AC5-9709-FBF70D75B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082A0-3782-421A-B940-9B68C693824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8DB1-0E68-48C5-9A46-09A912203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AC94B0-1ACE-4833-84DE-E9544D17FEF0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87899-F3D4-47BB-B140-F307BAA2F6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B93DF-D960-4A00-AC0D-5865C61D75C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8BEE-6F48-4C32-A555-480D7FA43B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D9A16-A5A7-4A28-A0D4-45CED1551BA4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CCD5A-83C2-46F5-BA49-D5B8C608F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6AA58-3779-4117-BFB2-C39F4EFE884B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3A1B-9887-42E0-968E-AF9F6F10E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39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39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FB52FB3-20A9-44DD-86C4-64B58480781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39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47A9D6-1E5C-49F9-B515-A291B1798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/>
      <p:bldP spid="8399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39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39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39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79604-2EC9-43D2-8F13-50280AFD1AC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0078-D3E6-45C2-8198-22012AD00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0E180-30A6-420D-9D8F-E085D04ED346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D96FA-77A0-462F-95CA-8117FF964F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B9FC2-C3C5-4B56-B5DB-BC76A5F4EDD4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B8184-14F2-4B4C-A1AC-7F20D4080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12602A-7E5F-4327-9999-0816F2ACEA66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B5B1-64D5-4615-8355-76EB607F2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B4F0A-67B7-4A4B-ACB1-ECEDF499A5D5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AABFF-ABFE-4246-A3FC-C4BB898E2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5D2DB-8CBD-43C1-AB05-13898FCFDD7A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2559-D8C8-4CEE-A1B2-5EDFCDDBD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977AA-A27C-49E4-9401-DD7E20561D0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A782-5495-4924-8A7F-55B9E17D6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32353-DF5B-4F9C-A14C-6ECA5DA8F2D6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BCDC-8066-4AEC-9D6A-26E858AC8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E777D-520E-4F89-8B95-32EE3BE457A2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8F0C9-507A-40F5-919C-C540BD9A9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6DDED-5A4D-4A2A-BC94-9F9D45AB526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84A36-8F7D-4286-B32A-ABCFF53051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12F45-437A-49A1-82CC-27BDCC304DD6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9A67-422B-4B93-AACD-70F491541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CFB0A9-12E6-4172-94D4-669D30DE19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E7379D3-82F0-4698-B1E9-6B6595EAD70B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1FFCF-9156-4A5D-B4AC-504C97EFABBD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1826-F8D8-4C80-87D9-3C2B2B5C5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F6BBF-4AF7-4B98-B087-08FBEE4CB39B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52F7D-7ED9-49B4-8545-B93BD4A1F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9273C-36A5-44E6-93A9-EF48FAC50DF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8814-E3B4-446A-B326-D4E862897E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2F57D-46CC-4816-9CDA-5C08FD1D8012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EDF9-C03B-4166-964E-C2BA08B5B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BA403-7CA6-4A80-9F50-963D3874A94C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81D6B-6FFC-4E6B-A021-B45DEBD52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AB0E5-AD30-4AA0-B088-00DFD04CA7D2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56090-CEF6-47F1-A1E0-F70BCE728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FC06C-5C58-49C5-8084-1814AF8043EC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7D6E5-F5B4-4097-821F-A8AD38A7E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38D04-FF5C-4DEF-83CA-9CD330E49C7D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2D215-778E-40EB-985B-8C0254B34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64C8E-E469-4B37-BFC3-7E9E3EE5C5C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3998-036D-4ED9-AD9D-00D3A83E5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06F84-68BF-46C2-AFE4-95F9402A976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8384-C0BD-438A-8FD2-F8AC893FE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9D9647-0DF2-40F9-9F9B-13E22D312299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47A95-279C-4B0D-997A-0FDABA502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C5783BA-F479-4E68-BFF4-1DE59DD7A4F3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F228A4-80A5-4C64-95EA-4221CD1AA6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/>
      <p:bldP spid="9013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1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33132-2309-43FB-BD0D-B5F1054CB24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8973-3F7B-40C8-953F-7CC21523D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12A1A-C5D8-451F-98A7-79397887919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061F-F849-4AF8-8529-87EEC857F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0DBE9-7B2E-4594-A6E8-BD8B95D01E0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96373-2397-450F-8981-DC6C71F64A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4A1CF-6996-4A51-8562-FE74A81B66DC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707C7-B8EF-409D-9D89-30B338F9D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2AC46-1B46-4CB6-AF84-B412B441B7C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80CB8-9E24-408D-BCE0-F59293B89B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8D36E-3D24-4BEF-B623-BD93A84801A5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D2FDD-D0FC-4986-9087-9FC42448F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A1DF97-6FA5-49B7-A69A-7451EE18E5D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A1BB4-6E68-4884-BD12-76CD35F176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A3F0C-B370-46EA-930E-F50F8479ED13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924BA-2233-48AD-80B3-3937AB193C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11ACC-932C-476F-AC53-72B2FD5EA8A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B90EC-5495-4C3C-91BC-50B565F7FE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F5AC0-1B2B-4FF7-8817-EDC1F259ACC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38E9C-29B7-41DE-9E47-BCF8FC3E74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F3D34-29A8-4099-985D-572D1F51AA34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926BA-E3DD-4571-ABD4-31E539D96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31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321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097711-A8CD-4F13-BC71-767806B403DA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9321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21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553973-B2CB-4DF7-9917-95573D2E4A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8" grpId="0"/>
      <p:bldP spid="9320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2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320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32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32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9B9F26-E084-4E3F-BE05-8DEB1115FC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ED36A81-BC5F-491C-918D-126DAF820C59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A4CFC-73B4-4D28-94DF-F23F16393A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9C018D-8D2E-46B4-A778-EAB4E38A6E2D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63003-38E7-41E1-AC08-76B76F7F128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C7C08-5BEB-44FC-BECB-C34720B5C0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510A76-8C1D-43CC-8BE5-2B210216B1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406CA0-6ABD-4A9E-BF41-60C0B6D5ACB4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61B889-BE8E-40BC-A26B-C78E4F8376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AA531F-D375-4635-B0D1-5BD1260969DB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471167-4BF2-4644-B0F1-697EA7365C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2CF4745-D76C-4407-A7BC-DC46C8FC3109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35E74-FCEC-4F92-99A5-A7AE001EAD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9E0A26-31FF-4F3A-96A3-AE34C7230B8B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2D5DF8-475A-4AA0-97C5-48734029B7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C668D5-19B2-4648-9BD2-C3C283C4F585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093D41-E574-49B4-BDCD-3398D1886F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74714F-4AFD-4E39-B2E4-AAE24A6C1F67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7AEEA-C274-4318-B76E-DE502CEDCA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D4349A0-0392-45D5-BD2F-19FCDAFF83EB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8E5606-D014-4FA6-8AAE-AEFF61C1C1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DAACD8-DF52-4660-B83D-2362926E56A5}" type="datetimeFigureOut">
              <a:rPr lang="ru-RU"/>
              <a:pPr/>
              <a:t>26.11.2013</a:t>
            </a:fld>
            <a:endParaRPr lang="ru-RU"/>
          </a:p>
        </p:txBody>
      </p:sp>
    </p:spTree>
  </p:cSld>
  <p:clrMapOvr>
    <a:masterClrMapping/>
  </p:clrMapOvr>
  <p:transition advClick="0" advTm="10000">
    <p:randomBa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FDF2B8-465D-45E1-A28C-202D2DF7B6A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A884B9-7326-4F2B-8CE9-46EEEA763AF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2288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89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2289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89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89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89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89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2289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0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0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0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2290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0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0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0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0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290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0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65C00-1853-4604-8004-6CA1A760B9D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624B7-BA3B-449E-A8DC-BB7933E40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44EAB-84BC-4F7B-B212-961DD819DA7C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18C2-F46E-4065-AAE6-4D5CCAA9A1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3142E-B666-47BD-8A71-7943D536BCE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359E-40A0-44E6-B94A-E2ACC8D46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19333A-0974-4281-A897-EDB14729026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C9F02-25CB-4CD1-9BDD-66A763CF8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97BD-8653-4A41-82CE-9CA0D360C070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7D516-0366-403E-B221-9AD132EA30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510B3-3A9C-44AE-9A6D-B91854056ECE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24F5-BDA4-4B80-8827-451F0CFFE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BED45-7C02-4436-87AA-8266EEB27E7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79400-9621-46AA-9750-4366758D9B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AB4A4D-8818-495C-A1EF-4CE6A5435D13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3A92B-F002-4F73-9874-A158F43551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EDBC1-535F-4817-AAED-97AD310B1FC8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5F0B-11B7-4C78-83EA-656EBB448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C8A4C-C823-4E5C-8824-414F86E6E0B4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5F6A1-36E8-456C-AE1A-D851C0D8AE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396B9-7833-4FFB-AA76-732FC1823A94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EA8A-9FCA-4EA8-BB80-F43AE2E03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35CC2-7DF0-4C2D-A1D2-5A0C4A90EFCD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BDA4-CBB3-4AAA-B81F-8E7A6506F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2FC3FAC-890B-4BE1-8977-8E2B9ECEA52F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9D395CD-03D1-47CA-ACE7-0433A4D4132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advClick="0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42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37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7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37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37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7C71D36-AD22-4E6F-B04E-80B49F6ECA25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7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F76D6AC-B488-4A1A-8683-715AF01519C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0" grpId="0"/>
      <p:bldP spid="7375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7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7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7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7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7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0EE92515-A477-4D1C-B5B8-B8242EBAEC5A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997A0697-D677-44F8-92CE-2FB02FAFED4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DB8B17-57F7-4896-9BE3-2AB964702871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29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CE8D415-2CDB-4D7C-92EE-CD6BC324EE4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5" grpId="0"/>
      <p:bldP spid="82966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4B34BE87-C2E7-48FA-8F8D-655876B74562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510B033F-367D-4593-B84E-8125D82BF3F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0C370F8-B502-4A69-A23B-6830AA40788B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891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56704A7-F167-4095-8AC6-DD817AFC45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91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advClick="0"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  <p:bldP spid="8911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1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1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1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1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1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A675EA2-5B01-402E-A4D3-C740A5827C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1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3D8990D-6B90-452C-9B46-3BAE3B495472}" type="datetimeFigureOut">
              <a:rPr lang="ru-RU"/>
              <a:pPr/>
              <a:t>26.11.2013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4" grpId="0"/>
      <p:bldP spid="92185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5855AA2-9DFA-4A4D-859E-96FE1377C037}" type="datetimeFigureOut">
              <a:rPr lang="ru-RU"/>
              <a:pPr/>
              <a:t>26.11.2013</a:t>
            </a:fld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C4140DA-8778-47CA-9F08-DA6365ACA6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18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8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186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18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187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2187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18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8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88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18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189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18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189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2189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18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89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19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19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advClick="0" advTm="10000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hlink"/>
                </a:solidFill>
              </a:rPr>
              <a:t>Гвардии старший лейтенант </a:t>
            </a:r>
            <a:r>
              <a:rPr lang="ru-RU" sz="4400" i="1" dirty="0" err="1">
                <a:solidFill>
                  <a:schemeClr val="hlink"/>
                </a:solidFill>
              </a:rPr>
              <a:t>Гожев</a:t>
            </a:r>
            <a:r>
              <a:rPr lang="ru-RU" sz="4400" i="1" dirty="0">
                <a:solidFill>
                  <a:schemeClr val="hlink"/>
                </a:solidFill>
              </a:rPr>
              <a:t> Владимир Иванович.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24944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3200" dirty="0">
                <a:solidFill>
                  <a:schemeClr val="hlink"/>
                </a:solidFill>
              </a:rPr>
              <a:t>Мой рассказ про обыкновенного человека, про одного из тех, кто сражался за нашу Родину во время Великой отечественной войны. Я очень горжусь им, потому что он - мой родной дедушка.</a:t>
            </a:r>
            <a:endParaRPr lang="ru-RU" sz="32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619250" y="3429000"/>
            <a:ext cx="4824413" cy="360363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Володя со старшим братом Николаем</a:t>
            </a:r>
          </a:p>
        </p:txBody>
      </p:sp>
      <p:pic>
        <p:nvPicPr>
          <p:cNvPr id="15362" name="Picture 2" descr="C:\Documents and Settings\5кота\Рабочий стол\2012-02 (фев)\сканирование000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817" r="1817"/>
          <a:stretch>
            <a:fillRect/>
          </a:stretch>
        </p:blipFill>
        <p:spPr>
          <a:xfrm>
            <a:off x="1835150" y="260350"/>
            <a:ext cx="4535488" cy="2962275"/>
          </a:xfrm>
        </p:spPr>
      </p:pic>
      <p:sp>
        <p:nvSpPr>
          <p:cNvPr id="15363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1116013" y="4221163"/>
            <a:ext cx="6913562" cy="19446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Гожев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Владимир Иванович родился 19 сентября 1913 года в деревне Дьяково </a:t>
            </a:r>
            <a:r>
              <a:rPr lang="ru-RU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Нерехтского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района в семье крестьян. Кроме него у родителей было ещё 11 детей.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7272337" cy="3132138"/>
          </a:xfrm>
        </p:spPr>
        <p:txBody>
          <a:bodyPr anchor="ctr"/>
          <a:lstStyle/>
          <a:p>
            <a:pPr algn="just">
              <a:lnSpc>
                <a:spcPts val="24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В1930 году заканчивает 7 классов. Он мечтал стать учителем и после школы поступает в педагогическое училище в городе Костроме. С 1 сентября 1931 года в его трудовой книжке появляется первая запись «Принят на работу в качестве учителя начальной школы». Утром учит детей, а потом ходит по деревням и учит всех остальных, рассказывая о политике, культуре, книгах, событиях.</a:t>
            </a:r>
            <a:r>
              <a:rPr lang="ru-RU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6" name="Текст 12"/>
          <p:cNvSpPr>
            <a:spLocks noGrp="1"/>
          </p:cNvSpPr>
          <p:nvPr>
            <p:ph type="body" idx="4294967295"/>
          </p:nvPr>
        </p:nvSpPr>
        <p:spPr>
          <a:xfrm>
            <a:off x="1187450" y="6308725"/>
            <a:ext cx="3241675" cy="287338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Гожев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 учениками.</a:t>
            </a:r>
          </a:p>
        </p:txBody>
      </p:sp>
      <p:pic>
        <p:nvPicPr>
          <p:cNvPr id="16387" name="Picture 3" descr="C:\Documents and Settings\5кота\Рабочий стол\2012-02 (фев)\сканирование00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573463"/>
            <a:ext cx="3097212" cy="2538412"/>
          </a:xfrm>
        </p:spPr>
      </p:pic>
      <p:sp>
        <p:nvSpPr>
          <p:cNvPr id="16388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5003800" y="6237288"/>
            <a:ext cx="2592388" cy="360362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Молодые учителя.</a:t>
            </a:r>
          </a:p>
        </p:txBody>
      </p:sp>
      <p:pic>
        <p:nvPicPr>
          <p:cNvPr id="16389" name="Picture 2" descr="C:\Documents and Settings\5кота\Рабочий стол\2012-02 (фев)\сканирование0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429000"/>
            <a:ext cx="3740150" cy="265906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cs typeface="Times New Roman" pitchFamily="18" charset="0"/>
              </a:rPr>
              <a:t>22 июня 1941 года – трагический день в истории нашей страны. Война. 23 июня 1941 года в трудовой книжке </a:t>
            </a:r>
            <a:r>
              <a:rPr lang="ru-RU" sz="2000" b="1" i="1" dirty="0" err="1">
                <a:cs typeface="Times New Roman" pitchFamily="18" charset="0"/>
              </a:rPr>
              <a:t>Гожева</a:t>
            </a:r>
            <a:r>
              <a:rPr lang="ru-RU" sz="2000" b="1" i="1" dirty="0">
                <a:cs typeface="Times New Roman" pitchFamily="18" charset="0"/>
              </a:rPr>
              <a:t> В. И. появляется вторая запись «Освобождён от работы учителя начальной школы по причине мобилизации в Красную Армию». 1 августа 1941 году становится курсантом Муромского Военного училища связи. После его окончания 1 марта 1942 года уходит на фронт. Его направляют в город Армавир в Северокавказский военный округ, где он находится с 20  марта 1942 по 20 апреля 1942, а с 20 апреля 1942 по 30 августа 1942 направлен на Юго-западный фронт (Воронеж, Калинин). Владимир Иванович начальник связи в танковом батальоне. В его подчинении четыре легких танка и </a:t>
            </a:r>
            <a:r>
              <a:rPr lang="ru-RU" sz="2000" b="1" i="1" dirty="0" err="1">
                <a:cs typeface="Times New Roman" pitchFamily="18" charset="0"/>
              </a:rPr>
              <a:t>радиомашина</a:t>
            </a:r>
            <a:endParaRPr lang="ru-RU" sz="2000" dirty="0"/>
          </a:p>
        </p:txBody>
      </p:sp>
      <p:pic>
        <p:nvPicPr>
          <p:cNvPr id="3" name="Picture 2" descr="C:\Documents and Settings\5кота\Рабочий стол\2012-02 (фев)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079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5кота\Рабочий стол\2012-02 (фев)\сканирование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17032"/>
            <a:ext cx="22574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5"/>
          <p:cNvSpPr txBox="1">
            <a:spLocks/>
          </p:cNvSpPr>
          <p:nvPr/>
        </p:nvSpPr>
        <p:spPr bwMode="auto">
          <a:xfrm>
            <a:off x="5364088" y="3140968"/>
            <a:ext cx="356527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Гожев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В.И. курсант Муромского Военного училища связи.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20097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1700213"/>
            <a:ext cx="23034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908721"/>
            <a:ext cx="47342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Приезжая в отпуск в Кострому  в 1942,  Володя познакомился с Аней. Первая любовь и на всю жизнь! Начинается военный любовный роман в письмах, вернее в стихах, которые сочиняет сам. А до встречи ещё 4 военных года.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«Напиши и обещай мне встречу,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Как она мне будет дорога.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В бой пойду, но я тебе отвечу.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Жди. Вернусь, когда добьём врага.»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i="1">
                <a:effectLst/>
              </a:rPr>
              <a:t>Любовь, опалённая войной. Нежные признания в собственных стихах.</a:t>
            </a:r>
          </a:p>
        </p:txBody>
      </p:sp>
      <p:pic>
        <p:nvPicPr>
          <p:cNvPr id="19458" name="Picture 3" descr="E:\2012-02 (фев)\сканирование00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62238"/>
            <a:ext cx="4038600" cy="2600325"/>
          </a:xfrm>
        </p:spPr>
      </p:pic>
      <p:pic>
        <p:nvPicPr>
          <p:cNvPr id="19459" name="Picture 2" descr="E:\2012-02 (фев)\сканирование00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628800"/>
            <a:ext cx="3621088" cy="5040312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35150" y="0"/>
            <a:ext cx="2908300" cy="404813"/>
          </a:xfrm>
        </p:spPr>
        <p:txBody>
          <a:bodyPr anchor="b"/>
          <a:lstStyle/>
          <a:p>
            <a:r>
              <a:rPr lang="ru-RU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войны</a:t>
            </a:r>
          </a:p>
        </p:txBody>
      </p:sp>
      <p:pic>
        <p:nvPicPr>
          <p:cNvPr id="20483" name="Picture 2" descr="E:\2012-02 (фев)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013" y="260350"/>
            <a:ext cx="34559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22861"/>
            <a:ext cx="4752528" cy="643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sz="2000" b="1" i="1" dirty="0">
                <a:solidFill>
                  <a:schemeClr val="tx2"/>
                </a:solidFill>
                <a:cs typeface="Times New Roman" pitchFamily="18" charset="0"/>
              </a:rPr>
              <a:t>Владимир Иванович продолжает бить врага на разных фронтах: </a:t>
            </a:r>
          </a:p>
          <a:p>
            <a:pPr marL="0" indent="0">
              <a:buFontTx/>
              <a:buNone/>
            </a:pPr>
            <a:r>
              <a:rPr lang="ru-RU" sz="2000" b="1" i="1" dirty="0">
                <a:solidFill>
                  <a:schemeClr val="tx2"/>
                </a:solidFill>
                <a:cs typeface="Times New Roman" pitchFamily="18" charset="0"/>
              </a:rPr>
              <a:t>Калининском с сентября 1942 по февраль 1943г., Западном с февраля 1943 по июль 1943г., </a:t>
            </a:r>
            <a:r>
              <a:rPr lang="ru-RU" sz="2000" b="1" i="1" dirty="0" err="1">
                <a:solidFill>
                  <a:schemeClr val="tx2"/>
                </a:solidFill>
                <a:cs typeface="Times New Roman" pitchFamily="18" charset="0"/>
              </a:rPr>
              <a:t>Брянском:с</a:t>
            </a:r>
            <a:r>
              <a:rPr lang="ru-RU" sz="2000" b="1" i="1" dirty="0">
                <a:solidFill>
                  <a:schemeClr val="tx2"/>
                </a:solidFill>
                <a:cs typeface="Times New Roman" pitchFamily="18" charset="0"/>
              </a:rPr>
              <a:t> июля 1943 по октябрь 1943г., 1-м Прибалтийском с октября 1943 по январь 1945 , 2-м Прибалтийском с январь 1945 по апрель 1945г., Ленинградском с апреля 1945 по июнь 1945г., РГК с июня 1945 по декабрь 1945г., Белорусском ВО с декабря 1945 по сентябрь 1946г. За время боёв был дважды ранен. Родина высоко оценила его боевые заслуги. Он награждён орденом «Отечественной войны 2 степени», орденом «Красной звезды», медалью «За Отвагу», медалью «за победу над Германией в Великой Отечественной войне 1941 – 1945гг.   </a:t>
            </a:r>
            <a:endParaRPr lang="ru-RU" sz="2000" b="1" i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2012-02 (фев)\сканирование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075" y="765175"/>
            <a:ext cx="38449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На войне, как говорится, все средства хороши. Хочется рассказать интересный случай, о том как военная смекалка принесла Владимиру </a:t>
            </a:r>
            <a:r>
              <a:rPr lang="ru-RU" b="1" dirty="0" err="1">
                <a:cs typeface="Times New Roman" pitchFamily="18" charset="0"/>
              </a:rPr>
              <a:t>Гожеву</a:t>
            </a:r>
            <a:r>
              <a:rPr lang="ru-RU" b="1" dirty="0">
                <a:cs typeface="Times New Roman" pitchFamily="18" charset="0"/>
              </a:rPr>
              <a:t> орден «Красной Звезды».</a:t>
            </a:r>
            <a:br>
              <a:rPr lang="ru-RU" b="1" dirty="0">
                <a:cs typeface="Times New Roman" pitchFamily="18" charset="0"/>
              </a:rPr>
            </a:br>
            <a:r>
              <a:rPr lang="ru-RU" b="1" dirty="0">
                <a:cs typeface="Times New Roman" pitchFamily="18" charset="0"/>
              </a:rPr>
              <a:t>Дело было так… Танк с ходу разнёс гусеницами ограду и влетел прямо во двор школы. Боевой расчёт гитлеровцев опешил: русский танк на их огневой позиции. Старший лейтенант </a:t>
            </a:r>
            <a:r>
              <a:rPr lang="ru-RU" b="1" dirty="0" err="1">
                <a:cs typeface="Times New Roman" pitchFamily="18" charset="0"/>
              </a:rPr>
              <a:t>Гожев</a:t>
            </a:r>
            <a:r>
              <a:rPr lang="ru-RU" b="1" dirty="0">
                <a:cs typeface="Times New Roman" pitchFamily="18" charset="0"/>
              </a:rPr>
              <a:t>, не мешкая, откинул крышку люка и швырнул в фашистов одну за другой три гранаты. Во дворе стало тихо. В голове Владимира неожиданно мелькнула дерзкая мысль: увезти пушку! Он выскочил из танка и наскоро проволокой прикрутил станины к буксирному крюку. Вскочил на танк. Из окон школы, откуда-то слева, враг открыл по танку огонь. Но </a:t>
            </a:r>
            <a:r>
              <a:rPr lang="en-US" b="1" dirty="0" smtClean="0">
                <a:cs typeface="Times New Roman" pitchFamily="18" charset="0"/>
              </a:rPr>
              <a:t>.</a:t>
            </a:r>
            <a:r>
              <a:rPr lang="ru-RU" b="1" dirty="0" smtClean="0">
                <a:cs typeface="Times New Roman" pitchFamily="18" charset="0"/>
              </a:rPr>
              <a:t>было </a:t>
            </a:r>
            <a:r>
              <a:rPr lang="ru-RU" b="1" dirty="0">
                <a:cs typeface="Times New Roman" pitchFamily="18" charset="0"/>
              </a:rPr>
              <a:t>поздно. Танк прибавил </a:t>
            </a:r>
            <a:r>
              <a:rPr lang="ru-RU" b="1" dirty="0" smtClean="0">
                <a:cs typeface="Times New Roman" pitchFamily="18" charset="0"/>
              </a:rPr>
              <a:t>скорость</a:t>
            </a:r>
            <a:r>
              <a:rPr lang="en-US" b="1" dirty="0"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064500" cy="5689600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lang="ru-RU" sz="2400">
                <a:effectLst/>
                <a:latin typeface="Times New Roman" pitchFamily="18" charset="0"/>
              </a:rPr>
              <a:t>Владимир Иванович Гожев начал войну младшим воентехником (приказ №050 от 04.03.1942г. по ТУСКА), продолжил Гвардии техник-лейтенантом (приказ №070 от 10.02.1943г. по 30 армии), а закончил Гвардии старшим лейтенантом (приказ №0319 от 16.05.1944г. по 11 гвардейской армии). </a:t>
            </a:r>
            <a:br>
              <a:rPr lang="ru-RU" sz="2400">
                <a:effectLst/>
                <a:latin typeface="Times New Roman" pitchFamily="18" charset="0"/>
              </a:rPr>
            </a:br>
            <a:r>
              <a:rPr lang="ru-RU" sz="2400">
                <a:effectLst/>
                <a:latin typeface="Times New Roman" pitchFamily="18" charset="0"/>
              </a:rPr>
              <a:t>В сентябре 1946 года в Восточной Пруссии заканчивается война для Гожева Владимира Ивановича. Он возвращается к своей Анечке. Теперь начинается мирная жизнь. В школу Володя не вернулся, в 1947 году становится инструктором радиоклуба, а затем его начальником. В1949 году – начальник Костромского областного ДОСАРМ, 1950 – 1952 года учёба в областной высшей партийной школе, а затем работает в Обкоме ВКП(Б). С 1958 года – управляющий конторой по прокату кинофильмов. В 1966 году назначается референтом Костромской областной организации общества «Знание» и утверждён директором Костромского планетария, где работал до 1973 года до пенсии. 6 февраля 1989 года он ушёл из жизни.</a:t>
            </a:r>
            <a:r>
              <a:rPr lang="ru-RU" sz="4800"/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533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Calibri</vt:lpstr>
      <vt:lpstr>Arial</vt:lpstr>
      <vt:lpstr>Tahoma</vt:lpstr>
      <vt:lpstr>Times New Roman</vt:lpstr>
      <vt:lpstr>Wingdings</vt:lpstr>
      <vt:lpstr>Verdana</vt:lpstr>
      <vt:lpstr>Comic Sans MS</vt:lpstr>
      <vt:lpstr>Разрез</vt:lpstr>
      <vt:lpstr>Вершина горы</vt:lpstr>
      <vt:lpstr>Текстура</vt:lpstr>
      <vt:lpstr>Клен</vt:lpstr>
      <vt:lpstr>Океан</vt:lpstr>
      <vt:lpstr>Склон</vt:lpstr>
      <vt:lpstr>Занавес</vt:lpstr>
      <vt:lpstr>Пастель</vt:lpstr>
      <vt:lpstr>Слайд 1</vt:lpstr>
      <vt:lpstr>Володя со старшим братом Николаем</vt:lpstr>
      <vt:lpstr>В1930 году заканчивает 7 классов. Он мечтал стать учителем и после школы поступает в педагогическое училище в городе Костроме. С 1 сентября 1931 года в его трудовой книжке появляется первая запись «Принят на работу в качестве учителя начальной школы». Утром учит детей, а потом ходит по деревням и учит всех остальных, рассказывая о политике, культуре, книгах, событиях. </vt:lpstr>
      <vt:lpstr>Слайд 4</vt:lpstr>
      <vt:lpstr>Слайд 5</vt:lpstr>
      <vt:lpstr>Любовь, опалённая войной. Нежные признания в собственных стихах.</vt:lpstr>
      <vt:lpstr>Дороги войны</vt:lpstr>
      <vt:lpstr>Слайд 8</vt:lpstr>
      <vt:lpstr>Владимир Иванович Гожев начал войну младшим воентехником (приказ №050 от 04.03.1942г. по ТУСКА), продолжил Гвардии техник-лейтенантом (приказ №070 от 10.02.1943г. по 30 армии), а закончил Гвардии старшим лейтенантом (приказ №0319 от 16.05.1944г. по 11 гвардейской армии).  В сентябре 1946 года в Восточной Пруссии заканчивается война для Гожева Владимира Ивановича. Он возвращается к своей Анечке. Теперь начинается мирная жизнь. В школу Володя не вернулся, в 1947 году становится инструктором радиоклуба, а затем его начальником. В1949 году – начальник Костромского областного ДОСАРМ, 1950 – 1952 года учёба в областной высшей партийной школе, а затем работает в Обкоме ВКП(Б). С 1958 года – управляющий конторой по прокату кинофильмов. В 1966 году назначается референтом Костромской областной организации общества «Знание» и утверждён директором Костромского планетария, где работал до 1973 года до пенсии. 6 февраля 1989 года он ушёл из жизни.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HP</cp:lastModifiedBy>
  <cp:revision>29</cp:revision>
  <dcterms:created xsi:type="dcterms:W3CDTF">2012-02-20T10:44:57Z</dcterms:created>
  <dcterms:modified xsi:type="dcterms:W3CDTF">2013-11-26T08:31:53Z</dcterms:modified>
</cp:coreProperties>
</file>