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Default Extension="docx" ContentType="application/vnd.openxmlformats-officedocument.wordprocessingml.document"/>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3" r:id="rId7"/>
    <p:sldId id="264" r:id="rId8"/>
    <p:sldId id="261" r:id="rId9"/>
    <p:sldId id="262"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napToObjects="1">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Образец заголовка</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Образец подзаголовка</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2DF66AD8-BC4A-4004-9882-414398D930CA}" type="datetimeFigureOut">
              <a:rPr lang="en-US" smtClean="0"/>
              <a:pPr/>
              <a:t>12/13/2013</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a:p>
        </p:txBody>
      </p:sp>
      <p:sp>
        <p:nvSpPr>
          <p:cNvPr id="5" name="Date Placeholder 4"/>
          <p:cNvSpPr>
            <a:spLocks noGrp="1"/>
          </p:cNvSpPr>
          <p:nvPr>
            <p:ph type="dt" sz="half" idx="10"/>
          </p:nvPr>
        </p:nvSpPr>
        <p:spPr/>
        <p:txBody>
          <a:bodyPr/>
          <a:lstStyle/>
          <a:p>
            <a:fld id="{2DF66AD8-BC4A-4004-9882-414398D930CA}" type="datetimeFigureOut">
              <a:rPr lang="en-US" smtClean="0"/>
              <a:pPr/>
              <a:t>12/13/2013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pPr/>
              <a:t>12/13/2013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a:p>
        </p:txBody>
      </p:sp>
      <p:sp>
        <p:nvSpPr>
          <p:cNvPr id="3" name="Date Placeholder 2"/>
          <p:cNvSpPr>
            <a:spLocks noGrp="1"/>
          </p:cNvSpPr>
          <p:nvPr>
            <p:ph type="dt" sz="half" idx="10"/>
          </p:nvPr>
        </p:nvSpPr>
        <p:spPr/>
        <p:txBody>
          <a:bodyPr/>
          <a:lstStyle/>
          <a:p>
            <a:fld id="{2DF66AD8-BC4A-4004-9882-414398D930CA}" type="datetimeFigureOut">
              <a:rPr lang="en-US" smtClean="0"/>
              <a:pPr/>
              <a:t>12/13/2013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2C864-9362-43C7-A136-D9C41D93A96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66AD8-BC4A-4004-9882-414398D930CA}" type="datetimeFigureOut">
              <a:rPr lang="en-US" smtClean="0"/>
              <a:pPr/>
              <a:t>12/13/2013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2C864-9362-43C7-A136-D9C41D93A96D}"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Образец заголовка</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Образец текста</a:t>
            </a:r>
          </a:p>
        </p:txBody>
      </p:sp>
      <p:sp>
        <p:nvSpPr>
          <p:cNvPr id="5" name="Date Placeholder 4"/>
          <p:cNvSpPr>
            <a:spLocks noGrp="1"/>
          </p:cNvSpPr>
          <p:nvPr>
            <p:ph type="dt" sz="half" idx="10"/>
          </p:nvPr>
        </p:nvSpPr>
        <p:spPr/>
        <p:txBody>
          <a:bodyPr/>
          <a:lstStyle/>
          <a:p>
            <a:fld id="{2DF66AD8-BC4A-4004-9882-414398D930CA}" type="datetimeFigureOut">
              <a:rPr lang="en-US" smtClean="0"/>
              <a:pPr/>
              <a:t>12/13/2013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Образец заголовка</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Образец текста</a:t>
            </a:r>
          </a:p>
        </p:txBody>
      </p:sp>
      <p:sp>
        <p:nvSpPr>
          <p:cNvPr id="5" name="Date Placeholder 4"/>
          <p:cNvSpPr>
            <a:spLocks noGrp="1"/>
          </p:cNvSpPr>
          <p:nvPr>
            <p:ph type="dt" sz="half" idx="10"/>
          </p:nvPr>
        </p:nvSpPr>
        <p:spPr/>
        <p:txBody>
          <a:bodyPr/>
          <a:lstStyle/>
          <a:p>
            <a:fld id="{2DF66AD8-BC4A-4004-9882-414398D930CA}" type="datetimeFigureOut">
              <a:rPr lang="en-US" smtClean="0"/>
              <a:pPr/>
              <a:t>12/13/2013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Чтобы добавить рисунок, перетащите его на заполнитель или щелкните значок</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рисунка с подписью">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Чтобы добавить рисунок, перетащите его на заполнитель или щелкните значок</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Чтобы добавить рисунок, перетащите его на заполнитель или щелкните значок</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Образец заголовка</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Образец текста</a:t>
            </a:r>
          </a:p>
        </p:txBody>
      </p:sp>
      <p:sp>
        <p:nvSpPr>
          <p:cNvPr id="5" name="Date Placeholder 4"/>
          <p:cNvSpPr>
            <a:spLocks noGrp="1"/>
          </p:cNvSpPr>
          <p:nvPr>
            <p:ph type="dt" sz="half" idx="10"/>
          </p:nvPr>
        </p:nvSpPr>
        <p:spPr/>
        <p:txBody>
          <a:bodyPr/>
          <a:lstStyle/>
          <a:p>
            <a:fld id="{2DF66AD8-BC4A-4004-9882-414398D930CA}" type="datetimeFigureOut">
              <a:rPr lang="en-US" smtClean="0"/>
              <a:pPr/>
              <a:t>12/13/2013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Рисунок над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Образец заголовка</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Образец текста</a:t>
            </a:r>
          </a:p>
        </p:txBody>
      </p:sp>
      <p:sp>
        <p:nvSpPr>
          <p:cNvPr id="5" name="Date Placeholder 4"/>
          <p:cNvSpPr>
            <a:spLocks noGrp="1"/>
          </p:cNvSpPr>
          <p:nvPr>
            <p:ph type="dt" sz="half" idx="10"/>
          </p:nvPr>
        </p:nvSpPr>
        <p:spPr/>
        <p:txBody>
          <a:bodyPr/>
          <a:lstStyle/>
          <a:p>
            <a:fld id="{2DF66AD8-BC4A-4004-9882-414398D930CA}" type="datetimeFigureOut">
              <a:rPr lang="en-US" smtClean="0"/>
              <a:pPr/>
              <a:t>12/13/2013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Чтобы добавить рисунок, перетащите его на заполнитель или щелкните значок</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рисунка над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Образец заголовка</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Чтобы добавить рисунок, перетащите его на заполнитель или щелкните значок</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Чтобы добавить рисунок, перетащите его на заполнитель или щелкните значок</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Образец текста</a:t>
            </a:r>
          </a:p>
        </p:txBody>
      </p:sp>
      <p:sp>
        <p:nvSpPr>
          <p:cNvPr id="5" name="Date Placeholder 4"/>
          <p:cNvSpPr>
            <a:spLocks noGrp="1"/>
          </p:cNvSpPr>
          <p:nvPr>
            <p:ph type="dt" sz="half" idx="10"/>
          </p:nvPr>
        </p:nvSpPr>
        <p:spPr/>
        <p:txBody>
          <a:bodyPr/>
          <a:lstStyle/>
          <a:p>
            <a:fld id="{2DF66AD8-BC4A-4004-9882-414398D930CA}" type="datetimeFigureOut">
              <a:rPr lang="en-US" smtClean="0"/>
              <a:pPr/>
              <a:t>12/13/2013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pPr/>
              <a:t>12/13/2013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a:p>
        </p:txBody>
      </p:sp>
      <p:sp>
        <p:nvSpPr>
          <p:cNvPr id="3" name="Content Placeholder 2"/>
          <p:cNvSpPr>
            <a:spLocks noGrp="1"/>
          </p:cNvSpPr>
          <p:nvPr>
            <p:ph idx="1"/>
          </p:nvPr>
        </p:nvSpPr>
        <p:spPr/>
        <p:txBody>
          <a:bodyPr/>
          <a:lstStyle>
            <a:lvl5pPr>
              <a:defRPr/>
            </a:lvl5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pPr/>
              <a:t>12/13/2013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Образец заголовка</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pPr/>
              <a:t>12/13/2013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Титульный слайд с водяным знаком">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Образец текста</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Образец заголовка</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Образец подзаголовка</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2DF66AD8-BC4A-4004-9882-414398D930CA}" type="datetimeFigureOut">
              <a:rPr lang="en-US" smtClean="0"/>
              <a:pPr/>
              <a:t>12/13/2013</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B9D2C864-9362-43C7-A136-D9C41D93A96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Образец заголовка</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Образец текста</a:t>
            </a:r>
          </a:p>
        </p:txBody>
      </p:sp>
      <p:sp>
        <p:nvSpPr>
          <p:cNvPr id="4" name="Date Placeholder 3"/>
          <p:cNvSpPr>
            <a:spLocks noGrp="1"/>
          </p:cNvSpPr>
          <p:nvPr>
            <p:ph type="dt" sz="half" idx="10"/>
          </p:nvPr>
        </p:nvSpPr>
        <p:spPr/>
        <p:txBody>
          <a:bodyPr/>
          <a:lstStyle/>
          <a:p>
            <a:fld id="{2DF66AD8-BC4A-4004-9882-414398D930CA}" type="datetimeFigureOut">
              <a:rPr lang="en-US" smtClean="0"/>
              <a:pPr/>
              <a:t>12/13/2013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Раздел с водяным знаком">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Образец текста</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Образец заголовка</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Образец текста</a:t>
            </a:r>
          </a:p>
        </p:txBody>
      </p:sp>
      <p:sp>
        <p:nvSpPr>
          <p:cNvPr id="4" name="Date Placeholder 3"/>
          <p:cNvSpPr>
            <a:spLocks noGrp="1"/>
          </p:cNvSpPr>
          <p:nvPr>
            <p:ph type="dt" sz="half" idx="10"/>
          </p:nvPr>
        </p:nvSpPr>
        <p:spPr/>
        <p:txBody>
          <a:bodyPr/>
          <a:lstStyle/>
          <a:p>
            <a:fld id="{2DF66AD8-BC4A-4004-9882-414398D930CA}" type="datetimeFigureOut">
              <a:rPr lang="en-US" smtClean="0"/>
              <a:pPr/>
              <a:t>12/13/2013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Раздел с рисунком">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Образец заголовка</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Чтобы добавить рисунок, перетащите его на заполнитель или щелкните значок</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Образец текста</a:t>
            </a:r>
          </a:p>
        </p:txBody>
      </p:sp>
      <p:sp>
        <p:nvSpPr>
          <p:cNvPr id="5" name="Date Placeholder 4"/>
          <p:cNvSpPr>
            <a:spLocks noGrp="1"/>
          </p:cNvSpPr>
          <p:nvPr>
            <p:ph type="dt" sz="half" idx="10"/>
          </p:nvPr>
        </p:nvSpPr>
        <p:spPr/>
        <p:txBody>
          <a:bodyPr/>
          <a:lstStyle/>
          <a:p>
            <a:fld id="{2DF66AD8-BC4A-4004-9882-414398D930CA}" type="datetimeFigureOut">
              <a:rPr lang="en-US" smtClean="0"/>
              <a:pPr/>
              <a:t>12/13/2013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pPr/>
              <a:t>12/13/2013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Образец заголовка</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Образец текста</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Образец текста</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dirty="0"/>
          </a:p>
        </p:txBody>
      </p:sp>
      <p:sp>
        <p:nvSpPr>
          <p:cNvPr id="7" name="Date Placeholder 6"/>
          <p:cNvSpPr>
            <a:spLocks noGrp="1"/>
          </p:cNvSpPr>
          <p:nvPr>
            <p:ph type="dt" sz="half" idx="10"/>
          </p:nvPr>
        </p:nvSpPr>
        <p:spPr/>
        <p:txBody>
          <a:bodyPr/>
          <a:lstStyle/>
          <a:p>
            <a:fld id="{2DF66AD8-BC4A-4004-9882-414398D930CA}" type="datetimeFigureOut">
              <a:rPr lang="en-US" smtClean="0"/>
              <a:pPr/>
              <a:t>12/13/2013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2C864-9362-43C7-A136-D9C41D93A96D}" type="slidenum">
              <a:rPr lang="en-US" smtClean="0"/>
              <a:pPr/>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объекта, вверху и вниз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pPr/>
              <a:t>12/13/2013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pPr/>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Образец заголовка</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2DF66AD8-BC4A-4004-9882-414398D930CA}" type="datetimeFigureOut">
              <a:rPr lang="en-US" smtClean="0"/>
              <a:pPr/>
              <a:t>12/13/2013</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B9D2C864-9362-43C7-A136-D9C41D93A96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package" Target="../embeddings/_________Microsoft_Office_Word1.doc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xml.rels><?xml version="1.0" encoding="UTF-8" standalone="yes"?>
<Relationships xmlns="http://schemas.openxmlformats.org/package/2006/relationships"><Relationship Id="rId3" Type="http://schemas.openxmlformats.org/officeDocument/2006/relationships/package" Target="../embeddings/_________Microsoft_Office_Word2.docx"/><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xml.rels><?xml version="1.0" encoding="UTF-8" standalone="yes"?>
<Relationships xmlns="http://schemas.openxmlformats.org/package/2006/relationships"><Relationship Id="rId3" Type="http://schemas.openxmlformats.org/officeDocument/2006/relationships/package" Target="../embeddings/_________Microsoft_Office_Word3.docx"/><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5.xml.rels><?xml version="1.0" encoding="UTF-8" standalone="yes"?>
<Relationships xmlns="http://schemas.openxmlformats.org/package/2006/relationships"><Relationship Id="rId3" Type="http://schemas.openxmlformats.org/officeDocument/2006/relationships/package" Target="../embeddings/_________Microsoft_Office_Word4.docx"/><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6.xml.rels><?xml version="1.0" encoding="UTF-8" standalone="yes"?>
<Relationships xmlns="http://schemas.openxmlformats.org/package/2006/relationships"><Relationship Id="rId3" Type="http://schemas.openxmlformats.org/officeDocument/2006/relationships/package" Target="../embeddings/_________Microsoft_Office_Word5.docx"/><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7.xml.rels><?xml version="1.0" encoding="UTF-8" standalone="yes"?>
<Relationships xmlns="http://schemas.openxmlformats.org/package/2006/relationships"><Relationship Id="rId3" Type="http://schemas.openxmlformats.org/officeDocument/2006/relationships/package" Target="../embeddings/_________Microsoft_Office_Word6.docx"/><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ctrTitle"/>
          </p:nvPr>
        </p:nvSpPr>
        <p:spPr/>
        <p:txBody>
          <a:bodyPr/>
          <a:lstStyle/>
          <a:p>
            <a:r>
              <a:rPr lang="ru-RU" sz="4400" dirty="0" smtClean="0">
                <a:latin typeface="Charcoal CY"/>
                <a:cs typeface="Charcoal CY"/>
              </a:rPr>
              <a:t>КАК ВЕЛИКАЯ ОТЕЧЕСТВЕННАЯ ВОЙНА КОСНУЛАСЬ МОЕЙ СЕМЬИ</a:t>
            </a:r>
            <a:endParaRPr lang="ru-RU" sz="4400" dirty="0">
              <a:latin typeface="Charcoal CY"/>
              <a:cs typeface="Charcoal CY"/>
            </a:endParaRPr>
          </a:p>
        </p:txBody>
      </p:sp>
      <p:sp>
        <p:nvSpPr>
          <p:cNvPr id="3" name="Подзаголовок 2"/>
          <p:cNvSpPr>
            <a:spLocks noGrp="1"/>
          </p:cNvSpPr>
          <p:nvPr>
            <p:ph type="subTitle" idx="1"/>
          </p:nvPr>
        </p:nvSpPr>
        <p:spPr>
          <a:xfrm>
            <a:off x="2209800" y="5056631"/>
            <a:ext cx="6477000" cy="1524277"/>
          </a:xfrm>
        </p:spPr>
        <p:txBody>
          <a:bodyPr>
            <a:noAutofit/>
          </a:bodyPr>
          <a:lstStyle/>
          <a:p>
            <a:r>
              <a:rPr lang="ru-RU" sz="1600" dirty="0" smtClean="0">
                <a:latin typeface="Verdana" pitchFamily="34" charset="0"/>
                <a:cs typeface="Helvetica CY"/>
              </a:rPr>
              <a:t>ИЩЕНКО  ДАРЬЯ  8 «А»</a:t>
            </a:r>
          </a:p>
          <a:p>
            <a:r>
              <a:rPr lang="ru-RU" sz="1600" dirty="0" smtClean="0">
                <a:latin typeface="Verdana" pitchFamily="34" charset="0"/>
                <a:cs typeface="Helvetica CY"/>
              </a:rPr>
              <a:t>ШКОЛА №</a:t>
            </a:r>
            <a:r>
              <a:rPr lang="ru-RU" sz="1600" dirty="0" smtClean="0">
                <a:latin typeface="Verdana" pitchFamily="34" charset="0"/>
                <a:cs typeface="Helvetica CY"/>
              </a:rPr>
              <a:t>1950</a:t>
            </a:r>
          </a:p>
          <a:p>
            <a:r>
              <a:rPr lang="ru-RU" sz="1600" dirty="0" smtClean="0">
                <a:latin typeface="Verdana" pitchFamily="34" charset="0"/>
                <a:cs typeface="Helvetica CY"/>
              </a:rPr>
              <a:t>Классный руководитель Васильева Любовь Петровна</a:t>
            </a:r>
            <a:endParaRPr lang="ru-RU" sz="1600" dirty="0" smtClean="0">
              <a:latin typeface="Verdana" pitchFamily="34" charset="0"/>
              <a:cs typeface="Helvetica CY"/>
            </a:endParaRPr>
          </a:p>
          <a:p>
            <a:endParaRPr lang="ru-RU" sz="1600" dirty="0" smtClean="0">
              <a:latin typeface="Verdana" pitchFamily="34" charset="0"/>
              <a:cs typeface="Helvetica CY"/>
            </a:endParaRPr>
          </a:p>
        </p:txBody>
      </p:sp>
    </p:spTree>
    <p:extLst>
      <p:ext uri="{BB962C8B-B14F-4D97-AF65-F5344CB8AC3E}">
        <p14:creationId xmlns:p14="http://schemas.microsoft.com/office/powerpoint/2010/main" xmlns="" val="22941500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772776" y="539734"/>
            <a:ext cx="4806242" cy="5761033"/>
          </a:xfrm>
        </p:spPr>
        <p:txBody>
          <a:bodyPr>
            <a:normAutofit/>
          </a:bodyPr>
          <a:lstStyle/>
          <a:p>
            <a:pPr marL="0" indent="0" algn="just">
              <a:buNone/>
            </a:pPr>
            <a:r>
              <a:rPr lang="ru-RU" sz="2000" dirty="0" smtClean="0">
                <a:latin typeface="Cambria"/>
                <a:cs typeface="Cambria"/>
              </a:rPr>
              <a:t>Петров </a:t>
            </a:r>
            <a:r>
              <a:rPr lang="ru-RU" sz="2000" dirty="0">
                <a:latin typeface="Cambria"/>
                <a:cs typeface="Cambria"/>
              </a:rPr>
              <a:t>Егор Ильич – Гвардии </a:t>
            </a:r>
            <a:r>
              <a:rPr lang="ru-RU" sz="2000" dirty="0" smtClean="0">
                <a:latin typeface="Cambria"/>
                <a:cs typeface="Cambria"/>
              </a:rPr>
              <a:t>сержант. Кавалер </a:t>
            </a:r>
            <a:r>
              <a:rPr lang="ru-RU" sz="2000" dirty="0">
                <a:latin typeface="Cambria"/>
                <a:cs typeface="Cambria"/>
              </a:rPr>
              <a:t>трех орденов Красной </a:t>
            </a:r>
            <a:r>
              <a:rPr lang="ru-RU" sz="2000" dirty="0" smtClean="0">
                <a:latin typeface="Cambria"/>
                <a:cs typeface="Cambria"/>
              </a:rPr>
              <a:t>Звезды.</a:t>
            </a:r>
          </a:p>
          <a:p>
            <a:pPr marL="0" indent="0" algn="just">
              <a:buNone/>
            </a:pPr>
            <a:r>
              <a:rPr lang="ru-RU" sz="2000" dirty="0" smtClean="0">
                <a:latin typeface="Cambria"/>
                <a:cs typeface="Cambria"/>
              </a:rPr>
              <a:t>Родился </a:t>
            </a:r>
            <a:r>
              <a:rPr lang="ru-RU" sz="2000" dirty="0">
                <a:latin typeface="Cambria"/>
                <a:cs typeface="Cambria"/>
              </a:rPr>
              <a:t>25.12.1925 года  умер в 2003 </a:t>
            </a:r>
            <a:r>
              <a:rPr lang="ru-RU" sz="2000" dirty="0" err="1" smtClean="0">
                <a:latin typeface="Cambria"/>
                <a:cs typeface="Cambria"/>
              </a:rPr>
              <a:t>годуВ</a:t>
            </a:r>
            <a:r>
              <a:rPr lang="ru-RU" sz="2000" dirty="0" smtClean="0">
                <a:latin typeface="Cambria"/>
                <a:cs typeface="Cambria"/>
              </a:rPr>
              <a:t> </a:t>
            </a:r>
            <a:r>
              <a:rPr lang="ru-RU" sz="2000" dirty="0">
                <a:latin typeface="Cambria"/>
                <a:cs typeface="Cambria"/>
              </a:rPr>
              <a:t>1942 году семнадцатилетним мальчишкой убежал на фронт. Был танкистом. Первый орден Красной Звезды получил в возрасте 18 лет, за угнанный с нейтральной полосы из-под носа у немцев танк. К 20 годам был награжден уже тремя </a:t>
            </a:r>
            <a:r>
              <a:rPr lang="ru-RU" sz="2000" dirty="0" smtClean="0">
                <a:latin typeface="Cambria"/>
                <a:cs typeface="Cambria"/>
              </a:rPr>
              <a:t>орденами.</a:t>
            </a:r>
          </a:p>
          <a:p>
            <a:pPr marL="0" indent="0" algn="just">
              <a:buNone/>
            </a:pPr>
            <a:r>
              <a:rPr lang="ru-RU" sz="2000" dirty="0" smtClean="0">
                <a:latin typeface="Cambria"/>
                <a:cs typeface="Cambria"/>
              </a:rPr>
              <a:t>Младший </a:t>
            </a:r>
            <a:r>
              <a:rPr lang="ru-RU" sz="2000" dirty="0">
                <a:latin typeface="Cambria"/>
                <a:cs typeface="Cambria"/>
              </a:rPr>
              <a:t>брат прадедушки Даши Ищенко</a:t>
            </a:r>
          </a:p>
          <a:p>
            <a:pPr marL="0" indent="0">
              <a:buNone/>
            </a:pPr>
            <a:endParaRPr lang="ru-RU" dirty="0"/>
          </a:p>
        </p:txBody>
      </p:sp>
      <p:graphicFrame>
        <p:nvGraphicFramePr>
          <p:cNvPr id="4" name="Объект 3"/>
          <p:cNvGraphicFramePr>
            <a:graphicFrameLocks noChangeAspect="1"/>
          </p:cNvGraphicFramePr>
          <p:nvPr>
            <p:extLst>
              <p:ext uri="{D42A27DB-BD31-4B8C-83A1-F6EECF244321}">
                <p14:modId xmlns:p14="http://schemas.microsoft.com/office/powerpoint/2010/main" xmlns="" val="85172484"/>
              </p:ext>
            </p:extLst>
          </p:nvPr>
        </p:nvGraphicFramePr>
        <p:xfrm>
          <a:off x="273931" y="539734"/>
          <a:ext cx="3286096" cy="4192068"/>
        </p:xfrm>
        <a:graphic>
          <a:graphicData uri="http://schemas.openxmlformats.org/presentationml/2006/ole">
            <p:oleObj spid="_x0000_s1030" name="Документ" r:id="rId3" imgW="2831996" imgH="3530470" progId="Word.Document.12">
              <p:embed/>
            </p:oleObj>
          </a:graphicData>
        </a:graphic>
      </p:graphicFrame>
    </p:spTree>
    <p:extLst>
      <p:ext uri="{BB962C8B-B14F-4D97-AF65-F5344CB8AC3E}">
        <p14:creationId xmlns:p14="http://schemas.microsoft.com/office/powerpoint/2010/main" xmlns="" val="4147140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ChangeAspect="1"/>
          </p:cNvGraphicFramePr>
          <p:nvPr>
            <p:extLst>
              <p:ext uri="{D42A27DB-BD31-4B8C-83A1-F6EECF244321}">
                <p14:modId xmlns:p14="http://schemas.microsoft.com/office/powerpoint/2010/main" xmlns="" val="896822310"/>
              </p:ext>
            </p:extLst>
          </p:nvPr>
        </p:nvGraphicFramePr>
        <p:xfrm>
          <a:off x="547007" y="545393"/>
          <a:ext cx="3298695" cy="4510163"/>
        </p:xfrm>
        <a:graphic>
          <a:graphicData uri="http://schemas.openxmlformats.org/presentationml/2006/ole">
            <p:oleObj spid="_x0000_s2054" name="Документ" r:id="rId3" imgW="2870094" imgH="3924156" progId="Word.Document.12">
              <p:embed/>
            </p:oleObj>
          </a:graphicData>
        </a:graphic>
      </p:graphicFrame>
      <p:sp>
        <p:nvSpPr>
          <p:cNvPr id="6" name="TextBox 5"/>
          <p:cNvSpPr txBox="1"/>
          <p:nvPr/>
        </p:nvSpPr>
        <p:spPr>
          <a:xfrm>
            <a:off x="4457603" y="545393"/>
            <a:ext cx="4382894" cy="4370427"/>
          </a:xfrm>
          <a:prstGeom prst="rect">
            <a:avLst/>
          </a:prstGeom>
          <a:noFill/>
        </p:spPr>
        <p:txBody>
          <a:bodyPr wrap="square" rtlCol="0">
            <a:spAutoFit/>
          </a:bodyPr>
          <a:lstStyle/>
          <a:p>
            <a:pPr algn="just"/>
            <a:r>
              <a:rPr lang="ru-RU" sz="2000" dirty="0">
                <a:latin typeface="Cambria"/>
                <a:cs typeface="Cambria"/>
              </a:rPr>
              <a:t>Петров Иван Ильич – кадровый морской </a:t>
            </a:r>
            <a:r>
              <a:rPr lang="ru-RU" sz="2000" dirty="0" smtClean="0">
                <a:latin typeface="Cambria"/>
                <a:cs typeface="Cambria"/>
              </a:rPr>
              <a:t>офицер.</a:t>
            </a:r>
            <a:endParaRPr lang="ru-RU" sz="2000" dirty="0">
              <a:latin typeface="Cambria"/>
              <a:cs typeface="Cambria"/>
            </a:endParaRPr>
          </a:p>
          <a:p>
            <a:pPr algn="just"/>
            <a:r>
              <a:rPr lang="ru-RU" sz="2000" dirty="0">
                <a:latin typeface="Cambria"/>
                <a:cs typeface="Cambria"/>
              </a:rPr>
              <a:t>Родился в декабре 1917 года – умер в марте 1975 </a:t>
            </a:r>
            <a:r>
              <a:rPr lang="ru-RU" sz="2000" dirty="0" smtClean="0">
                <a:latin typeface="Cambria"/>
                <a:cs typeface="Cambria"/>
              </a:rPr>
              <a:t>года.</a:t>
            </a:r>
            <a:endParaRPr lang="ru-RU" sz="2000" dirty="0">
              <a:latin typeface="Cambria"/>
              <a:cs typeface="Cambria"/>
            </a:endParaRPr>
          </a:p>
          <a:p>
            <a:pPr algn="just"/>
            <a:r>
              <a:rPr lang="ru-RU" sz="2000" dirty="0">
                <a:latin typeface="Cambria"/>
                <a:cs typeface="Cambria"/>
              </a:rPr>
              <a:t> </a:t>
            </a:r>
            <a:r>
              <a:rPr lang="ru-RU" sz="2000" dirty="0" smtClean="0">
                <a:latin typeface="Cambria"/>
                <a:cs typeface="Cambria"/>
              </a:rPr>
              <a:t>Ушел </a:t>
            </a:r>
            <a:r>
              <a:rPr lang="ru-RU" sz="2000" dirty="0">
                <a:latin typeface="Cambria"/>
                <a:cs typeface="Cambria"/>
              </a:rPr>
              <a:t>на фронт после окончания военной академии, был ранен, после лечения в госпитале вернулся на флот, награжден орденами и медалями.  После войны продолжал службу в ВМФ СССР.</a:t>
            </a:r>
          </a:p>
          <a:p>
            <a:pPr algn="just"/>
            <a:r>
              <a:rPr lang="ru-RU" sz="2000" dirty="0">
                <a:latin typeface="Cambria"/>
                <a:cs typeface="Cambria"/>
              </a:rPr>
              <a:t> </a:t>
            </a:r>
            <a:r>
              <a:rPr lang="ru-RU" sz="2000" dirty="0" smtClean="0">
                <a:latin typeface="Cambria"/>
                <a:cs typeface="Cambria"/>
              </a:rPr>
              <a:t>Средний </a:t>
            </a:r>
            <a:r>
              <a:rPr lang="ru-RU" sz="2000" dirty="0">
                <a:latin typeface="Cambria"/>
                <a:cs typeface="Cambria"/>
              </a:rPr>
              <a:t>брат прадедушки Даши Ищенко</a:t>
            </a:r>
          </a:p>
          <a:p>
            <a:endParaRPr lang="ru-RU" dirty="0"/>
          </a:p>
        </p:txBody>
      </p:sp>
    </p:spTree>
    <p:extLst>
      <p:ext uri="{BB962C8B-B14F-4D97-AF65-F5344CB8AC3E}">
        <p14:creationId xmlns:p14="http://schemas.microsoft.com/office/powerpoint/2010/main" xmlns="" val="3980629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ChangeAspect="1"/>
          </p:cNvGraphicFramePr>
          <p:nvPr>
            <p:extLst>
              <p:ext uri="{D42A27DB-BD31-4B8C-83A1-F6EECF244321}">
                <p14:modId xmlns:p14="http://schemas.microsoft.com/office/powerpoint/2010/main" xmlns="" val="4147843735"/>
              </p:ext>
            </p:extLst>
          </p:nvPr>
        </p:nvGraphicFramePr>
        <p:xfrm>
          <a:off x="669646" y="498063"/>
          <a:ext cx="3053323" cy="4619949"/>
        </p:xfrm>
        <a:graphic>
          <a:graphicData uri="http://schemas.openxmlformats.org/presentationml/2006/ole">
            <p:oleObj spid="_x0000_s3078" name="Документ" r:id="rId3" imgW="2425611" imgH="3670165" progId="Word.Document.12">
              <p:embed/>
            </p:oleObj>
          </a:graphicData>
        </a:graphic>
      </p:graphicFrame>
      <p:sp>
        <p:nvSpPr>
          <p:cNvPr id="6" name="TextBox 5"/>
          <p:cNvSpPr txBox="1"/>
          <p:nvPr/>
        </p:nvSpPr>
        <p:spPr>
          <a:xfrm>
            <a:off x="4384390" y="498063"/>
            <a:ext cx="4031554" cy="4062651"/>
          </a:xfrm>
          <a:prstGeom prst="rect">
            <a:avLst/>
          </a:prstGeom>
          <a:noFill/>
        </p:spPr>
        <p:txBody>
          <a:bodyPr wrap="square" rtlCol="0">
            <a:spAutoFit/>
          </a:bodyPr>
          <a:lstStyle/>
          <a:p>
            <a:pPr algn="just"/>
            <a:r>
              <a:rPr lang="ru-RU" sz="2000" dirty="0">
                <a:latin typeface="Cambria"/>
                <a:cs typeface="Cambria"/>
              </a:rPr>
              <a:t>Петров Семен Ильич – Гвардии </a:t>
            </a:r>
            <a:r>
              <a:rPr lang="ru-RU" sz="2000" dirty="0" smtClean="0">
                <a:latin typeface="Cambria"/>
                <a:cs typeface="Cambria"/>
              </a:rPr>
              <a:t>сержант.</a:t>
            </a:r>
            <a:endParaRPr lang="ru-RU" sz="2000" dirty="0">
              <a:latin typeface="Cambria"/>
              <a:cs typeface="Cambria"/>
            </a:endParaRPr>
          </a:p>
          <a:p>
            <a:pPr algn="just"/>
            <a:r>
              <a:rPr lang="ru-RU" sz="2000" dirty="0">
                <a:latin typeface="Cambria"/>
                <a:cs typeface="Cambria"/>
              </a:rPr>
              <a:t>Прадедушка Даши </a:t>
            </a:r>
            <a:r>
              <a:rPr lang="ru-RU" sz="2000" dirty="0" smtClean="0">
                <a:latin typeface="Cambria"/>
                <a:cs typeface="Cambria"/>
              </a:rPr>
              <a:t>Ищенко.</a:t>
            </a:r>
            <a:endParaRPr lang="ru-RU" sz="2000" dirty="0">
              <a:latin typeface="Cambria"/>
              <a:cs typeface="Cambria"/>
            </a:endParaRPr>
          </a:p>
          <a:p>
            <a:pPr algn="just"/>
            <a:r>
              <a:rPr lang="ru-RU" sz="2000" dirty="0">
                <a:latin typeface="Cambria"/>
                <a:cs typeface="Cambria"/>
              </a:rPr>
              <a:t>Родился в феврале 1914 года умер в августе 1997 </a:t>
            </a:r>
            <a:r>
              <a:rPr lang="ru-RU" sz="2000" dirty="0" smtClean="0">
                <a:latin typeface="Cambria"/>
                <a:cs typeface="Cambria"/>
              </a:rPr>
              <a:t>года.</a:t>
            </a:r>
            <a:endParaRPr lang="ru-RU" sz="2000" dirty="0">
              <a:latin typeface="Cambria"/>
              <a:cs typeface="Cambria"/>
            </a:endParaRPr>
          </a:p>
          <a:p>
            <a:pPr algn="just"/>
            <a:r>
              <a:rPr lang="ru-RU" sz="2000" dirty="0">
                <a:latin typeface="Cambria"/>
                <a:cs typeface="Cambria"/>
              </a:rPr>
              <a:t> </a:t>
            </a:r>
            <a:r>
              <a:rPr lang="ru-RU" sz="2000" dirty="0" smtClean="0">
                <a:latin typeface="Cambria"/>
                <a:cs typeface="Cambria"/>
              </a:rPr>
              <a:t>Был </a:t>
            </a:r>
            <a:r>
              <a:rPr lang="ru-RU" sz="2000" dirty="0">
                <a:latin typeface="Cambria"/>
                <a:cs typeface="Cambria"/>
              </a:rPr>
              <a:t>призван в армию в 1939 году. Воевал с </a:t>
            </a:r>
            <a:r>
              <a:rPr lang="ru-RU" sz="2000" dirty="0" err="1">
                <a:latin typeface="Cambria"/>
                <a:cs typeface="Cambria"/>
              </a:rPr>
              <a:t>белофинами</a:t>
            </a:r>
            <a:r>
              <a:rPr lang="ru-RU" sz="2000" dirty="0">
                <a:latin typeface="Cambria"/>
                <a:cs typeface="Cambria"/>
              </a:rPr>
              <a:t>. Служил в Прибалтике в прожекторных войсках ПВО. В 1941 году защищал Москву. Награжден орденами и медалями. </a:t>
            </a:r>
          </a:p>
          <a:p>
            <a:endParaRPr lang="ru-RU" dirty="0"/>
          </a:p>
        </p:txBody>
      </p:sp>
    </p:spTree>
    <p:extLst>
      <p:ext uri="{BB962C8B-B14F-4D97-AF65-F5344CB8AC3E}">
        <p14:creationId xmlns:p14="http://schemas.microsoft.com/office/powerpoint/2010/main" xmlns="" val="5446551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ChangeAspect="1"/>
          </p:cNvGraphicFramePr>
          <p:nvPr>
            <p:extLst>
              <p:ext uri="{D42A27DB-BD31-4B8C-83A1-F6EECF244321}">
                <p14:modId xmlns:p14="http://schemas.microsoft.com/office/powerpoint/2010/main" xmlns="" val="3726168141"/>
              </p:ext>
            </p:extLst>
          </p:nvPr>
        </p:nvGraphicFramePr>
        <p:xfrm>
          <a:off x="326943" y="216640"/>
          <a:ext cx="3615241" cy="4811811"/>
        </p:xfrm>
        <a:graphic>
          <a:graphicData uri="http://schemas.openxmlformats.org/presentationml/2006/ole">
            <p:oleObj spid="_x0000_s4101" name="Документ" r:id="rId3" imgW="3218040" imgH="4333680" progId="Word.Document.12">
              <p:embed/>
            </p:oleObj>
          </a:graphicData>
        </a:graphic>
      </p:graphicFrame>
      <p:sp>
        <p:nvSpPr>
          <p:cNvPr id="8" name="TextBox 7"/>
          <p:cNvSpPr txBox="1"/>
          <p:nvPr/>
        </p:nvSpPr>
        <p:spPr>
          <a:xfrm>
            <a:off x="4140618" y="50723"/>
            <a:ext cx="5003382" cy="6832639"/>
          </a:xfrm>
          <a:prstGeom prst="rect">
            <a:avLst/>
          </a:prstGeom>
          <a:noFill/>
        </p:spPr>
        <p:txBody>
          <a:bodyPr wrap="square" rtlCol="0">
            <a:spAutoFit/>
          </a:bodyPr>
          <a:lstStyle/>
          <a:p>
            <a:pPr algn="just"/>
            <a:r>
              <a:rPr lang="ru-RU" sz="2000" dirty="0" err="1">
                <a:latin typeface="Cambria"/>
                <a:cs typeface="Cambria"/>
              </a:rPr>
              <a:t>Мурга</a:t>
            </a:r>
            <a:r>
              <a:rPr lang="ru-RU" sz="2000" dirty="0">
                <a:latin typeface="Cambria"/>
                <a:cs typeface="Cambria"/>
              </a:rPr>
              <a:t> Владимир Семенович и </a:t>
            </a:r>
            <a:r>
              <a:rPr lang="ru-RU" sz="2000" dirty="0" err="1">
                <a:latin typeface="Cambria"/>
                <a:cs typeface="Cambria"/>
              </a:rPr>
              <a:t>Мурга</a:t>
            </a:r>
            <a:r>
              <a:rPr lang="ru-RU" sz="2000" dirty="0">
                <a:latin typeface="Cambria"/>
                <a:cs typeface="Cambria"/>
              </a:rPr>
              <a:t> (Козловская) Екатерина Ивановна</a:t>
            </a:r>
          </a:p>
          <a:p>
            <a:pPr algn="just"/>
            <a:r>
              <a:rPr lang="ru-RU" sz="2000" dirty="0">
                <a:latin typeface="Cambria"/>
                <a:cs typeface="Cambria"/>
              </a:rPr>
              <a:t>Прадедушка и прабабушка Даши Ищенко</a:t>
            </a:r>
          </a:p>
          <a:p>
            <a:pPr algn="just"/>
            <a:r>
              <a:rPr lang="ru-RU" sz="2000" dirty="0">
                <a:latin typeface="Cambria"/>
                <a:cs typeface="Cambria"/>
              </a:rPr>
              <a:t> </a:t>
            </a:r>
            <a:r>
              <a:rPr lang="ru-RU" sz="2000" dirty="0" err="1" smtClean="0">
                <a:latin typeface="Cambria"/>
                <a:cs typeface="Cambria"/>
              </a:rPr>
              <a:t>Мурга</a:t>
            </a:r>
            <a:r>
              <a:rPr lang="ru-RU" sz="2000" dirty="0" smtClean="0">
                <a:latin typeface="Cambria"/>
                <a:cs typeface="Cambria"/>
              </a:rPr>
              <a:t> </a:t>
            </a:r>
            <a:r>
              <a:rPr lang="ru-RU" sz="2000" dirty="0">
                <a:latin typeface="Cambria"/>
                <a:cs typeface="Cambria"/>
              </a:rPr>
              <a:t>Владимир Семенович кадровый военный, танкист. Начал воевать с танкового рейда в Иран. Зимой 1941 года танковую часть перебросили под Москву. Закончил войну в Берлине. Был ранен, в госпитале познакомился с будущей женой Екатериной Ивановной Козловской – старшей операционной сестрой. Вернувшись с фронта продолжил службу в ВС СССР. Закончил службу в звании генерал-майора в 1977 году. Неоднократно награжден орденами и медалями СССР и России.</a:t>
            </a:r>
          </a:p>
          <a:p>
            <a:pPr algn="just"/>
            <a:r>
              <a:rPr lang="ru-RU" sz="2000" dirty="0">
                <a:latin typeface="Cambria"/>
                <a:cs typeface="Cambria"/>
              </a:rPr>
              <a:t>Прабабушка – Екатерина Ивановна, встретила окончание войны в городе </a:t>
            </a:r>
            <a:r>
              <a:rPr lang="ru-RU" sz="2000" dirty="0" err="1">
                <a:latin typeface="Cambria"/>
                <a:cs typeface="Cambria"/>
              </a:rPr>
              <a:t>Гюстров</a:t>
            </a:r>
            <a:r>
              <a:rPr lang="ru-RU" sz="2000" dirty="0">
                <a:latin typeface="Cambria"/>
                <a:cs typeface="Cambria"/>
              </a:rPr>
              <a:t>, под Берлином, имеет правительственные награды.</a:t>
            </a:r>
          </a:p>
          <a:p>
            <a:r>
              <a:rPr lang="ru-RU" sz="2000" dirty="0">
                <a:latin typeface="Cambria"/>
                <a:cs typeface="Cambria"/>
              </a:rPr>
              <a:t> </a:t>
            </a:r>
          </a:p>
          <a:p>
            <a:endParaRPr lang="ru-RU" dirty="0"/>
          </a:p>
        </p:txBody>
      </p:sp>
    </p:spTree>
    <p:extLst>
      <p:ext uri="{BB962C8B-B14F-4D97-AF65-F5344CB8AC3E}">
        <p14:creationId xmlns:p14="http://schemas.microsoft.com/office/powerpoint/2010/main" xmlns="" val="37564186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ChangeAspect="1"/>
          </p:cNvGraphicFramePr>
          <p:nvPr>
            <p:extLst>
              <p:ext uri="{D42A27DB-BD31-4B8C-83A1-F6EECF244321}">
                <p14:modId xmlns:p14="http://schemas.microsoft.com/office/powerpoint/2010/main" xmlns="" val="927792877"/>
              </p:ext>
            </p:extLst>
          </p:nvPr>
        </p:nvGraphicFramePr>
        <p:xfrm>
          <a:off x="5401919" y="112069"/>
          <a:ext cx="3350301" cy="4183909"/>
        </p:xfrm>
        <a:graphic>
          <a:graphicData uri="http://schemas.openxmlformats.org/presentationml/2006/ole">
            <p:oleObj spid="_x0000_s5123" name="Документ" r:id="rId3" imgW="5943381" imgH="7924508" progId="Word.Document.12">
              <p:embed/>
            </p:oleObj>
          </a:graphicData>
        </a:graphic>
      </p:graphicFrame>
      <p:sp>
        <p:nvSpPr>
          <p:cNvPr id="9" name="TextBox 8"/>
          <p:cNvSpPr txBox="1"/>
          <p:nvPr/>
        </p:nvSpPr>
        <p:spPr>
          <a:xfrm>
            <a:off x="304442" y="0"/>
            <a:ext cx="4974020" cy="5509201"/>
          </a:xfrm>
          <a:prstGeom prst="rect">
            <a:avLst/>
          </a:prstGeom>
          <a:noFill/>
        </p:spPr>
        <p:txBody>
          <a:bodyPr wrap="square" rtlCol="0">
            <a:spAutoFit/>
          </a:bodyPr>
          <a:lstStyle/>
          <a:p>
            <a:r>
              <a:rPr lang="ru-RU" sz="1600" dirty="0">
                <a:latin typeface="Cambria"/>
                <a:cs typeface="Cambria"/>
              </a:rPr>
              <a:t>М</a:t>
            </a:r>
            <a:r>
              <a:rPr lang="ru-RU" sz="1600" dirty="0" smtClean="0">
                <a:latin typeface="Cambria"/>
                <a:cs typeface="Cambria"/>
              </a:rPr>
              <a:t>ой </a:t>
            </a:r>
            <a:r>
              <a:rPr lang="ru-RU" sz="1600" dirty="0">
                <a:latin typeface="Cambria"/>
                <a:cs typeface="Cambria"/>
              </a:rPr>
              <a:t>прадедушка, </a:t>
            </a:r>
            <a:r>
              <a:rPr lang="ru-RU" sz="1600" dirty="0" err="1">
                <a:latin typeface="Cambria"/>
                <a:cs typeface="Cambria"/>
              </a:rPr>
              <a:t>Мурга</a:t>
            </a:r>
            <a:r>
              <a:rPr lang="ru-RU" sz="1600" dirty="0">
                <a:latin typeface="Cambria"/>
                <a:cs typeface="Cambria"/>
              </a:rPr>
              <a:t> Владимир Семёнович, прошёл </a:t>
            </a:r>
            <a:r>
              <a:rPr lang="ru-RU" sz="1600" dirty="0" smtClean="0">
                <a:latin typeface="Cambria"/>
                <a:cs typeface="Cambria"/>
              </a:rPr>
              <a:t>всю Великую Отечественную </a:t>
            </a:r>
            <a:r>
              <a:rPr lang="ru-RU" sz="1600" dirty="0">
                <a:latin typeface="Cambria"/>
                <a:cs typeface="Cambria"/>
              </a:rPr>
              <a:t>от самой южной точки СССР города Кушки, </a:t>
            </a:r>
            <a:r>
              <a:rPr lang="ru-RU" sz="1600" dirty="0" smtClean="0">
                <a:latin typeface="Cambria"/>
                <a:cs typeface="Cambria"/>
              </a:rPr>
              <a:t>где он служил будучи еще совсем юным, до </a:t>
            </a:r>
            <a:r>
              <a:rPr lang="ru-RU" sz="1600" dirty="0">
                <a:latin typeface="Cambria"/>
                <a:cs typeface="Cambria"/>
              </a:rPr>
              <a:t>самого Берлина. Несмотря на ранения и контузии, он выжил в те страшные годы и скоро ему исполнится девяносто </a:t>
            </a:r>
            <a:r>
              <a:rPr lang="ru-RU" sz="1600" dirty="0" smtClean="0">
                <a:latin typeface="Cambria"/>
                <a:cs typeface="Cambria"/>
              </a:rPr>
              <a:t>шесть. </a:t>
            </a:r>
            <a:r>
              <a:rPr lang="ru-RU" sz="1600" dirty="0">
                <a:latin typeface="Cambria"/>
                <a:cs typeface="Cambria"/>
              </a:rPr>
              <a:t>Я очень горжусь им и рада, что у меня есть возможность расспросить его о тех событиях и получить информацию, что называется, из первоисточника. Кроме того, несмотря на все тяготы жизни, несмотря на войну, ему удалось получить прекрасное образование, он замечательный рассказчик, слушать его можно не то что часами – днями</a:t>
            </a:r>
            <a:r>
              <a:rPr lang="ru-RU" sz="1600" dirty="0" smtClean="0">
                <a:latin typeface="Cambria"/>
                <a:cs typeface="Cambria"/>
              </a:rPr>
              <a:t>.</a:t>
            </a:r>
          </a:p>
          <a:p>
            <a:r>
              <a:rPr lang="ru-RU" sz="1600" dirty="0" smtClean="0">
                <a:latin typeface="Cambria"/>
                <a:cs typeface="Cambria"/>
              </a:rPr>
              <a:t>Он </a:t>
            </a:r>
            <a:r>
              <a:rPr lang="ru-RU" sz="1600" dirty="0">
                <a:latin typeface="Cambria"/>
                <a:cs typeface="Cambria"/>
              </a:rPr>
              <a:t>рассказывал, какое страшное это было время. Партизаны умирали за своих, но ценой жизни передавали важную информацию. Дети и женщины тоже гибли. Общая беда сплотила народ. В</a:t>
            </a:r>
            <a:r>
              <a:rPr lang="en-US" sz="1600" dirty="0">
                <a:latin typeface="Cambria"/>
                <a:cs typeface="Cambria"/>
              </a:rPr>
              <a:t> </a:t>
            </a:r>
            <a:r>
              <a:rPr lang="en-US" sz="1600" dirty="0" err="1">
                <a:latin typeface="Cambria"/>
                <a:cs typeface="Cambria"/>
              </a:rPr>
              <a:t>ротах</a:t>
            </a:r>
            <a:r>
              <a:rPr lang="en-US" sz="1600" dirty="0">
                <a:latin typeface="Cambria"/>
                <a:cs typeface="Cambria"/>
              </a:rPr>
              <a:t> </a:t>
            </a:r>
            <a:r>
              <a:rPr lang="en-US" sz="1600" dirty="0" err="1" smtClean="0">
                <a:latin typeface="Cambria"/>
                <a:cs typeface="Cambria"/>
              </a:rPr>
              <a:t>жили</a:t>
            </a:r>
            <a:r>
              <a:rPr lang="ru-RU" sz="1600" dirty="0" smtClean="0">
                <a:latin typeface="Cambria"/>
                <a:cs typeface="Cambria"/>
              </a:rPr>
              <a:t>,</a:t>
            </a:r>
            <a:r>
              <a:rPr lang="en-US" sz="1600" dirty="0" smtClean="0">
                <a:latin typeface="Cambria"/>
                <a:cs typeface="Cambria"/>
              </a:rPr>
              <a:t> </a:t>
            </a:r>
            <a:r>
              <a:rPr lang="en-US" sz="1600" dirty="0" err="1">
                <a:latin typeface="Cambria"/>
                <a:cs typeface="Cambria"/>
              </a:rPr>
              <a:t>как</a:t>
            </a:r>
            <a:r>
              <a:rPr lang="en-US" sz="1600" dirty="0">
                <a:latin typeface="Cambria"/>
                <a:cs typeface="Cambria"/>
              </a:rPr>
              <a:t> </a:t>
            </a:r>
            <a:r>
              <a:rPr lang="en-US" sz="1600" dirty="0" err="1">
                <a:latin typeface="Cambria"/>
                <a:cs typeface="Cambria"/>
              </a:rPr>
              <a:t>одна</a:t>
            </a:r>
            <a:r>
              <a:rPr lang="en-US" sz="1600" dirty="0">
                <a:latin typeface="Cambria"/>
                <a:cs typeface="Cambria"/>
              </a:rPr>
              <a:t> </a:t>
            </a:r>
            <a:r>
              <a:rPr lang="en-US" sz="1600" dirty="0" err="1">
                <a:latin typeface="Cambria"/>
                <a:cs typeface="Cambria"/>
              </a:rPr>
              <a:t>семья</a:t>
            </a:r>
            <a:r>
              <a:rPr lang="en-US" sz="1600" dirty="0">
                <a:latin typeface="Cambria"/>
                <a:cs typeface="Cambria"/>
              </a:rPr>
              <a:t>. </a:t>
            </a:r>
            <a:r>
              <a:rPr lang="en-US" sz="1600" dirty="0" err="1">
                <a:latin typeface="Cambria"/>
                <a:cs typeface="Cambria"/>
              </a:rPr>
              <a:t>Все</a:t>
            </a:r>
            <a:r>
              <a:rPr lang="en-US" sz="1600" dirty="0">
                <a:latin typeface="Cambria"/>
                <a:cs typeface="Cambria"/>
              </a:rPr>
              <a:t> </a:t>
            </a:r>
            <a:r>
              <a:rPr lang="en-US" sz="1600" dirty="0" err="1">
                <a:latin typeface="Cambria"/>
                <a:cs typeface="Cambria"/>
              </a:rPr>
              <a:t>были</a:t>
            </a:r>
            <a:r>
              <a:rPr lang="en-US" sz="1600" dirty="0">
                <a:latin typeface="Cambria"/>
                <a:cs typeface="Cambria"/>
              </a:rPr>
              <a:t> </a:t>
            </a:r>
            <a:r>
              <a:rPr lang="en-US" sz="1600" dirty="0" err="1">
                <a:latin typeface="Cambria"/>
                <a:cs typeface="Cambria"/>
              </a:rPr>
              <a:t>на</a:t>
            </a:r>
            <a:r>
              <a:rPr lang="en-US" sz="1600" dirty="0">
                <a:latin typeface="Cambria"/>
                <a:cs typeface="Cambria"/>
              </a:rPr>
              <a:t> </a:t>
            </a:r>
            <a:r>
              <a:rPr lang="en-US" sz="1600" dirty="0" err="1">
                <a:latin typeface="Cambria"/>
                <a:cs typeface="Cambria"/>
              </a:rPr>
              <a:t>виду</a:t>
            </a:r>
            <a:r>
              <a:rPr lang="en-US" sz="1600" dirty="0">
                <a:latin typeface="Cambria"/>
                <a:cs typeface="Cambria"/>
              </a:rPr>
              <a:t> </a:t>
            </a:r>
            <a:r>
              <a:rPr lang="en-US" sz="1600" dirty="0" err="1">
                <a:latin typeface="Cambria"/>
                <a:cs typeface="Cambria"/>
              </a:rPr>
              <a:t>друг</a:t>
            </a:r>
            <a:r>
              <a:rPr lang="en-US" sz="1600" dirty="0">
                <a:latin typeface="Cambria"/>
                <a:cs typeface="Cambria"/>
              </a:rPr>
              <a:t> </a:t>
            </a:r>
            <a:r>
              <a:rPr lang="en-US" sz="1600" dirty="0" err="1">
                <a:latin typeface="Cambria"/>
                <a:cs typeface="Cambria"/>
              </a:rPr>
              <a:t>у</a:t>
            </a:r>
            <a:r>
              <a:rPr lang="en-US" sz="1600" dirty="0">
                <a:latin typeface="Cambria"/>
                <a:cs typeface="Cambria"/>
              </a:rPr>
              <a:t> </a:t>
            </a:r>
            <a:r>
              <a:rPr lang="en-US" sz="1600" dirty="0" err="1">
                <a:latin typeface="Cambria"/>
                <a:cs typeface="Cambria"/>
              </a:rPr>
              <a:t>друга</a:t>
            </a:r>
            <a:r>
              <a:rPr lang="en-US" sz="1600" dirty="0">
                <a:latin typeface="Cambria"/>
                <a:cs typeface="Cambria"/>
              </a:rPr>
              <a:t>, </a:t>
            </a:r>
            <a:r>
              <a:rPr lang="en-US" sz="1600" dirty="0" err="1">
                <a:latin typeface="Cambria"/>
                <a:cs typeface="Cambria"/>
              </a:rPr>
              <a:t>все</a:t>
            </a:r>
            <a:r>
              <a:rPr lang="en-US" sz="1600" dirty="0">
                <a:latin typeface="Cambria"/>
                <a:cs typeface="Cambria"/>
              </a:rPr>
              <a:t> </a:t>
            </a:r>
            <a:r>
              <a:rPr lang="en-US" sz="1600" dirty="0" err="1">
                <a:latin typeface="Cambria"/>
                <a:cs typeface="Cambria"/>
              </a:rPr>
              <a:t>хорошо</a:t>
            </a:r>
            <a:r>
              <a:rPr lang="en-US" sz="1600" dirty="0">
                <a:latin typeface="Cambria"/>
                <a:cs typeface="Cambria"/>
              </a:rPr>
              <a:t> </a:t>
            </a:r>
            <a:r>
              <a:rPr lang="en-US" sz="1600" dirty="0" err="1">
                <a:latin typeface="Cambria"/>
                <a:cs typeface="Cambria"/>
              </a:rPr>
              <a:t>друг</a:t>
            </a:r>
            <a:r>
              <a:rPr lang="en-US" sz="1600" dirty="0">
                <a:latin typeface="Cambria"/>
                <a:cs typeface="Cambria"/>
              </a:rPr>
              <a:t> </a:t>
            </a:r>
            <a:r>
              <a:rPr lang="en-US" sz="1600" dirty="0" err="1">
                <a:latin typeface="Cambria"/>
                <a:cs typeface="Cambria"/>
              </a:rPr>
              <a:t>друга</a:t>
            </a:r>
            <a:r>
              <a:rPr lang="en-US" sz="1600" dirty="0">
                <a:latin typeface="Cambria"/>
                <a:cs typeface="Cambria"/>
              </a:rPr>
              <a:t> </a:t>
            </a:r>
            <a:r>
              <a:rPr lang="en-US" sz="1600" dirty="0" err="1">
                <a:latin typeface="Cambria"/>
                <a:cs typeface="Cambria"/>
              </a:rPr>
              <a:t>знали</a:t>
            </a:r>
            <a:r>
              <a:rPr lang="en-US" sz="1600" dirty="0">
                <a:latin typeface="Cambria"/>
                <a:cs typeface="Cambria"/>
              </a:rPr>
              <a:t> </a:t>
            </a:r>
            <a:r>
              <a:rPr lang="en-US" sz="1600" dirty="0" err="1">
                <a:latin typeface="Cambria"/>
                <a:cs typeface="Cambria"/>
              </a:rPr>
              <a:t>и</a:t>
            </a:r>
            <a:r>
              <a:rPr lang="en-US" sz="1600" dirty="0">
                <a:latin typeface="Cambria"/>
                <a:cs typeface="Cambria"/>
              </a:rPr>
              <a:t> </a:t>
            </a:r>
            <a:r>
              <a:rPr lang="en-US" sz="1600" dirty="0" err="1">
                <a:latin typeface="Cambria"/>
                <a:cs typeface="Cambria"/>
              </a:rPr>
              <a:t>могли</a:t>
            </a:r>
            <a:r>
              <a:rPr lang="en-US" sz="1600" dirty="0">
                <a:latin typeface="Cambria"/>
                <a:cs typeface="Cambria"/>
              </a:rPr>
              <a:t> </a:t>
            </a:r>
            <a:r>
              <a:rPr lang="en-US" sz="1600" dirty="0" err="1" smtClean="0">
                <a:latin typeface="Cambria"/>
                <a:cs typeface="Cambria"/>
              </a:rPr>
              <a:t>доверять</a:t>
            </a:r>
            <a:r>
              <a:rPr lang="en-US" sz="1600" dirty="0" smtClean="0">
                <a:latin typeface="Cambria"/>
                <a:cs typeface="Cambria"/>
              </a:rPr>
              <a:t>, </a:t>
            </a:r>
            <a:r>
              <a:rPr lang="en-US" sz="1600" dirty="0" err="1" smtClean="0">
                <a:latin typeface="Cambria"/>
                <a:cs typeface="Cambria"/>
              </a:rPr>
              <a:t>надеяться</a:t>
            </a:r>
            <a:r>
              <a:rPr lang="en-US" sz="1600" dirty="0" smtClean="0">
                <a:latin typeface="Cambria"/>
                <a:cs typeface="Cambria"/>
              </a:rPr>
              <a:t>.</a:t>
            </a:r>
            <a:r>
              <a:rPr lang="ru-RU" sz="1600" dirty="0" smtClean="0">
                <a:latin typeface="Cambria"/>
                <a:cs typeface="Cambria"/>
              </a:rPr>
              <a:t>  </a:t>
            </a:r>
          </a:p>
          <a:p>
            <a:endParaRPr lang="ru-RU" sz="1600" dirty="0">
              <a:latin typeface="Cambria"/>
              <a:cs typeface="Cambria"/>
            </a:endParaRPr>
          </a:p>
        </p:txBody>
      </p:sp>
    </p:spTree>
    <p:extLst>
      <p:ext uri="{BB962C8B-B14F-4D97-AF65-F5344CB8AC3E}">
        <p14:creationId xmlns:p14="http://schemas.microsoft.com/office/powerpoint/2010/main" xmlns="" val="35285032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0863" y="209864"/>
            <a:ext cx="5295490" cy="4247317"/>
          </a:xfrm>
          <a:prstGeom prst="rect">
            <a:avLst/>
          </a:prstGeom>
          <a:noFill/>
        </p:spPr>
        <p:txBody>
          <a:bodyPr wrap="square" rtlCol="0">
            <a:spAutoFit/>
          </a:bodyPr>
          <a:lstStyle/>
          <a:p>
            <a:r>
              <a:rPr lang="ru-RU" dirty="0">
                <a:latin typeface="Cambria"/>
                <a:cs typeface="Cambria"/>
              </a:rPr>
              <a:t>Так же мне запомнилось то, как прадедушка говорил о событиях Великой Отечественной войны: «Это было ужасно. Страх в те года вселился в каждую человеческую душу, но вера и надежда была настолько сильна, что мы победили. Ценой жизней многих бравых солдат, моих друзей, чьих - то сыновей, но мы выиграли бой. Мы показали, что это наша страна и наш народ не сдается!»   </a:t>
            </a:r>
          </a:p>
          <a:p>
            <a:r>
              <a:rPr lang="ru-RU" dirty="0">
                <a:latin typeface="Cambria"/>
                <a:cs typeface="Cambria"/>
              </a:rPr>
              <a:t>Но эти истории – не самое главное. Главное, что дед рассказал мне о том, как все было и благодаря ему я понимаю, что у меня есть и осознаю, что самое важное – чтобы было мирное небо над головой.</a:t>
            </a:r>
          </a:p>
          <a:p>
            <a:endParaRPr lang="ru-RU" dirty="0"/>
          </a:p>
        </p:txBody>
      </p:sp>
      <p:graphicFrame>
        <p:nvGraphicFramePr>
          <p:cNvPr id="5" name="Объект 4"/>
          <p:cNvGraphicFramePr>
            <a:graphicFrameLocks noChangeAspect="1"/>
          </p:cNvGraphicFramePr>
          <p:nvPr>
            <p:extLst>
              <p:ext uri="{D42A27DB-BD31-4B8C-83A1-F6EECF244321}">
                <p14:modId xmlns:p14="http://schemas.microsoft.com/office/powerpoint/2010/main" xmlns="" val="3679011652"/>
              </p:ext>
            </p:extLst>
          </p:nvPr>
        </p:nvGraphicFramePr>
        <p:xfrm>
          <a:off x="5606353" y="209864"/>
          <a:ext cx="3295055" cy="3513317"/>
        </p:xfrm>
        <a:graphic>
          <a:graphicData uri="http://schemas.openxmlformats.org/presentationml/2006/ole">
            <p:oleObj spid="_x0000_s6147" name="Документ" r:id="rId3" imgW="5943381" imgH="6337067" progId="Word.Document.12">
              <p:embed/>
            </p:oleObj>
          </a:graphicData>
        </a:graphic>
      </p:graphicFrame>
    </p:spTree>
    <p:extLst>
      <p:ext uri="{BB962C8B-B14F-4D97-AF65-F5344CB8AC3E}">
        <p14:creationId xmlns:p14="http://schemas.microsoft.com/office/powerpoint/2010/main" xmlns="" val="13306753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IMG_0797.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3340384" cy="6858000"/>
          </a:xfrm>
          <a:prstGeom prst="rect">
            <a:avLst/>
          </a:prstGeom>
        </p:spPr>
      </p:pic>
      <p:pic>
        <p:nvPicPr>
          <p:cNvPr id="5" name="Изображение 4" descr="IMG_0794.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11598" y="0"/>
            <a:ext cx="3632402" cy="6858000"/>
          </a:xfrm>
          <a:prstGeom prst="rect">
            <a:avLst/>
          </a:prstGeom>
        </p:spPr>
      </p:pic>
      <p:sp>
        <p:nvSpPr>
          <p:cNvPr id="7" name="TextBox 6"/>
          <p:cNvSpPr txBox="1"/>
          <p:nvPr/>
        </p:nvSpPr>
        <p:spPr>
          <a:xfrm>
            <a:off x="3357505" y="2256641"/>
            <a:ext cx="2154093" cy="1384995"/>
          </a:xfrm>
          <a:prstGeom prst="rect">
            <a:avLst/>
          </a:prstGeom>
          <a:noFill/>
        </p:spPr>
        <p:txBody>
          <a:bodyPr wrap="square" rtlCol="0">
            <a:spAutoFit/>
          </a:bodyPr>
          <a:lstStyle/>
          <a:p>
            <a:r>
              <a:rPr lang="ru-RU" sz="2800" b="1" dirty="0" smtClean="0">
                <a:latin typeface="Cambria"/>
                <a:cs typeface="Cambria"/>
              </a:rPr>
              <a:t>9</a:t>
            </a:r>
          </a:p>
          <a:p>
            <a:r>
              <a:rPr lang="ru-RU" sz="2800" b="1" dirty="0" smtClean="0">
                <a:latin typeface="Cambria"/>
                <a:cs typeface="Cambria"/>
              </a:rPr>
              <a:t>Мая</a:t>
            </a:r>
          </a:p>
          <a:p>
            <a:r>
              <a:rPr lang="ru-RU" sz="2800" b="1" dirty="0" smtClean="0">
                <a:latin typeface="Cambria"/>
                <a:cs typeface="Cambria"/>
              </a:rPr>
              <a:t>2013 года</a:t>
            </a:r>
            <a:endParaRPr lang="ru-RU" sz="2800" b="1" dirty="0">
              <a:latin typeface="Cambria"/>
              <a:cs typeface="Cambria"/>
            </a:endParaRPr>
          </a:p>
        </p:txBody>
      </p:sp>
    </p:spTree>
    <p:extLst>
      <p:ext uri="{BB962C8B-B14F-4D97-AF65-F5344CB8AC3E}">
        <p14:creationId xmlns:p14="http://schemas.microsoft.com/office/powerpoint/2010/main" xmlns="" val="28110092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IMG_0800.jpg"/>
          <p:cNvPicPr>
            <a:picLocks noChangeAspect="1"/>
          </p:cNvPicPr>
          <p:nvPr/>
        </p:nvPicPr>
        <p:blipFill rotWithShape="1">
          <a:blip r:embed="rId2" cstate="print">
            <a:extLst>
              <a:ext uri="{28A0092B-C50C-407E-A947-70E740481C1C}">
                <a14:useLocalDpi xmlns:a14="http://schemas.microsoft.com/office/drawing/2010/main" xmlns="" val="0"/>
              </a:ext>
            </a:extLst>
          </a:blip>
          <a:srcRect l="3892"/>
          <a:stretch/>
        </p:blipFill>
        <p:spPr>
          <a:xfrm>
            <a:off x="4221027" y="0"/>
            <a:ext cx="4922973" cy="6858000"/>
          </a:xfrm>
          <a:prstGeom prst="rect">
            <a:avLst/>
          </a:prstGeom>
        </p:spPr>
      </p:pic>
      <p:pic>
        <p:nvPicPr>
          <p:cNvPr id="5" name="Изображение 4" descr="IMG_0804.jpg"/>
          <p:cNvPicPr>
            <a:picLocks noChangeAspect="1"/>
          </p:cNvPicPr>
          <p:nvPr/>
        </p:nvPicPr>
        <p:blipFill rotWithShape="1">
          <a:blip r:embed="rId3" cstate="print">
            <a:extLst>
              <a:ext uri="{28A0092B-C50C-407E-A947-70E740481C1C}">
                <a14:useLocalDpi xmlns:a14="http://schemas.microsoft.com/office/drawing/2010/main" xmlns="" val="0"/>
              </a:ext>
            </a:extLst>
          </a:blip>
          <a:srcRect r="17595"/>
          <a:stretch/>
        </p:blipFill>
        <p:spPr>
          <a:xfrm>
            <a:off x="1" y="0"/>
            <a:ext cx="4221026" cy="6858000"/>
          </a:xfrm>
          <a:prstGeom prst="rect">
            <a:avLst/>
          </a:prstGeom>
        </p:spPr>
      </p:pic>
    </p:spTree>
    <p:extLst>
      <p:ext uri="{BB962C8B-B14F-4D97-AF65-F5344CB8AC3E}">
        <p14:creationId xmlns:p14="http://schemas.microsoft.com/office/powerpoint/2010/main" xmlns="" val="411503406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Чернильница">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Чернильница.thmx</Template>
  <TotalTime>79</TotalTime>
  <Words>435</Words>
  <Application>Microsoft Macintosh PowerPoint</Application>
  <PresentationFormat>Экран (4:3)</PresentationFormat>
  <Paragraphs>27</Paragraphs>
  <Slides>9</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9</vt:i4>
      </vt:variant>
    </vt:vector>
  </HeadingPairs>
  <TitlesOfParts>
    <vt:vector size="11" baseType="lpstr">
      <vt:lpstr>Чернильница</vt:lpstr>
      <vt:lpstr>Документ</vt:lpstr>
      <vt:lpstr>КАК ВЕЛИКАЯ ОТЕЧЕСТВЕННАЯ ВОЙНА КОСНУЛАСЬ МОЕЙ СЕМЬИ</vt:lpstr>
      <vt:lpstr>Слайд 2</vt:lpstr>
      <vt:lpstr>Слайд 3</vt:lpstr>
      <vt:lpstr>Слайд 4</vt:lpstr>
      <vt:lpstr>Слайд 5</vt:lpstr>
      <vt:lpstr>Слайд 6</vt:lpstr>
      <vt:lpstr>Слайд 7</vt:lpstr>
      <vt:lpstr>Слайд 8</vt:lpstr>
      <vt:lpstr>Слайд 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КАК ВЕЛИКАЯ ОТЕЧЕСТВЕННАЯ ВОЙНА КОСНУЛАСЬ МОЕЙ СЕМЬИ</dc:title>
  <dc:creator>macbookair</dc:creator>
  <cp:lastModifiedBy>Любовь Петровна</cp:lastModifiedBy>
  <cp:revision>11</cp:revision>
  <dcterms:created xsi:type="dcterms:W3CDTF">2013-12-12T12:46:54Z</dcterms:created>
  <dcterms:modified xsi:type="dcterms:W3CDTF">2013-12-13T11:10:22Z</dcterms:modified>
</cp:coreProperties>
</file>