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media/audio1" ContentType="audio/mpeg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558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8188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cs typeface="DejaVu San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9900" y="0"/>
            <a:ext cx="3278188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cs typeface="DejaVu San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8188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cs typeface="DejaVu San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9900" y="10156825"/>
            <a:ext cx="3278188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cs typeface="DejaVu Sans" charset="0"/>
              </a:defRPr>
            </a:lvl1pPr>
          </a:lstStyle>
          <a:p>
            <a:pPr>
              <a:defRPr/>
            </a:pPr>
            <a:fld id="{ABED6BA3-C2EE-4618-B1F7-C43C02FE7B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9D033B1-4E59-40F2-809B-F86A13C9F164}" type="slidenum">
              <a:rPr lang="ru-RU"/>
              <a:pPr/>
              <a:t>1</a:t>
            </a:fld>
            <a:endParaRPr lang="ru-RU"/>
          </a:p>
        </p:txBody>
      </p:sp>
      <p:sp>
        <p:nvSpPr>
          <p:cNvPr id="13315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3316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CCB646C-92AA-4921-BB3B-95475DE64A0C}" type="slidenum">
              <a:rPr lang="ru-RU"/>
              <a:pPr/>
              <a:t>10</a:t>
            </a:fld>
            <a:endParaRPr lang="ru-RU"/>
          </a:p>
        </p:txBody>
      </p:sp>
      <p:sp>
        <p:nvSpPr>
          <p:cNvPr id="22531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2532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98228F8-EB9B-4C19-A5A3-42D37944BFD2}" type="slidenum">
              <a:rPr lang="ru-RU"/>
              <a:pPr/>
              <a:t>2</a:t>
            </a:fld>
            <a:endParaRPr lang="ru-RU"/>
          </a:p>
        </p:txBody>
      </p:sp>
      <p:sp>
        <p:nvSpPr>
          <p:cNvPr id="14339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4340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0331088-BC12-427B-975B-2CB2AF0B68FE}" type="slidenum">
              <a:rPr lang="ru-RU"/>
              <a:pPr/>
              <a:t>3</a:t>
            </a:fld>
            <a:endParaRPr lang="ru-RU"/>
          </a:p>
        </p:txBody>
      </p:sp>
      <p:sp>
        <p:nvSpPr>
          <p:cNvPr id="15363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5364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3AF7526-2815-4B47-8A11-F5161AE3E40C}" type="slidenum">
              <a:rPr lang="ru-RU"/>
              <a:pPr/>
              <a:t>4</a:t>
            </a:fld>
            <a:endParaRPr lang="ru-RU"/>
          </a:p>
        </p:txBody>
      </p:sp>
      <p:sp>
        <p:nvSpPr>
          <p:cNvPr id="1638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6388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3EE19A6-5680-4A17-8F3A-1277374A6BB7}" type="slidenum">
              <a:rPr lang="ru-RU"/>
              <a:pPr/>
              <a:t>5</a:t>
            </a:fld>
            <a:endParaRPr lang="ru-RU"/>
          </a:p>
        </p:txBody>
      </p:sp>
      <p:sp>
        <p:nvSpPr>
          <p:cNvPr id="17411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7412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4879FD2-618E-401B-B1AD-210BE9FFC827}" type="slidenum">
              <a:rPr lang="ru-RU"/>
              <a:pPr/>
              <a:t>6</a:t>
            </a:fld>
            <a:endParaRPr lang="ru-RU"/>
          </a:p>
        </p:txBody>
      </p:sp>
      <p:sp>
        <p:nvSpPr>
          <p:cNvPr id="18435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8436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59EA962-B245-46BA-8CE8-F6BDD1BA5348}" type="slidenum">
              <a:rPr lang="ru-RU"/>
              <a:pPr/>
              <a:t>7</a:t>
            </a:fld>
            <a:endParaRPr lang="ru-RU"/>
          </a:p>
        </p:txBody>
      </p:sp>
      <p:sp>
        <p:nvSpPr>
          <p:cNvPr id="19459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9460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1987245-70E3-4FA9-9C05-3E144576EBD2}" type="slidenum">
              <a:rPr lang="ru-RU"/>
              <a:pPr/>
              <a:t>8</a:t>
            </a:fld>
            <a:endParaRPr lang="ru-RU"/>
          </a:p>
        </p:txBody>
      </p:sp>
      <p:sp>
        <p:nvSpPr>
          <p:cNvPr id="20483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0484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DBF6B97-1EE5-4357-89C8-61D54F33DD43}" type="slidenum">
              <a:rPr lang="ru-RU"/>
              <a:pPr/>
              <a:t>9</a:t>
            </a:fld>
            <a:endParaRPr lang="ru-RU"/>
          </a:p>
        </p:txBody>
      </p:sp>
      <p:sp>
        <p:nvSpPr>
          <p:cNvPr id="2150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1508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3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09545-49BE-4C35-BFD9-AAFBB69C89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 loop="1">
        <p:snd r:embed="rId1" name="YAroslav_Evdokimov-Majskij_vals_minus(vmusice.net).mp3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A8011-52E1-4033-9D68-14DA783136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 loop="1">
        <p:snd r:embed="rId1" name="YAroslav_Evdokimov-Majskij_vals_minus(vmusice.net).mp3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AC630-1E2F-4B60-9E0F-5BA0CFF13E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 loop="1">
        <p:snd r:embed="rId1" name="YAroslav_Evdokimov-Majskij_vals_minus(vmusice.net).mp3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7" cy="1260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DD62B-CFC3-4042-BA90-AB83369278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 loop="1">
        <p:snd r:embed="rId1" name="YAroslav_Evdokimov-Majskij_vals_minus(vmusice.net).mp3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7310E-FE37-4EBE-85C6-437F966779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 loop="1">
        <p:snd r:embed="rId1" name="YAroslav_Evdokimov-Majskij_vals_minus(vmusice.net).mp3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686F0-449D-431F-B263-D4B321C583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 loop="1">
        <p:snd r:embed="rId1" name="YAroslav_Evdokimov-Majskij_vals_minus(vmusice.net).mp3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3576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13325" y="1768475"/>
            <a:ext cx="4357688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3785E-914A-4F5D-BC02-6B39A6E24B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 loop="1">
        <p:snd r:embed="rId1" name="YAroslav_Evdokimov-Majskij_vals_minus(vmusice.net).mp3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49758-2350-4EF7-A206-8D2372E1DD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 loop="1">
        <p:snd r:embed="rId1" name="YAroslav_Evdokimov-Majskij_vals_minus(vmusice.net).mp3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25872-89DD-4099-9550-89F3D63563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 loop="1">
        <p:snd r:embed="rId1" name="YAroslav_Evdokimov-Majskij_vals_minus(vmusice.net).mp3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100F22-B167-4EE0-87C3-D0D560F51C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 loop="1">
        <p:snd r:embed="rId1" name="YAroslav_Evdokimov-Majskij_vals_minus(vmusice.net).mp3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CA5CB-AA69-4922-BC21-E48E02A684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 loop="1">
        <p:snd r:embed="rId1" name="YAroslav_Evdokimov-Majskij_vals_minus(vmusice.net).mp3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C0B0B-13C6-48B0-B268-88531B96A6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 loop="1">
        <p:snd r:embed="rId1" name="YAroslav_Evdokimov-Majskij_vals_minus(vmusice.net).mp3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8867775" cy="4987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cs typeface="DejaVu San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cs typeface="DejaVu San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cs typeface="DejaVu Sans" charset="0"/>
              </a:defRPr>
            </a:lvl1pPr>
          </a:lstStyle>
          <a:p>
            <a:pPr>
              <a:defRPr/>
            </a:pPr>
            <a:fld id="{B7DD3D55-6208-4599-806D-7D590BA30B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>
    <p:sndAc>
      <p:stSnd loop="1">
        <p:snd r:embed="rId14" name="YAroslav_Evdokimov-Majskij_vals_minus(vmusice.net).mp3"/>
      </p:stSnd>
    </p:sndAc>
  </p:transition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WenQuanYi Micro Hei" charset="0"/>
          <a:cs typeface="WenQuanYi Micro Hei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WenQuanYi Micro Hei" charset="0"/>
          <a:cs typeface="WenQuanYi Micro Hei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WenQuanYi Micro Hei" charset="0"/>
          <a:cs typeface="WenQuanYi Micro Hei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WenQuanYi Micro Hei" charset="0"/>
          <a:cs typeface="WenQuanYi Micro Hei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WenQuanYi Micro Hei" charset="0"/>
          <a:cs typeface="WenQuanYi Micro Hei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WenQuanYi Micro Hei" charset="0"/>
          <a:cs typeface="WenQuanYi Micro Hei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WenQuanYi Micro Hei" charset="0"/>
          <a:cs typeface="WenQuanYi Micro Hei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WenQuanYi Micro Hei" charset="0"/>
          <a:cs typeface="WenQuanYi Micro Hei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C:\Users\nikonova\Documents\&#1056;&#1072;&#1073;&#1086;&#1095;&#1080;&#1081;_&#1089;&#1090;&#1086;&#1083;\&#1056;&#1072;&#1073;&#1086;&#1090;&#1072;2013-14\&#1056;&#1077;&#1096;&#1077;&#1090;&#1086;&#1074;\YAroslav_Evdokimov-Majskij_vals_minus(vmusice.net).mp3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13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2160588" y="0"/>
            <a:ext cx="5903912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ru-RU" smtClean="0"/>
              <a:t/>
            </a:r>
            <a:br>
              <a:rPr lang="ru-RU" smtClean="0"/>
            </a:br>
            <a:r>
              <a:rPr lang="ru-RU" b="1" smtClean="0"/>
              <a:t>Решетов Сергей Никитович</a:t>
            </a:r>
          </a:p>
        </p:txBody>
      </p:sp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5900" y="2447925"/>
            <a:ext cx="2271713" cy="318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2808288" y="2160588"/>
            <a:ext cx="6696075" cy="4408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2640" rIns="90000" bIns="45000"/>
          <a:lstStyle/>
          <a:p>
            <a:pPr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ru-RU" sz="2000">
                <a:solidFill>
                  <a:srgbClr val="000000"/>
                </a:solidFill>
              </a:rPr>
              <a:t>Герой Советского Союза Капитан 1-го ранга</a:t>
            </a:r>
          </a:p>
          <a:p>
            <a:pPr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ru-RU" sz="2000">
                <a:solidFill>
                  <a:srgbClr val="000000"/>
                </a:solidFill>
              </a:rPr>
              <a:t>Командир роты 703-го стрелкового полка 233-й стрелковой дивизии 57-й армии 3-го Украинского фронта, старший лейтенант. </a:t>
            </a:r>
          </a:p>
          <a:p>
            <a:pPr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ru-RU" sz="2000" b="1">
                <a:solidFill>
                  <a:srgbClr val="000000"/>
                </a:solidFill>
              </a:rPr>
              <a:t>Награждён:</a:t>
            </a:r>
            <a:r>
              <a:rPr lang="ru-RU" sz="2000">
                <a:solidFill>
                  <a:srgbClr val="000000"/>
                </a:solidFill>
              </a:rPr>
              <a:t> орденом Ленина, орденами Отечественной войны 1-й степени, Красной Звезды, «За службу Родине в ВС СССР» 3-й степени и медалями.</a:t>
            </a:r>
          </a:p>
          <a:p>
            <a:pPr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endParaRPr lang="ru-RU" sz="2000">
              <a:solidFill>
                <a:srgbClr val="000000"/>
              </a:solidFill>
            </a:endParaRPr>
          </a:p>
          <a:p>
            <a:pPr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ru-RU" sz="2000">
                <a:solidFill>
                  <a:srgbClr val="000000"/>
                </a:solidFill>
              </a:rPr>
              <a:t>Именем Героя Советского Союза Решетова С.Н. была названа пионерская дружина Кардымовской средней школы, на здании которой установлена мемориальная доска с именем Героя. </a:t>
            </a:r>
          </a:p>
        </p:txBody>
      </p:sp>
      <p:pic>
        <p:nvPicPr>
          <p:cNvPr id="8" name="YAroslav_Evdokimov-Majskij_vals_minus(vmusice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72548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ndAc>
      <p:stSnd loop="1">
        <p:snd r:embed="rId4" name="YAroslav_Evdokimov-Majskij_vals_minus(vmusice.net).mp3"/>
      </p:stSnd>
    </p:sndAc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2087563" y="0"/>
            <a:ext cx="5903912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267" name="Text Box 1"/>
          <p:cNvSpPr txBox="1">
            <a:spLocks noChangeArrowheads="1"/>
          </p:cNvSpPr>
          <p:nvPr/>
        </p:nvSpPr>
        <p:spPr bwMode="auto">
          <a:xfrm>
            <a:off x="431800" y="1331913"/>
            <a:ext cx="4824413" cy="5111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0876" rIns="90000" bIns="45000"/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 b="1" u="sng">
                <a:solidFill>
                  <a:srgbClr val="000000"/>
                </a:solidFill>
              </a:rPr>
              <a:t>Михаил Галин</a:t>
            </a: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 b="1" u="sng">
                <a:solidFill>
                  <a:srgbClr val="000000"/>
                </a:solidFill>
              </a:rPr>
              <a:t>1941 – 1945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n-US">
              <a:solidFill>
                <a:srgbClr val="000000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n-US">
              <a:solidFill>
                <a:srgbClr val="000000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ru-RU">
              <a:solidFill>
                <a:srgbClr val="000000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>
                <a:solidFill>
                  <a:srgbClr val="000000"/>
                </a:solidFill>
              </a:rPr>
              <a:t>Что мы знаем о войне?! – Немного…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>
                <a:solidFill>
                  <a:srgbClr val="000000"/>
                </a:solidFill>
              </a:rPr>
              <a:t>По рассказам бабушек и мам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>
                <a:solidFill>
                  <a:srgbClr val="000000"/>
                </a:solidFill>
              </a:rPr>
              <a:t>Знаем, что надежда и тревога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>
                <a:solidFill>
                  <a:srgbClr val="000000"/>
                </a:solidFill>
              </a:rPr>
              <a:t>Об руку ходили по домам.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ru-RU">
              <a:solidFill>
                <a:srgbClr val="000000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>
                <a:solidFill>
                  <a:srgbClr val="000000"/>
                </a:solidFill>
              </a:rPr>
              <a:t>Слухи зависали, как знамена.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>
                <a:solidFill>
                  <a:srgbClr val="000000"/>
                </a:solidFill>
              </a:rPr>
              <a:t>Дымом застилался горизонт.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>
                <a:solidFill>
                  <a:srgbClr val="000000"/>
                </a:solidFill>
              </a:rPr>
              <a:t>Многоверстный и многоименный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>
                <a:solidFill>
                  <a:srgbClr val="000000"/>
                </a:solidFill>
              </a:rPr>
              <a:t>Жаждал крови ненасытный фронт.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ru-RU">
              <a:solidFill>
                <a:srgbClr val="000000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>
                <a:solidFill>
                  <a:srgbClr val="000000"/>
                </a:solidFill>
              </a:rPr>
              <a:t>А из тыла за волной волна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>
                <a:solidFill>
                  <a:srgbClr val="000000"/>
                </a:solidFill>
              </a:rPr>
              <a:t>Шла латать верховные промашки: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>
                <a:solidFill>
                  <a:srgbClr val="000000"/>
                </a:solidFill>
              </a:rPr>
              <a:t>Всасывала мальчиков война –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>
                <a:solidFill>
                  <a:srgbClr val="000000"/>
                </a:solidFill>
              </a:rPr>
              <a:t>И выплевывала мертвые бумажки.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ru-RU">
              <a:solidFill>
                <a:srgbClr val="000000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1268" name="Text Box 2"/>
          <p:cNvSpPr txBox="1">
            <a:spLocks noChangeArrowheads="1"/>
          </p:cNvSpPr>
          <p:nvPr/>
        </p:nvSpPr>
        <p:spPr bwMode="auto">
          <a:xfrm>
            <a:off x="5040313" y="2555875"/>
            <a:ext cx="4608512" cy="3678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0876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>
                <a:solidFill>
                  <a:srgbClr val="000000"/>
                </a:solidFill>
              </a:rPr>
              <a:t>Каждый шаг – к победе ли, к беде, –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>
                <a:solidFill>
                  <a:srgbClr val="000000"/>
                </a:solidFill>
              </a:rPr>
              <a:t>Сводки измеряли расстояньем.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>
                <a:solidFill>
                  <a:srgbClr val="000000"/>
                </a:solidFill>
              </a:rPr>
              <a:t>Даже самый распобедный день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>
                <a:solidFill>
                  <a:srgbClr val="000000"/>
                </a:solidFill>
              </a:rPr>
              <a:t>Был кому-то вечным расставаньем.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ru-RU">
              <a:solidFill>
                <a:srgbClr val="000000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>
                <a:solidFill>
                  <a:srgbClr val="000000"/>
                </a:solidFill>
              </a:rPr>
              <a:t>Годы возвращающий экран,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>
                <a:solidFill>
                  <a:srgbClr val="000000"/>
                </a:solidFill>
              </a:rPr>
              <a:t>Очевидцев честные романы –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>
                <a:solidFill>
                  <a:srgbClr val="000000"/>
                </a:solidFill>
              </a:rPr>
              <a:t>Все равно останутся обманом: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>
                <a:solidFill>
                  <a:srgbClr val="000000"/>
                </a:solidFill>
              </a:rPr>
              <a:t>Ссадины не заменяют ран.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ru-RU">
              <a:solidFill>
                <a:srgbClr val="000000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>
                <a:solidFill>
                  <a:srgbClr val="000000"/>
                </a:solidFill>
              </a:rPr>
              <a:t>Только изредка за толщей дней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>
                <a:solidFill>
                  <a:srgbClr val="000000"/>
                </a:solidFill>
              </a:rPr>
              <a:t>Вдруг всплеснёт сирены голос лютый,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>
                <a:solidFill>
                  <a:srgbClr val="000000"/>
                </a:solidFill>
              </a:rPr>
              <a:t>Замирая криками детей –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>
                <a:solidFill>
                  <a:srgbClr val="000000"/>
                </a:solidFill>
              </a:rPr>
              <a:t>И застынет сердце на минуту… </a:t>
            </a:r>
          </a:p>
        </p:txBody>
      </p:sp>
    </p:spTree>
  </p:cSld>
  <p:clrMapOvr>
    <a:masterClrMapping/>
  </p:clrMapOvr>
  <p:transition spd="med">
    <p:sndAc>
      <p:stSnd loop="1">
        <p:snd r:embed="rId3" name="YAroslav_Evdokimov-Majskij_vals_minus(vmusice.net).mp3"/>
      </p:stSnd>
    </p:sndAc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2160588" y="0"/>
            <a:ext cx="5903912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ru-RU" smtClean="0"/>
              <a:t/>
            </a:r>
            <a:br>
              <a:rPr lang="ru-RU" smtClean="0"/>
            </a:br>
            <a:r>
              <a:rPr lang="ru-RU" b="1" smtClean="0"/>
              <a:t>Решетов Сергей Никитович</a:t>
            </a: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2592388" y="2232025"/>
            <a:ext cx="6696075" cy="4116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2640" rIns="90000" bIns="45000"/>
          <a:lstStyle/>
          <a:p>
            <a:pPr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ru-RU" sz="2000">
                <a:solidFill>
                  <a:srgbClr val="000000"/>
                </a:solidFill>
              </a:rPr>
              <a:t>С. Н. Решетов родился 28 марта 1923 года в деревне Лешенки Кардымовского района Смоленской области.</a:t>
            </a:r>
          </a:p>
          <a:p>
            <a:pPr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ru-RU" sz="2000">
                <a:solidFill>
                  <a:srgbClr val="000000"/>
                </a:solidFill>
              </a:rPr>
              <a:t>  В Красной Армии с июля 1941 года</a:t>
            </a:r>
          </a:p>
          <a:p>
            <a:pPr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ru-RU" sz="2000">
                <a:solidFill>
                  <a:srgbClr val="000000"/>
                </a:solidFill>
              </a:rPr>
              <a:t> На фронте в Великую Отечественную войну - с 1942 года</a:t>
            </a:r>
          </a:p>
          <a:p>
            <a:pPr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ru-RU" sz="2000">
                <a:solidFill>
                  <a:srgbClr val="000000"/>
                </a:solidFill>
              </a:rPr>
              <a:t> Старший лейтенант С. Н. Решетов одним из первых 10 ноября 1944  года с ротой переправился через реку Дунай северо-западнее югославского города Батин и организовал оборону на захваченном плацдарме.</a:t>
            </a:r>
          </a:p>
          <a:p>
            <a:pPr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ru-RU" sz="2000">
                <a:solidFill>
                  <a:srgbClr val="000000"/>
                </a:solidFill>
              </a:rPr>
              <a:t> Отбив 12 контратак противника, рота захватила господствующую высоту, способствуя успешному форсированию реки другими подразделениями.</a:t>
            </a:r>
          </a:p>
        </p:txBody>
      </p:sp>
      <p:pic>
        <p:nvPicPr>
          <p:cNvPr id="307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8" y="2447925"/>
            <a:ext cx="2333625" cy="3024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>
    <p:sndAc>
      <p:stSnd loop="1">
        <p:snd r:embed="rId3" name="YAroslav_Evdokimov-Majskij_vals_minus(vmusice.net).mp3"/>
      </p:stSnd>
    </p:sndAc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2160588" y="0"/>
            <a:ext cx="5903912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0"/>
            <a:ext cx="9070975" cy="1262063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ru-RU" b="1" smtClean="0"/>
              <a:t>Решетов Сергей Никитович</a:t>
            </a:r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3311525" y="1331913"/>
            <a:ext cx="6696075" cy="5976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0876" rIns="90000" bIns="45000"/>
          <a:lstStyle/>
          <a:p>
            <a:pPr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ru-RU" b="1">
                <a:solidFill>
                  <a:srgbClr val="000000"/>
                </a:solidFill>
              </a:rPr>
              <a:t>Из Наградного листа......</a:t>
            </a:r>
          </a:p>
          <a:p>
            <a:pPr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ru-RU">
                <a:solidFill>
                  <a:srgbClr val="000000"/>
                </a:solidFill>
              </a:rPr>
              <a:t>….В боях при форсировании р. Дунай, 10 ноября 1944 года Решетов С.Н. , первый, со своими бойцами под огнем противника переправился через реку и занял оборону.</a:t>
            </a:r>
          </a:p>
          <a:p>
            <a:pPr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ru-RU">
                <a:solidFill>
                  <a:srgbClr val="000000"/>
                </a:solidFill>
              </a:rPr>
              <a:t>Противник по 10-12 разв день переходил в контратаку. Решетов со своей ротой мужественно и смело защищал занятый рубеж, уничтожая огневую силу и технику противника. </a:t>
            </a:r>
          </a:p>
          <a:p>
            <a:pPr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ru-RU">
                <a:solidFill>
                  <a:srgbClr val="000000"/>
                </a:solidFill>
              </a:rPr>
              <a:t>С прибытием подкрепления перешол в наступление, занял господствующую над переправой  высоту 169. За время боев рота старшего лейтенанта Решетова уничтожила до 120 гитлеровских солдат и офицеров и подавила 11 огневых точек противника.</a:t>
            </a:r>
          </a:p>
          <a:p>
            <a:pPr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ru-RU">
                <a:solidFill>
                  <a:srgbClr val="000000"/>
                </a:solidFill>
              </a:rPr>
              <a:t>Достоин присвоения звания Герой Советского Союза.</a:t>
            </a:r>
          </a:p>
          <a:p>
            <a:pPr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ru-RU">
                <a:solidFill>
                  <a:srgbClr val="000000"/>
                </a:solidFill>
              </a:rPr>
              <a:t>Командир части Гвардии полковник Шумилин.</a:t>
            </a:r>
          </a:p>
          <a:p>
            <a:pPr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ru-RU">
                <a:solidFill>
                  <a:srgbClr val="000000"/>
                </a:solidFill>
              </a:rPr>
              <a:t>2 декабря 1944 года</a:t>
            </a:r>
          </a:p>
          <a:p>
            <a:pPr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endParaRPr lang="ru-RU" sz="1600">
              <a:solidFill>
                <a:srgbClr val="000000"/>
              </a:solidFill>
            </a:endParaRPr>
          </a:p>
        </p:txBody>
      </p:sp>
      <p:pic>
        <p:nvPicPr>
          <p:cNvPr id="4101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38725" y="338138"/>
            <a:ext cx="9525" cy="9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102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38725" y="2587625"/>
            <a:ext cx="9525" cy="9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103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38725" y="2587625"/>
            <a:ext cx="9525" cy="9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104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3838" y="1784350"/>
            <a:ext cx="3094037" cy="4897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>
    <p:sndAc>
      <p:stSnd loop="1">
        <p:snd r:embed="rId3" name="YAroslav_Evdokimov-Majskij_vals_minus(vmusice.net).mp3"/>
      </p:stSnd>
    </p:sndAc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2087563" y="0"/>
            <a:ext cx="5903912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ru-RU" b="1" smtClean="0"/>
              <a:t>Решетов Сергей Никитович</a:t>
            </a:r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2735263" y="1403350"/>
            <a:ext cx="7199312" cy="5273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2640" rIns="90000" bIns="45000"/>
          <a:lstStyle/>
          <a:p>
            <a:pPr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ru-RU" sz="2000">
                <a:solidFill>
                  <a:srgbClr val="000000"/>
                </a:solidFill>
              </a:rPr>
              <a:t>По окончании войны С.Н. Решетов продолжил службу в Вооружённых Силах СССР.</a:t>
            </a:r>
          </a:p>
          <a:p>
            <a:pPr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ru-RU" sz="2000">
                <a:solidFill>
                  <a:srgbClr val="000000"/>
                </a:solidFill>
              </a:rPr>
              <a:t> В 1949 году он окончил высшее военно-морское училище и был направлен для дальнейшего прохождения службы на главную базу Черноморского флота - в Севастополь. </a:t>
            </a:r>
          </a:p>
          <a:p>
            <a:pPr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ru-RU" sz="2000">
                <a:solidFill>
                  <a:srgbClr val="000000"/>
                </a:solidFill>
              </a:rPr>
              <a:t>С 1976 года капитан 1-го ранга Решетов - в запасе, а затем в   отставке.</a:t>
            </a:r>
          </a:p>
          <a:p>
            <a:pPr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ru-RU" sz="2000">
                <a:solidFill>
                  <a:srgbClr val="000000"/>
                </a:solidFill>
              </a:rPr>
              <a:t> После увольнения в запас, Сергей Никитович,  еще 18 лет  работал во всесоюзном объединении "Атлантика".</a:t>
            </a:r>
          </a:p>
          <a:p>
            <a:pPr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ru-RU" sz="2000">
                <a:solidFill>
                  <a:srgbClr val="000000"/>
                </a:solidFill>
              </a:rPr>
              <a:t> А с  1997 года живёт в Москве.</a:t>
            </a:r>
          </a:p>
          <a:p>
            <a:pPr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ru-RU" sz="2000">
                <a:solidFill>
                  <a:srgbClr val="000000"/>
                </a:solidFill>
              </a:rPr>
              <a:t>C 1997 года Сергей Никитович живёт в Москве.</a:t>
            </a:r>
          </a:p>
          <a:p>
            <a:pPr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ru-RU" sz="2000">
                <a:solidFill>
                  <a:srgbClr val="000000"/>
                </a:solidFill>
              </a:rPr>
              <a:t> Именем Героя Советского Союза С. Н. Решетова  была названа пионерская дружина Кардымовской средней школы, а  на здании школы установлена мемориальная доска.</a:t>
            </a:r>
          </a:p>
        </p:txBody>
      </p:sp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8" y="2200275"/>
            <a:ext cx="2484437" cy="3487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>
    <p:sndAc>
      <p:stSnd loop="1">
        <p:snd r:embed="rId3" name="YAroslav_Evdokimov-Majskij_vals_minus(vmusice.net).mp3"/>
      </p:stSnd>
    </p:sndAc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2087563" y="0"/>
            <a:ext cx="5903912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147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ru-RU" smtClean="0"/>
              <a:t/>
            </a:r>
            <a:br>
              <a:rPr lang="ru-RU" smtClean="0"/>
            </a:br>
            <a:r>
              <a:rPr lang="ru-RU" b="1" smtClean="0"/>
              <a:t>Живет Герой рядом</a:t>
            </a:r>
          </a:p>
        </p:txBody>
      </p:sp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2376488" y="1655763"/>
            <a:ext cx="6191250" cy="3827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57347" rIns="90000" bIns="45000"/>
          <a:lstStyle/>
          <a:p>
            <a:pPr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ru-RU" sz="1400">
              <a:solidFill>
                <a:srgbClr val="000000"/>
              </a:solidFill>
            </a:endParaRPr>
          </a:p>
          <a:p>
            <a:pPr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ru-RU" sz="1400">
              <a:solidFill>
                <a:srgbClr val="000000"/>
              </a:solidFill>
            </a:endParaRPr>
          </a:p>
          <a:p>
            <a:pPr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ru-RU" sz="1000">
              <a:solidFill>
                <a:srgbClr val="000000"/>
              </a:solidFill>
            </a:endParaRPr>
          </a:p>
          <a:p>
            <a:pPr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ru-RU" sz="1000">
              <a:solidFill>
                <a:srgbClr val="000000"/>
              </a:solidFill>
            </a:endParaRPr>
          </a:p>
        </p:txBody>
      </p:sp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863600" y="1800225"/>
            <a:ext cx="8637588" cy="544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2640" rIns="90000" bIns="45000"/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2000">
                <a:solidFill>
                  <a:srgbClr val="000000"/>
                </a:solidFill>
              </a:rPr>
              <a:t>Сергей Никитович Решетов, живет в районе Преображенское г. Москвы, здесь же 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2000">
                <a:solidFill>
                  <a:srgbClr val="000000"/>
                </a:solidFill>
              </a:rPr>
              <a:t>находится и наш колледж, ГБОУ СПО КАМС №17. В колледже есть музей «Живая связь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2000">
                <a:solidFill>
                  <a:srgbClr val="000000"/>
                </a:solidFill>
              </a:rPr>
              <a:t> поколений. И в 2013 году мы узнали, о том что такой человек живет рядом и пригласили его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2000">
                <a:solidFill>
                  <a:srgbClr val="000000"/>
                </a:solidFill>
              </a:rPr>
              <a:t> принять участие в уроке Мужества. И на День Победы Сергей Никитович рассказывал нам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2000">
                <a:solidFill>
                  <a:srgbClr val="000000"/>
                </a:solidFill>
              </a:rPr>
              <a:t> о своих друзьях и сослуживцах павших о время ВОВ и ушедших из жизни уже позже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2000">
                <a:solidFill>
                  <a:srgbClr val="000000"/>
                </a:solidFill>
              </a:rPr>
              <a:t> и только в конце рассказа о себе и тех боях за которые он  получил Звезду Героя.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2000">
                <a:solidFill>
                  <a:srgbClr val="000000"/>
                </a:solidFill>
              </a:rPr>
              <a:t>Уходя Сергей Никитович подарил нам свою  книгу воспоминаний о тех событиях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ru-RU" sz="1600">
              <a:solidFill>
                <a:srgbClr val="000000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ru-RU" sz="1600">
              <a:solidFill>
                <a:srgbClr val="000000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1600">
                <a:solidFill>
                  <a:srgbClr val="000000"/>
                </a:solidFill>
              </a:rPr>
              <a:t>  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ru-RU" sz="1600">
              <a:solidFill>
                <a:srgbClr val="000000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1600">
                <a:solidFill>
                  <a:srgbClr val="000000"/>
                </a:solidFill>
              </a:rPr>
              <a:t> 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ru-RU" sz="16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ndAc>
      <p:stSnd loop="1">
        <p:snd r:embed="rId3" name="YAroslav_Evdokimov-Majskij_vals_minus(vmusice.net).mp3"/>
      </p:stSnd>
    </p:sndAc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2087563" y="0"/>
            <a:ext cx="5903912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171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ru-RU" smtClean="0"/>
              <a:t/>
            </a:r>
            <a:br>
              <a:rPr lang="ru-RU" smtClean="0"/>
            </a:br>
            <a:r>
              <a:rPr lang="ru-RU" b="1" smtClean="0"/>
              <a:t>Из книги воспоминаний....</a:t>
            </a:r>
          </a:p>
        </p:txBody>
      </p:sp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2376488" y="1655763"/>
            <a:ext cx="6191250" cy="3827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57347" rIns="90000" bIns="45000"/>
          <a:lstStyle/>
          <a:p>
            <a:pPr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ru-RU" sz="1400">
              <a:solidFill>
                <a:srgbClr val="000000"/>
              </a:solidFill>
            </a:endParaRPr>
          </a:p>
          <a:p>
            <a:pPr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ru-RU" sz="1400">
              <a:solidFill>
                <a:srgbClr val="000000"/>
              </a:solidFill>
            </a:endParaRPr>
          </a:p>
          <a:p>
            <a:pPr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ru-RU" sz="1000">
              <a:solidFill>
                <a:srgbClr val="000000"/>
              </a:solidFill>
            </a:endParaRPr>
          </a:p>
          <a:p>
            <a:pPr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ru-RU" sz="1000">
              <a:solidFill>
                <a:srgbClr val="000000"/>
              </a:solidFill>
            </a:endParaRPr>
          </a:p>
        </p:txBody>
      </p:sp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1079500" y="2160588"/>
            <a:ext cx="236538" cy="998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59112" rIns="90000" bIns="45000"/>
          <a:lstStyle/>
          <a:p>
            <a:pPr algn="ctr"/>
            <a:endParaRPr lang="ru-RU" sz="1600">
              <a:solidFill>
                <a:srgbClr val="000000"/>
              </a:solidFill>
            </a:endParaRPr>
          </a:p>
          <a:p>
            <a:pPr algn="ctr"/>
            <a:endParaRPr lang="ru-RU" sz="1600">
              <a:solidFill>
                <a:srgbClr val="000000"/>
              </a:solidFill>
            </a:endParaRPr>
          </a:p>
          <a:p>
            <a:pPr algn="ctr"/>
            <a:r>
              <a:rPr lang="ru-RU" sz="1600">
                <a:solidFill>
                  <a:srgbClr val="000000"/>
                </a:solidFill>
              </a:rPr>
              <a:t> </a:t>
            </a:r>
          </a:p>
          <a:p>
            <a:pPr algn="ctr"/>
            <a:endParaRPr lang="ru-RU" sz="1600">
              <a:solidFill>
                <a:srgbClr val="000000"/>
              </a:solidFill>
            </a:endParaRPr>
          </a:p>
        </p:txBody>
      </p:sp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539750" y="2592388"/>
            <a:ext cx="9517063" cy="3511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2640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ru-RU" sz="2000">
                <a:solidFill>
                  <a:srgbClr val="000000"/>
                </a:solidFill>
              </a:rPr>
              <a:t>Предисловие к читателю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ru-RU" sz="2000">
              <a:solidFill>
                <a:srgbClr val="000000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ru-RU" sz="2000">
                <a:solidFill>
                  <a:srgbClr val="000000"/>
                </a:solidFill>
              </a:rPr>
              <a:t>…..1418 дней и ночей потребовалось Советскому народу,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ru-RU" sz="2000">
                <a:solidFill>
                  <a:srgbClr val="000000"/>
                </a:solidFill>
              </a:rPr>
              <a:t>Чтобы пройти путь от дымного  рассвета 22 июня 1941 года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ru-RU" sz="2000">
                <a:solidFill>
                  <a:srgbClr val="000000"/>
                </a:solidFill>
              </a:rPr>
              <a:t> до радостного победного дня 9 Мая 1945 года. Мне пришлось пройти 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ru-RU" sz="2000">
                <a:solidFill>
                  <a:srgbClr val="000000"/>
                </a:solidFill>
              </a:rPr>
              <a:t>Этот трудный и долгий боевой путь от предгорий Кавказа до Альпийских гор....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ru-RU" sz="2000">
                <a:solidFill>
                  <a:srgbClr val="000000"/>
                </a:solidFill>
              </a:rPr>
              <a:t> ….Война - огромные  физические, психологические и моральные испытания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ru-RU" sz="2000">
                <a:solidFill>
                  <a:srgbClr val="000000"/>
                </a:solidFill>
              </a:rPr>
              <a:t>человека. Я пишу воспоминания через 65 лет с тех памятных времен. Много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ru-RU" sz="2000">
                <a:solidFill>
                  <a:srgbClr val="000000"/>
                </a:solidFill>
              </a:rPr>
              <a:t>событий вместили в моей памяти те суровые годы, спрессованные кровью 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ru-RU" sz="2000">
                <a:solidFill>
                  <a:srgbClr val="000000"/>
                </a:solidFill>
              </a:rPr>
              <a:t>и смертью, страхом и азартом боя, холодом и голодом, неустроенным бытом,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ru-RU" sz="2000">
                <a:solidFill>
                  <a:srgbClr val="000000"/>
                </a:solidFill>
              </a:rPr>
              <a:t> безразличием ко всему окружающему  в минуты психологических потрясений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ru-RU" sz="2000">
                <a:solidFill>
                  <a:srgbClr val="000000"/>
                </a:solidFill>
              </a:rPr>
              <a:t> и, наконец, радостью Победы.</a:t>
            </a:r>
          </a:p>
        </p:txBody>
      </p:sp>
    </p:spTree>
  </p:cSld>
  <p:clrMapOvr>
    <a:masterClrMapping/>
  </p:clrMapOvr>
  <p:transition spd="med">
    <p:sndAc>
      <p:stSnd loop="1">
        <p:snd r:embed="rId3" name="YAroslav_Evdokimov-Majskij_vals_minus(vmusice.net).mp3"/>
      </p:stSnd>
    </p:sndAc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2087563" y="0"/>
            <a:ext cx="5903912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66850" y="180975"/>
            <a:ext cx="3302000" cy="2955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7338" y="3552825"/>
            <a:ext cx="3824287" cy="3540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197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30925" y="3275013"/>
            <a:ext cx="3589338" cy="3648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198" name="Text Box 5"/>
          <p:cNvSpPr txBox="1">
            <a:spLocks noChangeArrowheads="1"/>
          </p:cNvSpPr>
          <p:nvPr/>
        </p:nvSpPr>
        <p:spPr bwMode="auto">
          <a:xfrm>
            <a:off x="5543550" y="446088"/>
            <a:ext cx="3384550" cy="106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7932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ru-RU" sz="2600" b="1" i="1" u="sng">
                <a:solidFill>
                  <a:srgbClr val="000000"/>
                </a:solidFill>
              </a:rPr>
              <a:t>Из книги воспоминаний....</a:t>
            </a:r>
          </a:p>
        </p:txBody>
      </p:sp>
    </p:spTree>
  </p:cSld>
  <p:clrMapOvr>
    <a:masterClrMapping/>
  </p:clrMapOvr>
  <p:transition spd="med">
    <p:sndAc>
      <p:stSnd loop="1">
        <p:snd r:embed="rId3" name="YAroslav_Evdokimov-Majskij_vals_minus(vmusice.net).mp3"/>
      </p:stSnd>
    </p:sndAc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2087563" y="0"/>
            <a:ext cx="5903912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1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6350" y="4032250"/>
            <a:ext cx="3821113" cy="3527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827088"/>
            <a:ext cx="4230688" cy="3673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2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51550" y="755650"/>
            <a:ext cx="4029075" cy="3519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22" name="Text Box 4"/>
          <p:cNvSpPr txBox="1">
            <a:spLocks noChangeArrowheads="1"/>
          </p:cNvSpPr>
          <p:nvPr/>
        </p:nvSpPr>
        <p:spPr bwMode="auto">
          <a:xfrm>
            <a:off x="3527425" y="314325"/>
            <a:ext cx="3024188" cy="841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7932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ru-RU" sz="2600" b="1" i="1" u="sng">
                <a:solidFill>
                  <a:srgbClr val="000000"/>
                </a:solidFill>
              </a:rPr>
              <a:t>Из книги воспоминаний....</a:t>
            </a:r>
          </a:p>
        </p:txBody>
      </p:sp>
    </p:spTree>
  </p:cSld>
  <p:clrMapOvr>
    <a:masterClrMapping/>
  </p:clrMapOvr>
  <p:transition spd="med">
    <p:sndAc>
      <p:stSnd loop="1">
        <p:snd r:embed="rId3" name="YAroslav_Evdokimov-Majskij_vals_minus(vmusice.net).mp3"/>
      </p:stSnd>
    </p:sndAc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2087563" y="0"/>
            <a:ext cx="5903912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24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2525" y="4140200"/>
            <a:ext cx="4392613" cy="3146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66725"/>
            <a:ext cx="4738688" cy="3802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245" name="Text Box 3"/>
          <p:cNvSpPr txBox="1">
            <a:spLocks noChangeArrowheads="1"/>
          </p:cNvSpPr>
          <p:nvPr/>
        </p:nvSpPr>
        <p:spPr bwMode="auto">
          <a:xfrm>
            <a:off x="5832475" y="287338"/>
            <a:ext cx="4103688" cy="666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2640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ru-RU" sz="2000" b="1" i="1" u="sng">
                <a:solidFill>
                  <a:srgbClr val="000000"/>
                </a:solidFill>
              </a:rPr>
              <a:t>Выступление Решетова С.М. В музее колледжа</a:t>
            </a:r>
          </a:p>
        </p:txBody>
      </p:sp>
      <p:pic>
        <p:nvPicPr>
          <p:cNvPr id="1024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279044">
            <a:off x="4999038" y="1250950"/>
            <a:ext cx="5308600" cy="4538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>
    <p:sndAc>
      <p:stSnd loop="1">
        <p:snd r:embed="rId3" name="YAroslav_Evdokimov-Majskij_vals_minus(vmusice.net).mp3"/>
      </p:stSnd>
    </p:sndAc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WenQuanYi Micro Hei"/>
        <a:cs typeface="WenQuanYi Micro Hei"/>
      </a:majorFont>
      <a:minorFont>
        <a:latin typeface="Arial"/>
        <a:ea typeface="WenQuanYi Micro Hei"/>
        <a:cs typeface="WenQuanYi Micro Hei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788</Words>
  <Application>Microsoft Office PowerPoint</Application>
  <PresentationFormat>Произвольный</PresentationFormat>
  <Paragraphs>107</Paragraphs>
  <Slides>10</Slides>
  <Notes>10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WenQuanYi Micro Hei</vt:lpstr>
      <vt:lpstr>Times New Roman</vt:lpstr>
      <vt:lpstr>DejaVu Sans</vt:lpstr>
      <vt:lpstr>Тема Office</vt:lpstr>
      <vt:lpstr> Решетов Сергей Никитович</vt:lpstr>
      <vt:lpstr> Решетов Сергей Никитович</vt:lpstr>
      <vt:lpstr>Решетов Сергей Никитович</vt:lpstr>
      <vt:lpstr>Решетов Сергей Никитович</vt:lpstr>
      <vt:lpstr> Живет Герой рядом</vt:lpstr>
      <vt:lpstr> Из книги воспоминаний....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Решетов Сергей Никитович</dc:title>
  <dc:creator>user</dc:creator>
  <cp:lastModifiedBy>nikonova</cp:lastModifiedBy>
  <cp:revision>8</cp:revision>
  <cp:lastPrinted>1601-01-01T00:00:00Z</cp:lastPrinted>
  <dcterms:created xsi:type="dcterms:W3CDTF">2013-12-11T14:21:22Z</dcterms:created>
  <dcterms:modified xsi:type="dcterms:W3CDTF">2013-12-18T11:25:49Z</dcterms:modified>
</cp:coreProperties>
</file>