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70" r:id="rId8"/>
    <p:sldId id="271" r:id="rId9"/>
    <p:sldId id="269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0128AB4-8A79-4995-B901-4556A26B6E45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A46C5A-117E-499F-9AB2-9EBA78C0C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&#1052;&#1072;&#1088;&#1096;&#1080;%20&#1057;&#1057;&#1057;&#1056;%20-%20&#1042;&#1086;&#1077;&#1085;&#1085;&#1099;&#1081;%20&#1084;&#1072;&#1088;&#1096;%20&#1057;&#1074;&#1080;&#1088;&#1080;&#1076;&#1086;&#1074;&#1072;.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8304"/>
            <a:ext cx="6768752" cy="5987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016" y="4797153"/>
            <a:ext cx="2633447" cy="1800199"/>
          </a:xfrm>
        </p:spPr>
        <p:txBody>
          <a:bodyPr/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 суворовец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6 учебного курса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МсСВУ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Корочинский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Александр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Марши СССР - Военный марш Свиридова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37818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201905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Я очень горжусь своим прадедом и всегда помню о нем. 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Почти 70 лет прошло с тех пор, как отгремели последние залпы той страшной войны, несколько поколений выросли под мирным небом, не зная ужасов бомбежек, страшного воя сирен, голода и ожидания похоронок.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" name="Рисунок 6" descr="j7HH065V9-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9422" y="260648"/>
            <a:ext cx="6900930" cy="48245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5225440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Очень мало осталось в живых тех, кто застал военное время, тех кто заплатил дорогую цену за мир и свободу на своей земле, за будущее своих детей, внуков и правнуков. 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Наша память о Великой Отечественной войне - это не только скорбь о погибших и горечь утрат, это боль тяжёлых ранений и печаль в осиротевших семьях, это подвиги на фронте и в тылу, это женщины и дети, рывшие окопы, подвозившие боеприпасы, это девочки-санитарки, выносящие из под огня раненых, это миллионы замученных в концлагерях, это искалеченные судьбы не одного поколения…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Войну хочется забыть! Трудно человеку жить с таким грузом воспоминаний… Но забывать ее нельзя!!! Память жива в нас. Она находит множество путей, чтобы не покинуть нашу душу. Она соединяет прошлое и будущее.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Память поколений – залог будущего мира на Земле. Наш святой долг помнить уроки войны, ее героев, ее рядовых и полководцев, детей и женщин, стариков, простых людей, пришедших в этот мир для созидания, чтобы строить, создавать, растить, любить… Но на их долю выпали все ужасы и тяготы войны: смерть, разрушения, горе и слезы. Многие из них не дожили до той долгожданной победы.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К сожалению, через несколько лет ветеранов совсем не останется, но мы никогда не забудем героев Великой Отечественной войны. Не забудем, потому что наша память - это предостережение против угрозы новой войны. </a:t>
            </a:r>
            <a:endParaRPr lang="ru-RU" sz="1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rebuchet MS"/>
                <a:ea typeface="Times New Roman"/>
                <a:cs typeface="Courier New"/>
              </a:rPr>
              <a:t>Вечная слава и вечная память героям! Свят и бессмертен их подвиг!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758393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283968" y="658368"/>
            <a:ext cx="4320480" cy="5794968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ru-RU" i="1" dirty="0">
                <a:effectLst/>
              </a:rPr>
              <a:t> 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«Нет в России семьи такой</a:t>
            </a: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8288" indent="0" algn="ctr">
              <a:buNone/>
            </a:pP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б не памятен был свой герой</a:t>
            </a: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288" indent="0" algn="ctr">
              <a:buNone/>
            </a:pP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глаза молодых </a:t>
            </a: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солдат</a:t>
            </a:r>
          </a:p>
          <a:p>
            <a:pPr marL="18288" indent="0" algn="ctr">
              <a:buNone/>
            </a:pP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фотографий увядших глядят...Этот взгляд, словно высший суд</a:t>
            </a: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8288" indent="0" algn="ctr">
              <a:buNone/>
            </a:pP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ребят, что сейчас растут</a:t>
            </a: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288" indent="0" algn="ctr">
              <a:buNone/>
            </a:pP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мальчишкам нельзя ни солгать, ни обмануть</a:t>
            </a: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8288" indent="0" algn="ctr">
              <a:buNone/>
            </a:pP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с пути свернуть!»</a:t>
            </a:r>
            <a:r>
              <a:rPr lang="ru-RU" sz="2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Песня из кинофильма «Офицеры», </a:t>
            </a:r>
            <a:endParaRPr lang="ru-RU" sz="2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слова Евгения </a:t>
            </a:r>
            <a:r>
              <a:rPr lang="ru-RU" sz="2200" i="1" dirty="0" err="1">
                <a:effectLst/>
                <a:latin typeface="Times New Roman" pitchFamily="18" charset="0"/>
                <a:cs typeface="Times New Roman" pitchFamily="18" charset="0"/>
              </a:rPr>
              <a:t>Аграновича</a:t>
            </a: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endParaRPr lang="ru-RU" sz="2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r>
              <a:rPr lang="ru-RU" sz="2200" i="1" dirty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i="1" dirty="0" err="1" smtClean="0">
                <a:effectLst/>
                <a:latin typeface="Times New Roman" pitchFamily="18" charset="0"/>
                <a:cs typeface="Times New Roman" pitchFamily="18" charset="0"/>
              </a:rPr>
              <a:t>Р.Рождественский</a:t>
            </a:r>
            <a:r>
              <a:rPr lang="ru-RU" sz="2200" i="1" dirty="0" smtClean="0"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8812"/>
            <a:ext cx="3828357" cy="601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99640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Великая Отечественная война была одной из самых  жестоких, разрушительных и кровопролитных в истории. 1418 дней продолжалась она и унесла с собой более 26 миллионов жизней советских людей.</a:t>
            </a:r>
          </a:p>
          <a:p>
            <a:r>
              <a:rPr lang="ru-RU" dirty="0"/>
              <a:t>В этом противоборстве с фашизмом решалась судьба не только одной страны, не только одного народа, а всего человечества в целом,  поставленного под угрозу чудовищной теорией нацизма.</a:t>
            </a:r>
          </a:p>
          <a:p>
            <a:pPr algn="just"/>
            <a:r>
              <a:rPr lang="ru-RU" dirty="0"/>
              <a:t>Русский народ сыграл главную роль в разгроме фашистской Германии и милитаристской Японии, он вынес на своих плечах всю тяжесть Великой Победы.</a:t>
            </a:r>
          </a:p>
          <a:p>
            <a:pPr algn="just"/>
            <a:r>
              <a:rPr lang="ru-RU" dirty="0"/>
              <a:t>Из ежедневного подвига миллионов наших людей, которые не щадя  собственной жизни и сил вели тяжелую, длительную и ожесточенную борьбу с фашистскими захватчиками, сражались на фронтах, уходили в партизанские отряды, работали в тылу, складывалась летопись Победы.</a:t>
            </a:r>
          </a:p>
          <a:p>
            <a:pPr algn="just"/>
            <a:r>
              <a:rPr lang="ru-RU" dirty="0"/>
              <a:t>У каждого солдата своя история. Свой трудный и тернистый путь, которым он шел к Победе. </a:t>
            </a:r>
          </a:p>
        </p:txBody>
      </p:sp>
    </p:spTree>
    <p:extLst>
      <p:ext uri="{BB962C8B-B14F-4D97-AF65-F5344CB8AC3E}">
        <p14:creationId xmlns:p14="http://schemas.microsoft.com/office/powerpoint/2010/main" val="354071211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4248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Мой прадедушка, </a:t>
            </a:r>
            <a:r>
              <a:rPr lang="ru-RU" dirty="0" err="1"/>
              <a:t>Корочинский</a:t>
            </a:r>
            <a:r>
              <a:rPr lang="ru-RU" dirty="0"/>
              <a:t> Николай </a:t>
            </a:r>
            <a:r>
              <a:rPr lang="ru-RU" dirty="0" err="1"/>
              <a:t>Варфоломеевич</a:t>
            </a:r>
            <a:r>
              <a:rPr lang="ru-RU" dirty="0"/>
              <a:t>, тоже был участником Великой Отечественной войны. Вся наша семья с гордостью хранит память о нем. Нашей семейной реликвией являются ордена и награды прадеда и несколько сохранившихся его фотографий. В краеведческом музее города Александровска, где он жил после войны, есть экспозиция, посвященная моему прадеду,</a:t>
            </a:r>
          </a:p>
          <a:p>
            <a:r>
              <a:rPr lang="ru-RU" dirty="0"/>
              <a:t>газетная статья о том, как он шел по дорогам войны, фотографии.</a:t>
            </a:r>
          </a:p>
          <a:p>
            <a:r>
              <a:rPr lang="ru-RU" dirty="0" err="1"/>
              <a:t>Корочинский</a:t>
            </a:r>
            <a:r>
              <a:rPr lang="ru-RU" dirty="0"/>
              <a:t> Николай жил в городе Сальске Ростовской области. Оттуда же и был призван в ряды Красной армии в 1941 году. Он учился в полковой школе, из которой вышел младшим сержантом. Потом командовал отделением пулеметного расчета. 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20131104_1509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086199" y="1106489"/>
            <a:ext cx="5580111" cy="41764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9207057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0"/>
            <a:ext cx="65527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 его </a:t>
            </a:r>
            <a:r>
              <a:rPr lang="ru-RU" dirty="0" smtClean="0"/>
              <a:t>плечами </a:t>
            </a:r>
            <a:r>
              <a:rPr lang="ru-RU" dirty="0" smtClean="0"/>
              <a:t>освобождение г. Ростова от немецко-фашистских захватчиков. Во время службы Николай </a:t>
            </a:r>
            <a:r>
              <a:rPr lang="ru-RU" dirty="0" err="1" smtClean="0"/>
              <a:t>Корочинский</a:t>
            </a:r>
            <a:r>
              <a:rPr lang="ru-RU" dirty="0" smtClean="0"/>
              <a:t> проявлял смекалку и деловую хватку. Это заметили его командиры и направили его учиться в офицерскую школу. Всего 2 месяца – и Николай с погонами лейтенанта был отправлен на Северо-Западный фронт в 171 стрелковую пехотную дивизию. Шел март 1942 года. Дивизия пошла в наступление. Долго бились за высоту, пытаясь выкурить немцев. </a:t>
            </a:r>
            <a:r>
              <a:rPr lang="ru-RU" i="1" dirty="0" smtClean="0"/>
              <a:t>«Каждая высотка в те годы была высотой, с которой Родину от края до края видно»,</a:t>
            </a:r>
            <a:r>
              <a:rPr lang="ru-RU" dirty="0" smtClean="0"/>
              <a:t> - писал корреспондент газеты о том бое. Высоту взяли, а Николай был впервые тяжело ранен, лежал без сознания, а когда очнулся, понял, что подобрали его санитары другой части. Где-то теперь та рота, которой командовал Николай. Рота ушла вперед, а он  в госпитале «отлеживается»!? Не знал еще тогда Николай, что полетела тогда домой горькая весть о его смерти. Что его отец, увидев вместо треугольного  письма от сына «похоронку», понял, что и в их дом пришла беда. Но сколько не горюй, сына не вернешь! </a:t>
            </a:r>
          </a:p>
          <a:p>
            <a:r>
              <a:rPr lang="ru-RU" dirty="0" smtClean="0"/>
              <a:t>Спрятал Варфоломей Игнатович подальше страшный конверт, а деньги, полученные за сына, сдал в фонд обороны страны, и стал как-то жить дальше с тоской в душе…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0"/>
            <a:ext cx="70567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rebuchet MS" pitchFamily="34" charset="0"/>
                <a:ea typeface="Times New Roman" pitchFamily="18" charset="0"/>
                <a:cs typeface="Courier New" pitchFamily="49" charset="0"/>
              </a:rPr>
              <a:t>А Николай выжил. Просто, как иногда бывает на войне, напутала что-то военная почта…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rebuchet MS" pitchFamily="34" charset="0"/>
                <a:ea typeface="Times New Roman" pitchFamily="18" charset="0"/>
                <a:cs typeface="Courier New" pitchFamily="49" charset="0"/>
              </a:rPr>
              <a:t>После выздоровления прибыл снова на фронт в десантную дивизию. В 1943 году в составе 4 ударной армии подошел к Курской дуге.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Trebuchet MS" pitchFamily="34" charset="0"/>
                <a:ea typeface="Times New Roman" pitchFamily="18" charset="0"/>
                <a:cs typeface="Courier New" pitchFamily="49" charset="0"/>
              </a:rPr>
              <a:t>И первая его награда – орден Красной звезды. </a:t>
            </a:r>
            <a:r>
              <a:rPr lang="ru-RU" i="1" dirty="0" smtClean="0">
                <a:latin typeface="Trebuchet MS" pitchFamily="34" charset="0"/>
                <a:ea typeface="Times New Roman" pitchFamily="18" charset="0"/>
                <a:cs typeface="Courier New" pitchFamily="49" charset="0"/>
              </a:rPr>
              <a:t>«Умел лейтенант видеть поле боя как бы целиком со всеми флангами и тылами. Знал куда бойцов на подмогу послать, а где ударить покрепче»,</a:t>
            </a:r>
            <a:r>
              <a:rPr lang="ru-RU" dirty="0" smtClean="0">
                <a:latin typeface="Trebuchet MS" pitchFamily="34" charset="0"/>
                <a:ea typeface="Times New Roman" pitchFamily="18" charset="0"/>
                <a:cs typeface="Courier New" pitchFamily="49" charset="0"/>
              </a:rPr>
              <a:t> - пишет газета. Николай умел уловить тот самый, </a:t>
            </a:r>
            <a:r>
              <a:rPr lang="ru-RU" dirty="0" smtClean="0"/>
              <a:t>единственно верный момент, когда можно поднять солдат в атаку – не проиграть.</a:t>
            </a:r>
          </a:p>
          <a:p>
            <a:r>
              <a:rPr lang="ru-RU" dirty="0" smtClean="0"/>
              <a:t> Николай </a:t>
            </a:r>
            <a:r>
              <a:rPr lang="ru-RU" dirty="0" err="1" smtClean="0"/>
              <a:t>Корочинский</a:t>
            </a:r>
            <a:r>
              <a:rPr lang="ru-RU" dirty="0" smtClean="0"/>
              <a:t> участвовал в боях под Харьковом, Полтавой, </a:t>
            </a:r>
            <a:r>
              <a:rPr lang="ru-RU" dirty="0" err="1" smtClean="0"/>
              <a:t>Корсунь-Шевченко</a:t>
            </a:r>
            <a:r>
              <a:rPr lang="ru-RU" dirty="0" smtClean="0"/>
              <a:t>, на Ясно-Кишиневском направлении.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436510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rebuchet MS"/>
                <a:ea typeface="Times New Roman"/>
                <a:cs typeface="Courier New"/>
              </a:rPr>
              <a:t>Шли бои при взятии Бухареста, на подступах к Будапешту, к Вене, в которых тоже участвовал лейтенант </a:t>
            </a:r>
            <a:r>
              <a:rPr lang="ru-RU" dirty="0" err="1" smtClean="0">
                <a:latin typeface="Trebuchet MS"/>
                <a:ea typeface="Times New Roman"/>
                <a:cs typeface="Courier New"/>
              </a:rPr>
              <a:t>Корочинский</a:t>
            </a:r>
            <a:r>
              <a:rPr lang="ru-RU" dirty="0" smtClean="0">
                <a:latin typeface="Trebuchet MS"/>
                <a:ea typeface="Times New Roman"/>
                <a:cs typeface="Courier New"/>
              </a:rPr>
              <a:t>.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941168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rebuchet MS"/>
                <a:ea typeface="Times New Roman"/>
                <a:cs typeface="Courier New"/>
              </a:rPr>
              <a:t>Весть о Победе застала его в Австрии.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latin typeface="Trebuchet MS"/>
                <a:ea typeface="Times New Roman"/>
                <a:cs typeface="Courier New"/>
              </a:rPr>
              <a:t>Семь раз был ранен лейтенант </a:t>
            </a:r>
            <a:r>
              <a:rPr lang="ru-RU" dirty="0" err="1" smtClean="0">
                <a:latin typeface="Trebuchet MS"/>
                <a:ea typeface="Times New Roman"/>
                <a:cs typeface="Courier New"/>
              </a:rPr>
              <a:t>Корочинский</a:t>
            </a:r>
            <a:r>
              <a:rPr lang="ru-RU" dirty="0" smtClean="0">
                <a:latin typeface="Trebuchet MS"/>
                <a:ea typeface="Times New Roman"/>
                <a:cs typeface="Courier New"/>
              </a:rPr>
              <a:t>, но выжил всем смертям назло.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3789040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Все ближе к западным границам подходили наши соединения.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8640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rebuchet MS" pitchFamily="34" charset="0"/>
                <a:ea typeface="Times New Roman" pitchFamily="18" charset="0"/>
                <a:cs typeface="Courier New" pitchFamily="49" charset="0"/>
              </a:rPr>
              <a:t>Еще год после Победы Николай продолжал служить. А в 1946 году часть была расформирована, и бывший лейтенант поехал на о. Сахалин строить мирную жизнь: прокладывать нефтепровод. Там и остался он потом жить, создал семью и вырастил детей. Там же и похоронен</a:t>
            </a:r>
            <a:endParaRPr lang="ru-RU" dirty="0"/>
          </a:p>
        </p:txBody>
      </p:sp>
      <p:pic>
        <p:nvPicPr>
          <p:cNvPr id="5" name="Picture 2" descr="http://im5-tub-ru.yandex.net/i?id=68543393-1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701280"/>
            <a:ext cx="2376264" cy="27205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6386" name="Picture 2" descr="http://story-master.ru/public/articles/20121006/77c4c4d8a771e29e158edf1d5fb1df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789040"/>
            <a:ext cx="2582313" cy="25922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Прямоугольник 7"/>
          <p:cNvSpPr/>
          <p:nvPr/>
        </p:nvSpPr>
        <p:spPr>
          <a:xfrm>
            <a:off x="1196008" y="1997224"/>
            <a:ext cx="65527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rebuchet MS"/>
                <a:ea typeface="Times New Roman"/>
                <a:cs typeface="Courier New"/>
              </a:rPr>
              <a:t>Он имеет даже редкий орден Александра Невского за взятие очередной высотки.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rebuchet MS"/>
                <a:ea typeface="Times New Roman"/>
                <a:cs typeface="Courier New"/>
              </a:rPr>
              <a:t>Много солдат там полегло. Но лейтенант не «в лоб» немцу ударил, а сумел обойти его, проявив хитрость и смекалку, и взял укрепление. А так же  награжден орденом Красной звезды .</a:t>
            </a:r>
            <a:endParaRPr lang="ru-RU" dirty="0" smtClean="0">
              <a:solidFill>
                <a:schemeClr val="tx1">
                  <a:lumMod val="95000"/>
                </a:schemeClr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260648"/>
          <a:ext cx="8064895" cy="5688632"/>
        </p:xfrm>
        <a:graphic>
          <a:graphicData uri="http://schemas.openxmlformats.org/drawingml/2006/table">
            <a:tbl>
              <a:tblPr/>
              <a:tblGrid>
                <a:gridCol w="2808312"/>
                <a:gridCol w="2880320"/>
                <a:gridCol w="2376263"/>
              </a:tblGrid>
              <a:tr h="56886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Courier New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Courier New"/>
                        </a:rPr>
                        <a:t>Медаль за взятие Будапешта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Courier New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rebuchet MS"/>
                          <a:ea typeface="Times New Roman"/>
                          <a:cs typeface="Courier New"/>
                        </a:rPr>
                        <a:t>Медаль за взятие Вены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rebuchet MS"/>
                          <a:ea typeface="Times New Roman"/>
                          <a:cs typeface="Courier New"/>
                        </a:rPr>
                        <a:t>Медаль за победу над Германией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22" name="Picture 2" descr="http://bosonogoe.ru/uploads/images/8/6/0/6/631/bf0a5758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1944216" cy="35271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9698" name="Picture 1" descr="http://vvov.shpl.ru/image/med1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340768"/>
            <a:ext cx="1791617" cy="33843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2" descr="http://img.aucland.ru/market-photos/5/FelR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412776"/>
            <a:ext cx="2232248" cy="31683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332656"/>
          <a:ext cx="8136904" cy="47525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11875"/>
                <a:gridCol w="2711875"/>
                <a:gridCol w="2713154"/>
              </a:tblGrid>
              <a:tr h="47525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/>
                          <a:cs typeface="Courier New"/>
                        </a:rPr>
                        <a:t>Юбилейная медаль к 20-летию победы в Великой Отечественной войне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/>
                          <a:cs typeface="Courier New"/>
                        </a:rPr>
                        <a:t>Юбилейная медаль к 30-летию победы в Великой Отечественной войне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Times New Roman"/>
                          <a:cs typeface="Courier New"/>
                        </a:rPr>
                        <a:t>Юбилейная медаль к 60-летию вооруженных сил СССР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" name="Picture 2" descr="http://im2-tub-ru.yandex.net/i?id=471794498-6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2148221" cy="237626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Picture 3" descr="http://ruc.ensayoes.com/pars_docs/refs/374/373151/373151_html_m73e255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412776"/>
            <a:ext cx="1836204" cy="24482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2" descr="http://im0-tub-ru.yandex.net/i?id=472025935-2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1340767"/>
            <a:ext cx="1656184" cy="25516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408</TotalTime>
  <Words>1128</Words>
  <Application>Microsoft Office PowerPoint</Application>
  <PresentationFormat>Экран (4:3)</PresentationFormat>
  <Paragraphs>46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Выполнил суворовец  6 учебного курса МсСВУ Корочинский Александр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UralSOFT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Выполнил суворовец  6 учебного курса МсСВУ Корочинский Александр</dc:title>
  <dc:creator>Vad</dc:creator>
  <cp:lastModifiedBy>соь</cp:lastModifiedBy>
  <cp:revision>41</cp:revision>
  <dcterms:created xsi:type="dcterms:W3CDTF">2013-11-30T12:23:33Z</dcterms:created>
  <dcterms:modified xsi:type="dcterms:W3CDTF">2013-12-22T17:18:08Z</dcterms:modified>
</cp:coreProperties>
</file>