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62" r:id="rId3"/>
    <p:sldId id="257" r:id="rId4"/>
    <p:sldId id="258" r:id="rId5"/>
    <p:sldId id="259" r:id="rId6"/>
    <p:sldId id="267" r:id="rId7"/>
    <p:sldId id="260" r:id="rId8"/>
    <p:sldId id="261" r:id="rId9"/>
    <p:sldId id="263" r:id="rId10"/>
    <p:sldId id="264" r:id="rId11"/>
    <p:sldId id="265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80" autoAdjust="0"/>
    <p:restoredTop sz="96433" autoAdjust="0"/>
  </p:normalViewPr>
  <p:slideViewPr>
    <p:cSldViewPr snapToGrid="0">
      <p:cViewPr varScale="1">
        <p:scale>
          <a:sx n="107" d="100"/>
          <a:sy n="107" d="100"/>
        </p:scale>
        <p:origin x="-96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89424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37357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64243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50753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75592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10374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85710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90881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75992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04462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79551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43355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5285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53643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28367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40526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07095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12/24/2013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7578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2%D1%83-22" TargetMode="External"/><Relationship Id="rId2" Type="http://schemas.openxmlformats.org/officeDocument/2006/relationships/hyperlink" Target="http://ru.wikipedia.org/wiki/%D0%A2%D1%83-15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hyperlink" Target="http://ru.wikipedia.org/wiki/%D0%A2%D1%83-134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ookman Old Style" panose="02050604050505020204" pitchFamily="18" charset="0"/>
                <a:cs typeface="Estrangelo Edessa" panose="03080600000000000000" pitchFamily="66" charset="0"/>
              </a:rPr>
              <a:t>Страницы семейной славы 2013</a:t>
            </a:r>
            <a:endParaRPr lang="ru-RU" dirty="0">
              <a:latin typeface="Bookman Old Style" panose="02050604050505020204" pitchFamily="18" charset="0"/>
              <a:cs typeface="Estrangelo Edessa" panose="03080600000000000000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43967" y="3996267"/>
            <a:ext cx="7459056" cy="1388534"/>
          </a:xfrm>
        </p:spPr>
        <p:txBody>
          <a:bodyPr/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Автор Данила </a:t>
            </a:r>
            <a:r>
              <a:rPr lang="ru-RU" dirty="0" err="1" smtClean="0">
                <a:latin typeface="Bookman Old Style" panose="02050604050505020204" pitchFamily="18" charset="0"/>
              </a:rPr>
              <a:t>Ильин-Адаев</a:t>
            </a:r>
            <a:endParaRPr lang="ru-RU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ГБОУ СОШ №531 ЮЗАО г. Москвы</a:t>
            </a:r>
          </a:p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Руководитель проекта: Высоцкая Ольга Николаевна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346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1" y="1"/>
            <a:ext cx="10018714" cy="6858000"/>
          </a:xfrm>
        </p:spPr>
        <p:txBody>
          <a:bodyPr/>
          <a:lstStyle/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В книге Д. Гая «Небесное притяжение» мой прадед описывается так: </a:t>
            </a:r>
          </a:p>
          <a:p>
            <a:pPr marL="0" indent="0" algn="just">
              <a:buNone/>
            </a:pPr>
            <a:r>
              <a:rPr lang="ru-RU" dirty="0" smtClean="0">
                <a:latin typeface="Bookman Old Style" panose="02050604050505020204" pitchFamily="18" charset="0"/>
              </a:rPr>
              <a:t>« Герой Советского Союза Николай Горяйнов… Его жизнь – пример самоотверженного служения авиации. Моложе большинства своих товарищей, взрывной, импульсивный, в каждом полете выкладывался весь, без остатка.»</a:t>
            </a:r>
            <a:endParaRPr lang="en-US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ru-RU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342" y="2609124"/>
            <a:ext cx="2817626" cy="42488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287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06532"/>
            <a:ext cx="10262847" cy="333688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А </a:t>
            </a:r>
            <a:r>
              <a:rPr lang="ru-RU" sz="2000" dirty="0">
                <a:latin typeface="Bookman Old Style" panose="02050604050505020204" pitchFamily="18" charset="0"/>
              </a:rPr>
              <a:t>вот еще одна характеристика моего прадеда. В газете «Крылья Родины» от второго декабря 1995 года напечатаны воспоминания В. Паспортникова о двойной дозаправке стратегического бомбардировщика М-4</a:t>
            </a:r>
            <a:r>
              <a:rPr lang="ru-RU" sz="2000" dirty="0" smtClean="0">
                <a:latin typeface="Bookman Old Style" panose="02050604050505020204" pitchFamily="18" charset="0"/>
              </a:rPr>
              <a:t>. После </a:t>
            </a:r>
            <a:r>
              <a:rPr lang="ru-RU" sz="2000" dirty="0">
                <a:latin typeface="Bookman Old Style" panose="02050604050505020204" pitchFamily="18" charset="0"/>
              </a:rPr>
              <a:t>ряда неудачных попыток совершить дозаправку, остро встал вопрос о судьбе самолета как стратегического: он лишался основного качества – дальность полета. Мясищев воспользовался последней зыбкой надеждой, пригласив для испытаний молодого летчика Николая Горяйнова. Прадед совершил дозаправку с первой попытки это перевернуло судьбу самолета и </a:t>
            </a:r>
            <a:r>
              <a:rPr lang="ru-RU" sz="2000" dirty="0" smtClean="0">
                <a:latin typeface="Bookman Old Style" panose="02050604050505020204" pitchFamily="18" charset="0"/>
              </a:rPr>
              <a:t>летчика. Самолет </a:t>
            </a:r>
            <a:r>
              <a:rPr lang="ru-RU" sz="2000" dirty="0">
                <a:latin typeface="Bookman Old Style" panose="02050604050505020204" pitchFamily="18" charset="0"/>
              </a:rPr>
              <a:t>стал стратегическим, а для </a:t>
            </a:r>
            <a:r>
              <a:rPr lang="ru-RU" sz="2000" dirty="0" err="1">
                <a:latin typeface="Bookman Old Style" panose="02050604050505020204" pitchFamily="18" charset="0"/>
              </a:rPr>
              <a:t>Горяйнова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smtClean="0">
                <a:latin typeface="Bookman Old Style" panose="02050604050505020204" pitchFamily="18" charset="0"/>
              </a:rPr>
              <a:t>наступил </a:t>
            </a:r>
            <a:r>
              <a:rPr lang="ru-RU" sz="2000" dirty="0">
                <a:latin typeface="Bookman Old Style" panose="02050604050505020204" pitchFamily="18" charset="0"/>
              </a:rPr>
              <a:t>«Звездный час</a:t>
            </a:r>
            <a:r>
              <a:rPr lang="ru-RU" sz="2000" dirty="0" smtClean="0">
                <a:latin typeface="Bookman Old Style" panose="02050604050505020204" pitchFamily="18" charset="0"/>
              </a:rPr>
              <a:t>».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523" y="3319849"/>
            <a:ext cx="4961021" cy="35381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146" y="3319849"/>
            <a:ext cx="2305993" cy="35381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311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477795"/>
            <a:ext cx="10018713" cy="1013254"/>
          </a:xfrm>
        </p:spPr>
        <p:txBody>
          <a:bodyPr/>
          <a:lstStyle/>
          <a:p>
            <a:r>
              <a:rPr lang="ru-RU" dirty="0" smtClean="0"/>
              <a:t>                                               </a:t>
            </a:r>
            <a:r>
              <a:rPr lang="ru-RU" dirty="0" smtClean="0">
                <a:latin typeface="Bookman Old Style" panose="02050604050505020204" pitchFamily="18" charset="0"/>
              </a:rPr>
              <a:t>Лебединая песня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2" y="2022391"/>
            <a:ext cx="10412220" cy="4930344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Выдающийся конструктор В. М. Мясищев создал уникальный сверхзвуковой стратегический ракетоносец М-50 получивший ласковое название «пятидесятка». Этот самолет стал лебединой песней моего прадеда, он единственный кто поднял его в небо.</a:t>
            </a:r>
          </a:p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М-50 долго оставался неизвестным широкой публике впервые </a:t>
            </a:r>
            <a:r>
              <a:rPr lang="ru-RU" dirty="0">
                <a:latin typeface="Bookman Old Style" panose="02050604050505020204" pitchFamily="18" charset="0"/>
              </a:rPr>
              <a:t>он был представлен на параде 1961 </a:t>
            </a:r>
            <a:r>
              <a:rPr lang="ru-RU" dirty="0" smtClean="0">
                <a:latin typeface="Bookman Old Style" panose="02050604050505020204" pitchFamily="18" charset="0"/>
              </a:rPr>
              <a:t>года. </a:t>
            </a:r>
            <a:endParaRPr lang="ru-RU" dirty="0">
              <a:latin typeface="Bookman Old Style" panose="02050604050505020204" pitchFamily="18" charset="0"/>
            </a:endParaRPr>
          </a:p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«Вдалеке на горизонте начинают вырисовываться трапециевидные крылья, два двигателя на концах крыльев, обтекаемый нос. Это ракетоносец–гигант М-50. Самолет подчиняется уверенной руке героя Советского Союза летчика </a:t>
            </a:r>
            <a:r>
              <a:rPr lang="ru-RU" dirty="0" err="1" smtClean="0">
                <a:latin typeface="Bookman Old Style" panose="02050604050505020204" pitchFamily="18" charset="0"/>
              </a:rPr>
              <a:t>Горяйнова</a:t>
            </a:r>
            <a:r>
              <a:rPr lang="ru-RU" dirty="0" smtClean="0">
                <a:latin typeface="Bookman Old Style" panose="02050604050505020204" pitchFamily="18" charset="0"/>
              </a:rPr>
              <a:t>. Он первым поднял «</a:t>
            </a:r>
            <a:r>
              <a:rPr lang="ru-RU" dirty="0" err="1" smtClean="0">
                <a:latin typeface="Bookman Old Style" panose="02050604050505020204" pitchFamily="18" charset="0"/>
              </a:rPr>
              <a:t>пятидесятку</a:t>
            </a:r>
            <a:r>
              <a:rPr lang="ru-RU" dirty="0" smtClean="0">
                <a:latin typeface="Bookman Old Style" panose="02050604050505020204" pitchFamily="18" charset="0"/>
              </a:rPr>
              <a:t>», опробовал и сейчас ведет ее над тысячами запрокинутых голов».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368" y="-53547"/>
            <a:ext cx="3295135" cy="2252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955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3020" y="5025355"/>
            <a:ext cx="8141998" cy="137168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Mistral" panose="03090702030407020403" pitchFamily="66" charset="0"/>
                <a:ea typeface="MingLiU-ExtB" panose="02020500000000000000" pitchFamily="18" charset="-120"/>
              </a:rPr>
              <a:t>Его работа – учить самолеты летать</a:t>
            </a:r>
            <a:endParaRPr lang="ru-RU" dirty="0">
              <a:latin typeface="Mistral" panose="03090702030407020403" pitchFamily="66" charset="0"/>
              <a:ea typeface="MingLiU-ExtB" panose="02020500000000000000" pitchFamily="18" charset="-12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2505" y="1"/>
            <a:ext cx="10441389" cy="466261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>
                <a:latin typeface="Bookman Old Style" panose="02050604050505020204" pitchFamily="18" charset="0"/>
              </a:rPr>
              <a:t>Через день во всех газетах мира появились восторженные отклики о советской </a:t>
            </a:r>
            <a:r>
              <a:rPr lang="ru-RU" dirty="0" smtClean="0">
                <a:latin typeface="Bookman Old Style" panose="02050604050505020204" pitchFamily="18" charset="0"/>
              </a:rPr>
              <a:t>авиации</a:t>
            </a:r>
            <a:r>
              <a:rPr lang="ru-RU" dirty="0">
                <a:latin typeface="Bookman Old Style" panose="02050604050505020204" pitchFamily="18" charset="0"/>
              </a:rPr>
              <a:t>, газета «</a:t>
            </a:r>
            <a:r>
              <a:rPr lang="en-US" dirty="0">
                <a:latin typeface="Bookman Old Style" panose="02050604050505020204" pitchFamily="18" charset="0"/>
              </a:rPr>
              <a:t>Daily Mail</a:t>
            </a:r>
            <a:r>
              <a:rPr lang="ru-RU" dirty="0">
                <a:latin typeface="Bookman Old Style" panose="02050604050505020204" pitchFamily="18" charset="0"/>
              </a:rPr>
              <a:t>»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ru-RU" dirty="0">
                <a:latin typeface="Bookman Old Style" panose="02050604050505020204" pitchFamily="18" charset="0"/>
              </a:rPr>
              <a:t>писала: «Советский Союз показал новые сверхзвуковые реактивные самолеты, которые обещают обеспечить первое место в авиации, </a:t>
            </a:r>
            <a:r>
              <a:rPr lang="ru-RU" dirty="0" smtClean="0">
                <a:latin typeface="Bookman Old Style" panose="02050604050505020204" pitchFamily="18" charset="0"/>
              </a:rPr>
              <a:t>так же</a:t>
            </a:r>
            <a:r>
              <a:rPr lang="ru-RU" dirty="0">
                <a:latin typeface="Bookman Old Style" panose="02050604050505020204" pitchFamily="18" charset="0"/>
              </a:rPr>
              <a:t>, как и в космосе»</a:t>
            </a:r>
          </a:p>
          <a:p>
            <a:pPr algn="just"/>
            <a:r>
              <a:rPr lang="ru-RU" dirty="0">
                <a:latin typeface="Bookman Old Style" panose="02050604050505020204" pitchFamily="18" charset="0"/>
              </a:rPr>
              <a:t>К сожалению самолет М-50 остался </a:t>
            </a:r>
            <a:r>
              <a:rPr lang="ru-RU" dirty="0" smtClean="0">
                <a:latin typeface="Bookman Old Style" panose="02050604050505020204" pitchFamily="18" charset="0"/>
              </a:rPr>
              <a:t>легендой. Единственный </a:t>
            </a:r>
            <a:r>
              <a:rPr lang="ru-RU" dirty="0">
                <a:latin typeface="Bookman Old Style" panose="02050604050505020204" pitchFamily="18" charset="0"/>
              </a:rPr>
              <a:t>опытный </a:t>
            </a:r>
            <a:r>
              <a:rPr lang="ru-RU" dirty="0" smtClean="0">
                <a:latin typeface="Bookman Old Style" panose="02050604050505020204" pitchFamily="18" charset="0"/>
              </a:rPr>
              <a:t>экземпляр </a:t>
            </a:r>
            <a:r>
              <a:rPr lang="ru-RU" dirty="0">
                <a:latin typeface="Bookman Old Style" panose="02050604050505020204" pitchFamily="18" charset="0"/>
              </a:rPr>
              <a:t>с парада улетел на вечную стоянку в музей авиационной техники ВВС в Монино.</a:t>
            </a:r>
          </a:p>
          <a:p>
            <a:pPr algn="just"/>
            <a:r>
              <a:rPr lang="ru-RU" dirty="0">
                <a:latin typeface="Bookman Old Style" panose="02050604050505020204" pitchFamily="18" charset="0"/>
              </a:rPr>
              <a:t>Советское правительство отказалось от производства </a:t>
            </a:r>
            <a:r>
              <a:rPr lang="ru-RU" dirty="0" smtClean="0">
                <a:latin typeface="Bookman Old Style" panose="02050604050505020204" pitchFamily="18" charset="0"/>
              </a:rPr>
              <a:t>стратегических бомбардировщиков, ради всеобщего сокращения вооружений.</a:t>
            </a:r>
          </a:p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Листая старые страницы газет, я узнал много интересных случаев из жизни моего прадеда.</a:t>
            </a:r>
          </a:p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В 17 лет он впервые взлетел в небо, в 34 </a:t>
            </a:r>
            <a:r>
              <a:rPr lang="ru-RU" dirty="0">
                <a:latin typeface="Bookman Old Style" panose="02050604050505020204" pitchFamily="18" charset="0"/>
              </a:rPr>
              <a:t>-</a:t>
            </a:r>
            <a:r>
              <a:rPr lang="ru-RU" dirty="0" smtClean="0">
                <a:latin typeface="Bookman Old Style" panose="02050604050505020204" pitchFamily="18" charset="0"/>
              </a:rPr>
              <a:t> стал героем Советского Союза и в 43 – заслуженным летчиком–испытателем СССР.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727" y="4493021"/>
            <a:ext cx="3253273" cy="23649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59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249251"/>
          </a:xfrm>
        </p:spPr>
        <p:txBody>
          <a:bodyPr/>
          <a:lstStyle/>
          <a:p>
            <a:r>
              <a:rPr lang="ru-RU" dirty="0" smtClean="0">
                <a:latin typeface="Bookman Old Style" pitchFamily="18" charset="0"/>
              </a:rPr>
              <a:t>Я, Ильин-Адаев Данила,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84310" y="1030310"/>
            <a:ext cx="10394652" cy="4932607"/>
          </a:xfrm>
        </p:spPr>
        <p:txBody>
          <a:bodyPr/>
          <a:lstStyle/>
          <a:p>
            <a:pPr algn="just"/>
            <a:r>
              <a:rPr lang="ru-RU" dirty="0" smtClean="0">
                <a:latin typeface="Bookman Old Style" pitchFamily="18" charset="0"/>
              </a:rPr>
              <a:t>ученик 9 «А» класса 531 школы интересуюсь историей своей Родины, являюсь членом Совета школьного музея боевой славы «Дорогами наших отцов».</a:t>
            </a:r>
          </a:p>
          <a:p>
            <a:pPr algn="just"/>
            <a:r>
              <a:rPr lang="ru-RU" dirty="0" smtClean="0">
                <a:latin typeface="Bookman Old Style" pitchFamily="18" charset="0"/>
              </a:rPr>
              <a:t>Мне также очень интересна история моей семьи, моих предков, они герои не только для меня, но и для всей нашей страны.</a:t>
            </a:r>
          </a:p>
          <a:p>
            <a:pPr algn="just"/>
            <a:r>
              <a:rPr lang="ru-RU" dirty="0" smtClean="0">
                <a:latin typeface="Bookman Old Style" pitchFamily="18" charset="0"/>
              </a:rPr>
              <a:t>Я хочу представить вам своего прадедушку, Героя Советского Союза, Горяйнова Николая Иосифовича.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-57665"/>
            <a:ext cx="10018713" cy="593124"/>
          </a:xfrm>
        </p:spPr>
        <p:txBody>
          <a:bodyPr>
            <a:normAutofit fontScale="90000"/>
          </a:bodyPr>
          <a:lstStyle/>
          <a:p>
            <a:r>
              <a:rPr lang="ru-RU" dirty="0"/>
              <a:t>Николай Горяйнов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5457" y="621956"/>
            <a:ext cx="10386414" cy="6236044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latin typeface="Bookman Old Style" panose="02050604050505020204" pitchFamily="18" charset="0"/>
              </a:rPr>
              <a:t>Родился 14 </a:t>
            </a:r>
            <a:r>
              <a:rPr lang="ru-RU" dirty="0" smtClean="0">
                <a:latin typeface="Bookman Old Style" panose="02050604050505020204" pitchFamily="18" charset="0"/>
              </a:rPr>
              <a:t>февраля</a:t>
            </a:r>
            <a:r>
              <a:rPr lang="ru-RU" dirty="0">
                <a:latin typeface="Bookman Old Style" panose="02050604050505020204" pitchFamily="18" charset="0"/>
              </a:rPr>
              <a:t> </a:t>
            </a:r>
            <a:r>
              <a:rPr lang="ru-RU" dirty="0" smtClean="0">
                <a:latin typeface="Bookman Old Style" panose="02050604050505020204" pitchFamily="18" charset="0"/>
              </a:rPr>
              <a:t>1924</a:t>
            </a:r>
            <a:r>
              <a:rPr lang="ru-RU" dirty="0">
                <a:latin typeface="Bookman Old Style" panose="02050604050505020204" pitchFamily="18" charset="0"/>
              </a:rPr>
              <a:t> года в селе Белоомут ныне посёлок Луховицкого района Московской </a:t>
            </a:r>
            <a:r>
              <a:rPr lang="ru-RU" dirty="0" smtClean="0">
                <a:latin typeface="Bookman Old Style" panose="02050604050505020204" pitchFamily="18" charset="0"/>
              </a:rPr>
              <a:t>области. </a:t>
            </a:r>
            <a:r>
              <a:rPr lang="ru-RU" dirty="0">
                <a:latin typeface="Bookman Old Style" panose="02050604050505020204" pitchFamily="18" charset="0"/>
              </a:rPr>
              <a:t>Окончил неполную среднюю школу, в 1941 году – Касимовский аэроклуб.</a:t>
            </a:r>
          </a:p>
          <a:p>
            <a:pPr algn="just"/>
            <a:r>
              <a:rPr lang="ru-RU" dirty="0">
                <a:latin typeface="Bookman Old Style" panose="02050604050505020204" pitchFamily="18" charset="0"/>
              </a:rPr>
              <a:t>В армии с апреля 1941 года. В 1943 году окончил Батайскую военную авиационную школу лётчиков и курсы лётчиков-инструкторов при Борисоглебской военной авиационной школе лётчиков. В 1943-1947 – лётчик-инструктор Батайского военного авиационного училища лётчиков. В 1947 году окончил Высшую офицерскую авиационно-инструкторскую школу (г.Грозный), до 1951 года был в ней лётчиком-инструктором. В 1953 году окончил Школу лётчиков-испытателей</a:t>
            </a:r>
            <a:r>
              <a:rPr lang="ru-RU" dirty="0" smtClean="0">
                <a:latin typeface="Bookman Old Style" panose="02050604050505020204" pitchFamily="18" charset="0"/>
              </a:rPr>
              <a:t>.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327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65" y="6106383"/>
            <a:ext cx="12299091" cy="751617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                                       </a:t>
            </a:r>
            <a:r>
              <a:rPr lang="ru-RU" dirty="0" smtClean="0">
                <a:latin typeface="Bookman Old Style" panose="02050604050505020204" pitchFamily="18" charset="0"/>
              </a:rPr>
              <a:t>3М                             М-4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0"/>
            <a:ext cx="10163993" cy="2679443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В </a:t>
            </a:r>
            <a:r>
              <a:rPr lang="ru-RU" dirty="0">
                <a:latin typeface="Bookman Old Style" panose="02050604050505020204" pitchFamily="18" charset="0"/>
              </a:rPr>
              <a:t>1955-1960 – лётчик-испытатель ОКБ В.М.Мясищева. Поднял в небо и провёл испытания реактивных стратегических бомбардировщиков </a:t>
            </a:r>
            <a:r>
              <a:rPr lang="ru-RU" u="sng" dirty="0">
                <a:solidFill>
                  <a:schemeClr val="accent1"/>
                </a:solidFill>
                <a:latin typeface="Bookman Old Style" panose="02050604050505020204" pitchFamily="18" charset="0"/>
              </a:rPr>
              <a:t>3М</a:t>
            </a:r>
            <a:r>
              <a:rPr lang="ru-RU" dirty="0">
                <a:latin typeface="Bookman Old Style" panose="02050604050505020204" pitchFamily="18" charset="0"/>
              </a:rPr>
              <a:t> (1956 год), </a:t>
            </a:r>
            <a:r>
              <a:rPr lang="ru-RU" u="sng" dirty="0">
                <a:solidFill>
                  <a:schemeClr val="accent1"/>
                </a:solidFill>
                <a:latin typeface="Bookman Old Style" panose="02050604050505020204" pitchFamily="18" charset="0"/>
              </a:rPr>
              <a:t>3МЕ </a:t>
            </a:r>
            <a:r>
              <a:rPr lang="ru-RU" dirty="0">
                <a:latin typeface="Bookman Old Style" panose="02050604050505020204" pitchFamily="18" charset="0"/>
              </a:rPr>
              <a:t>(1959 год) и </a:t>
            </a:r>
            <a:r>
              <a:rPr lang="ru-RU" u="sng" dirty="0" smtClean="0">
                <a:solidFill>
                  <a:schemeClr val="accent1"/>
                </a:solidFill>
                <a:latin typeface="Bookman Old Style" panose="02050604050505020204" pitchFamily="18" charset="0"/>
              </a:rPr>
              <a:t>М-50</a:t>
            </a:r>
            <a:r>
              <a:rPr lang="ru-RU" dirty="0">
                <a:latin typeface="Bookman Old Style" panose="02050604050505020204" pitchFamily="18" charset="0"/>
              </a:rPr>
              <a:t> (1959 год). 11 июля 1955 года первым в стране выполнил успешную конусную дозаправку в воздухе (на самолёте </a:t>
            </a:r>
            <a:r>
              <a:rPr lang="ru-RU" u="sng" dirty="0">
                <a:solidFill>
                  <a:schemeClr val="accent1"/>
                </a:solidFill>
                <a:latin typeface="Bookman Old Style" panose="02050604050505020204" pitchFamily="18" charset="0"/>
              </a:rPr>
              <a:t>М-4</a:t>
            </a:r>
            <a:r>
              <a:rPr lang="ru-RU" dirty="0">
                <a:latin typeface="Bookman Old Style" panose="02050604050505020204" pitchFamily="18" charset="0"/>
              </a:rPr>
              <a:t>) и провёл испытания по её отработке. </a:t>
            </a:r>
            <a:endParaRPr lang="ru-RU" dirty="0" smtClean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624" y="2679443"/>
            <a:ext cx="5046524" cy="34269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606" y="2679443"/>
            <a:ext cx="5642018" cy="34269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416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-357256" y="924697"/>
            <a:ext cx="45719" cy="36040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1688" y="4868090"/>
            <a:ext cx="9881672" cy="1989909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2800" dirty="0">
                <a:latin typeface="Bookman Old Style" panose="02050604050505020204" pitchFamily="18" charset="0"/>
              </a:rPr>
              <a:t>За мужество и героизм, проявленные при испытании новой авиационной техники, подполковнику Горяйнову Николаю Иосифовичу Указом Президиума Верховного Совета СССР от 19 октября 1957 года присвоено звание Героя Советского Союза с вручением ордена Ленина и медали «Золотая Звезда» (№ 11113).</a:t>
            </a:r>
          </a:p>
          <a:p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793" y="1"/>
            <a:ext cx="3003258" cy="45048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1723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7454" y="550416"/>
            <a:ext cx="10246371" cy="5237285"/>
          </a:xfrm>
        </p:spPr>
        <p:txBody>
          <a:bodyPr/>
          <a:lstStyle/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В 1959 году установил мировой рекорд </a:t>
            </a:r>
            <a:r>
              <a:rPr lang="ru-RU" dirty="0">
                <a:latin typeface="Bookman Old Style" panose="02050604050505020204" pitchFamily="18" charset="0"/>
              </a:rPr>
              <a:t>высоты </a:t>
            </a:r>
            <a:r>
              <a:rPr lang="ru-RU" dirty="0" smtClean="0">
                <a:latin typeface="Bookman Old Style" panose="02050604050505020204" pitchFamily="18" charset="0"/>
              </a:rPr>
              <a:t>полета, </a:t>
            </a:r>
            <a:r>
              <a:rPr lang="ru-RU" dirty="0">
                <a:latin typeface="Bookman Old Style" panose="02050604050505020204" pitchFamily="18" charset="0"/>
              </a:rPr>
              <a:t>поднявшись </a:t>
            </a:r>
            <a:r>
              <a:rPr lang="ru-RU" dirty="0" smtClean="0">
                <a:latin typeface="Bookman Old Style" panose="02050604050505020204" pitchFamily="18" charset="0"/>
              </a:rPr>
              <a:t>на </a:t>
            </a:r>
            <a:r>
              <a:rPr lang="ru-RU" dirty="0">
                <a:latin typeface="Bookman Old Style" panose="02050604050505020204" pitchFamily="18" charset="0"/>
              </a:rPr>
              <a:t>15317 метров </a:t>
            </a:r>
            <a:r>
              <a:rPr lang="ru-RU" dirty="0" smtClean="0">
                <a:latin typeface="Bookman Old Style" panose="02050604050505020204" pitchFamily="18" charset="0"/>
              </a:rPr>
              <a:t>на реактивном самолете «201 М» с коммерческим грузом в 10 тонн. </a:t>
            </a:r>
            <a:endParaRPr lang="ru-RU" dirty="0">
              <a:latin typeface="Bookman Old Style" panose="02050604050505020204" pitchFamily="18" charset="0"/>
            </a:endParaRPr>
          </a:p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В 1967 присвоено звание заслуженного летчика-испытателя СССР</a:t>
            </a:r>
          </a:p>
        </p:txBody>
      </p:sp>
    </p:spTree>
    <p:extLst>
      <p:ext uri="{BB962C8B-B14F-4D97-AF65-F5344CB8AC3E}">
        <p14:creationId xmlns="" xmlns:p14="http://schemas.microsoft.com/office/powerpoint/2010/main" val="26991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38334"/>
            <a:ext cx="12191999" cy="819665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latin typeface="Bookman Old Style" panose="02050604050505020204" pitchFamily="18" charset="0"/>
              </a:rPr>
              <a:t>                Ту-154                         Ту-22Р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6688" y="0"/>
            <a:ext cx="10018713" cy="3401895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>
                <a:latin typeface="Bookman Old Style" panose="02050604050505020204" pitchFamily="18" charset="0"/>
              </a:rPr>
              <a:t>В 1960-1961 – лётчик-испытатель филиала №1 ОКБ-52 В.Н.Челомея.</a:t>
            </a:r>
          </a:p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В </a:t>
            </a:r>
            <a:r>
              <a:rPr lang="ru-RU" dirty="0">
                <a:latin typeface="Bookman Old Style" panose="02050604050505020204" pitchFamily="18" charset="0"/>
              </a:rPr>
              <a:t>1961-1971 – лётчик-испытатель ОКБ А.Н.Туполева. Поднял в небо первый серийный пассажирский самолёт </a:t>
            </a:r>
            <a:r>
              <a:rPr lang="ru-RU" dirty="0" smtClean="0">
                <a:latin typeface="Bookman Old Style" panose="02050604050505020204" pitchFamily="18" charset="0"/>
                <a:hlinkClick r:id="rId2" tooltip="Ту-154"/>
              </a:rPr>
              <a:t>Ту-154</a:t>
            </a:r>
            <a:r>
              <a:rPr lang="ru-RU" dirty="0">
                <a:latin typeface="Bookman Old Style" panose="02050604050505020204" pitchFamily="18" charset="0"/>
              </a:rPr>
              <a:t> производства Куйбышевского авиазавода (в 1969 году). </a:t>
            </a:r>
            <a:r>
              <a:rPr lang="ru-RU" dirty="0" smtClean="0">
                <a:latin typeface="Bookman Old Style" panose="02050604050505020204" pitchFamily="18" charset="0"/>
              </a:rPr>
              <a:t>Участвовал в </a:t>
            </a:r>
            <a:r>
              <a:rPr lang="ru-RU" dirty="0">
                <a:latin typeface="Bookman Old Style" panose="02050604050505020204" pitchFamily="18" charset="0"/>
              </a:rPr>
              <a:t>испытаниях сверхзвукового самолёта-разведчика </a:t>
            </a:r>
            <a:r>
              <a:rPr lang="ru-RU" dirty="0">
                <a:latin typeface="Bookman Old Style" panose="02050604050505020204" pitchFamily="18" charset="0"/>
                <a:hlinkClick r:id="rId3" tooltip="Ту-22"/>
              </a:rPr>
              <a:t>Ту-22Р</a:t>
            </a:r>
            <a:r>
              <a:rPr lang="ru-RU" dirty="0">
                <a:latin typeface="Bookman Old Style" panose="02050604050505020204" pitchFamily="18" charset="0"/>
              </a:rPr>
              <a:t>, </a:t>
            </a:r>
            <a:r>
              <a:rPr lang="ru-RU" dirty="0" smtClean="0">
                <a:latin typeface="Bookman Old Style" panose="02050604050505020204" pitchFamily="18" charset="0"/>
              </a:rPr>
              <a:t>пассажирского самолёта</a:t>
            </a:r>
            <a:r>
              <a:rPr lang="ru-RU" dirty="0">
                <a:latin typeface="Bookman Old Style" panose="02050604050505020204" pitchFamily="18" charset="0"/>
              </a:rPr>
              <a:t> </a:t>
            </a:r>
            <a:r>
              <a:rPr lang="ru-RU" dirty="0" smtClean="0">
                <a:latin typeface="Bookman Old Style" panose="02050604050505020204" pitchFamily="18" charset="0"/>
                <a:hlinkClick r:id="rId4" tooltip="Ту-134"/>
              </a:rPr>
              <a:t>Ту-134</a:t>
            </a:r>
            <a:r>
              <a:rPr lang="ru-RU" dirty="0" smtClean="0">
                <a:latin typeface="Bookman Old Style" panose="02050604050505020204" pitchFamily="18" charset="0"/>
              </a:rPr>
              <a:t>, </a:t>
            </a:r>
            <a:r>
              <a:rPr lang="ru-RU" dirty="0">
                <a:latin typeface="Bookman Old Style" panose="02050604050505020204" pitchFamily="18" charset="0"/>
              </a:rPr>
              <a:t>а также других самолётов. С марта 1971 года полковник Н.И.Горяйнов – в запасе.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20" y="3442755"/>
            <a:ext cx="4290816" cy="2785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36" y="3442755"/>
            <a:ext cx="5992963" cy="27850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147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4850" y="3065553"/>
            <a:ext cx="10707689" cy="3822357"/>
          </a:xfrm>
        </p:spPr>
        <p:txBody>
          <a:bodyPr/>
          <a:lstStyle/>
          <a:p>
            <a:r>
              <a:rPr lang="ru-RU" dirty="0">
                <a:latin typeface="Bookman Old Style" panose="02050604050505020204" pitchFamily="18" charset="0"/>
              </a:rPr>
              <a:t>Это была сухая информация из сети </a:t>
            </a:r>
            <a:r>
              <a:rPr lang="ru-RU" dirty="0" smtClean="0">
                <a:latin typeface="Bookman Old Style" panose="02050604050505020204" pitchFamily="18" charset="0"/>
              </a:rPr>
              <a:t>интернет</a:t>
            </a:r>
            <a:br>
              <a:rPr lang="ru-RU" dirty="0" smtClean="0">
                <a:latin typeface="Bookman Old Style" panose="020506040505050202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2" y="780177"/>
            <a:ext cx="10238132" cy="521795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Bookman Old Style" panose="02050604050505020204" pitchFamily="18" charset="0"/>
              </a:rPr>
              <a:t>Жил в городе Жуковский Московской области. Умер 23 сентября 1976 года. Похоронен на Быковском кладбище в Жуковском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3479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9114" y="0"/>
            <a:ext cx="11252887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latin typeface="Bookman Old Style" panose="02050604050505020204" pitchFamily="18" charset="0"/>
              </a:rPr>
              <a:t>С</a:t>
            </a:r>
            <a:r>
              <a:rPr lang="ru-RU" sz="2800" dirty="0" smtClean="0">
                <a:latin typeface="Bookman Old Style" panose="02050604050505020204" pitchFamily="18" charset="0"/>
              </a:rPr>
              <a:t>ейчас, я хочу более подробно рассказать о его жизни и                               работе</a:t>
            </a:r>
          </a:p>
        </p:txBody>
      </p:sp>
    </p:spTree>
    <p:extLst>
      <p:ext uri="{BB962C8B-B14F-4D97-AF65-F5344CB8AC3E}">
        <p14:creationId xmlns="" xmlns:p14="http://schemas.microsoft.com/office/powerpoint/2010/main" val="282082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allax" id="{3388167B-A2EB-4685-9635-1831D9AEF8C4}" vid="{EBEC8F79-A447-43FC-8E81-85E8468AF3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TC103457496[[fn=Параллакс]]</Template>
  <TotalTime>446</TotalTime>
  <Words>601</Words>
  <Application>Microsoft Office PowerPoint</Application>
  <PresentationFormat>Произвольный</PresentationFormat>
  <Paragraphs>44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Параллакс</vt:lpstr>
      <vt:lpstr>Страницы семейной славы 2013</vt:lpstr>
      <vt:lpstr>Я, Ильин-Адаев Данила,</vt:lpstr>
      <vt:lpstr>Николай Горяйнов</vt:lpstr>
      <vt:lpstr>                                       3М                             М-4</vt:lpstr>
      <vt:lpstr>Слайд 5</vt:lpstr>
      <vt:lpstr>Слайд 6</vt:lpstr>
      <vt:lpstr>                Ту-154                         Ту-22Р</vt:lpstr>
      <vt:lpstr>Это была сухая информация из сети интернет </vt:lpstr>
      <vt:lpstr>Слайд 9</vt:lpstr>
      <vt:lpstr>Слайд 10</vt:lpstr>
      <vt:lpstr>Слайд 11</vt:lpstr>
      <vt:lpstr>                                               Лебединая песня</vt:lpstr>
      <vt:lpstr>Его работа – учить самолеты летать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Страницы семейной славы 2013</dc:title>
  <dc:creator>Данила Ильин</dc:creator>
  <cp:lastModifiedBy>user</cp:lastModifiedBy>
  <cp:revision>46</cp:revision>
  <dcterms:created xsi:type="dcterms:W3CDTF">2013-12-12T10:33:39Z</dcterms:created>
  <dcterms:modified xsi:type="dcterms:W3CDTF">2013-12-24T15:49:42Z</dcterms:modified>
</cp:coreProperties>
</file>