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4.jpeg" ContentType="image/jpeg"/>
  <Override PartName="/ppt/media/image8.png" ContentType="image/png"/>
  <Override PartName="/ppt/media/image13.jpeg" ContentType="image/jpeg"/>
  <Override PartName="/ppt/media/image17.png" ContentType="image/png"/>
  <Override PartName="/ppt/media/image5.jpeg" ContentType="image/jpeg"/>
  <Override PartName="/ppt/media/image6.png" ContentType="image/png"/>
  <Override PartName="/ppt/media/image4.jpeg" ContentType="image/jpeg"/>
  <Override PartName="/ppt/media/image15.png" ContentType="image/png"/>
  <Override PartName="/ppt/media/image3.jpeg" ContentType="image/jpeg"/>
  <Override PartName="/ppt/media/image11.png" ContentType="image/png"/>
  <Override PartName="/ppt/media/image2.jpeg" ContentType="image/jpeg"/>
  <Override PartName="/ppt/media/image1.jpeg" ContentType="image/jpeg"/>
  <Override PartName="/ppt/media/image12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99320" y="5945040"/>
            <a:ext cx="4937040" cy="917640"/>
          </a:xfrm>
          <a:prstGeom prst="rect">
            <a:avLst/>
          </a:prstGeom>
          <a:solidFill>
            <a:srgbClr val="9fcbdc"/>
          </a:solidFill>
        </p:spPr>
      </p:sp>
      <p:sp>
        <p:nvSpPr>
          <p:cNvPr id="1" name="CustomShape 2"/>
          <p:cNvSpPr/>
          <p:nvPr/>
        </p:nvSpPr>
        <p:spPr>
          <a:xfrm>
            <a:off x="485640" y="5938920"/>
            <a:ext cx="3686760" cy="929880"/>
          </a:xfrm>
          <a:prstGeom prst="rect">
            <a:avLst/>
          </a:prstGeom>
          <a:solidFill>
            <a:srgbClr val="000000"/>
          </a:solidFill>
        </p:spPr>
      </p:sp>
      <p:sp>
        <p:nvSpPr>
          <p:cNvPr id="2" name="CustomShape 3"/>
          <p:cNvSpPr/>
          <p:nvPr/>
        </p:nvSpPr>
        <p:spPr>
          <a:xfrm>
            <a:off x="-6120" y="5791320"/>
            <a:ext cx="3398760" cy="1077120"/>
          </a:xfrm>
          <a:prstGeom prst="rtTriangle">
            <a:avLst/>
          </a:prstGeom>
          <a:blipFill>
            <a:blip r:embed="rId2"/>
            <a:tile/>
          </a:blipFill>
        </p:spPr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4" name="CustomShape 5"/>
          <p:cNvSpPr/>
          <p:nvPr/>
        </p:nvSpPr>
        <p:spPr>
          <a:xfrm>
            <a:off x="0" y="4664160"/>
            <a:ext cx="9147600" cy="360"/>
          </a:xfrm>
          <a:prstGeom prst="rtTriangle">
            <a:avLst/>
          </a:prstGeom>
          <a:gradFill>
            <a:gsLst>
              <a:gs pos="0">
                <a:srgbClr val="007795"/>
              </a:gs>
              <a:gs pos="50000">
                <a:srgbClr val="4bbade"/>
              </a:gs>
              <a:gs pos="100000">
                <a:srgbClr val="007795"/>
              </a:gs>
            </a:gsLst>
            <a:lin ang="3000000"/>
          </a:gradFill>
        </p:spPr>
      </p:sp>
      <p:sp>
        <p:nvSpPr>
          <p:cNvPr id="5" name="CustomShape 6"/>
          <p:cNvSpPr/>
          <p:nvPr/>
        </p:nvSpPr>
        <p:spPr>
          <a:xfrm>
            <a:off x="1687680" y="4952880"/>
            <a:ext cx="7452720" cy="484560"/>
          </a:xfrm>
          <a:prstGeom prst="rect">
            <a:avLst/>
          </a:prstGeom>
          <a:solidFill>
            <a:srgbClr val="9fcbdc"/>
          </a:solidFill>
        </p:spPr>
      </p:sp>
      <p:sp>
        <p:nvSpPr>
          <p:cNvPr id="6" name="CustomShape 7"/>
          <p:cNvSpPr/>
          <p:nvPr/>
        </p:nvSpPr>
        <p:spPr>
          <a:xfrm>
            <a:off x="35280" y="5237640"/>
            <a:ext cx="9105120" cy="785160"/>
          </a:xfrm>
          <a:prstGeom prst="rect">
            <a:avLst/>
          </a:prstGeom>
          <a:solidFill>
            <a:srgbClr val="000000"/>
          </a:solidFill>
        </p:spPr>
      </p:sp>
      <p:sp>
        <p:nvSpPr>
          <p:cNvPr id="7" name="CustomShape 8"/>
          <p:cNvSpPr/>
          <p:nvPr/>
        </p:nvSpPr>
        <p:spPr>
          <a:xfrm>
            <a:off x="0" y="5001120"/>
            <a:ext cx="9140400" cy="1860480"/>
          </a:xfrm>
          <a:prstGeom prst="rect">
            <a:avLst/>
          </a:prstGeom>
          <a:blipFill>
            <a:blip r:embed="rId3"/>
            <a:tile/>
          </a:blipFill>
        </p:spPr>
      </p:sp>
      <p:sp>
        <p:nvSpPr>
          <p:cNvPr id="8" name="Line 9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9" name="PlaceHolder 10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499320" y="5945040"/>
            <a:ext cx="4937040" cy="917640"/>
          </a:xfrm>
          <a:prstGeom prst="rect">
            <a:avLst/>
          </a:prstGeom>
          <a:solidFill>
            <a:srgbClr val="9fcbdc"/>
          </a:solidFill>
        </p:spPr>
      </p:sp>
      <p:sp>
        <p:nvSpPr>
          <p:cNvPr id="44" name="CustomShape 2"/>
          <p:cNvSpPr/>
          <p:nvPr/>
        </p:nvSpPr>
        <p:spPr>
          <a:xfrm>
            <a:off x="485640" y="5938920"/>
            <a:ext cx="3686760" cy="929880"/>
          </a:xfrm>
          <a:prstGeom prst="rect">
            <a:avLst/>
          </a:prstGeom>
          <a:solidFill>
            <a:srgbClr val="000000"/>
          </a:solidFill>
        </p:spPr>
      </p:sp>
      <p:sp>
        <p:nvSpPr>
          <p:cNvPr id="45" name="CustomShape 3"/>
          <p:cNvSpPr/>
          <p:nvPr/>
        </p:nvSpPr>
        <p:spPr>
          <a:xfrm>
            <a:off x="-6120" y="5791320"/>
            <a:ext cx="3398760" cy="1077120"/>
          </a:xfrm>
          <a:prstGeom prst="rtTriangle">
            <a:avLst/>
          </a:prstGeom>
          <a:blipFill>
            <a:blip r:embed="rId3"/>
            <a:tile/>
          </a:blipFill>
        </p:spPr>
      </p:sp>
      <p:sp>
        <p:nvSpPr>
          <p:cNvPr id="46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47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99320" y="5945040"/>
            <a:ext cx="4937040" cy="917640"/>
          </a:xfrm>
          <a:prstGeom prst="rect">
            <a:avLst/>
          </a:prstGeom>
          <a:solidFill>
            <a:srgbClr val="9fcbdc"/>
          </a:solidFill>
        </p:spPr>
      </p:sp>
      <p:sp>
        <p:nvSpPr>
          <p:cNvPr id="82" name="CustomShape 2"/>
          <p:cNvSpPr/>
          <p:nvPr/>
        </p:nvSpPr>
        <p:spPr>
          <a:xfrm>
            <a:off x="485640" y="5938920"/>
            <a:ext cx="3686760" cy="929880"/>
          </a:xfrm>
          <a:prstGeom prst="rect">
            <a:avLst/>
          </a:prstGeom>
          <a:solidFill>
            <a:srgbClr val="000000"/>
          </a:solidFill>
        </p:spPr>
      </p:sp>
      <p:sp>
        <p:nvSpPr>
          <p:cNvPr id="83" name="CustomShape 3"/>
          <p:cNvSpPr/>
          <p:nvPr/>
        </p:nvSpPr>
        <p:spPr>
          <a:xfrm>
            <a:off x="-6120" y="5791320"/>
            <a:ext cx="3398760" cy="1077120"/>
          </a:xfrm>
          <a:prstGeom prst="rtTriangle">
            <a:avLst/>
          </a:prstGeom>
          <a:blipFill>
            <a:blip r:embed="rId2"/>
            <a:tile/>
          </a:blipFill>
        </p:spPr>
      </p:sp>
      <p:sp>
        <p:nvSpPr>
          <p:cNvPr id="84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85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6"/><Relationship Id="rId2" Type="http://schemas.openxmlformats.org/officeDocument/2006/relationships/image" Target="../media/image17.png"/><Relationship Id="rId3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9"/><Relationship Id="rId2" Type="http://schemas.openxmlformats.org/officeDocument/2006/relationships/image" Target="../media/image10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457200" y="53280"/>
            <a:ext cx="8226360" cy="158328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 sz="2800"/>
              <a:t>Поклонимся великим тем годам,</a:t>
            </a:r>
            <a:endParaRPr/>
          </a:p>
          <a:p>
            <a:r>
              <a:rPr lang="ru-RU" sz="2800"/>
              <a:t>Тем славным командирам и бойцам,</a:t>
            </a:r>
            <a:endParaRPr/>
          </a:p>
          <a:p>
            <a:r>
              <a:rPr lang="ru-RU" sz="2800"/>
              <a:t>И маршалам страны, и рядовым,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800"/>
              <a:t>Поклонимся и мёртвым, и живым......</a:t>
            </a:r>
            <a:endParaRPr/>
          </a:p>
        </p:txBody>
      </p:sp>
      <p:pic>
        <p:nvPicPr>
          <p:cNvPr descr="" id="120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639080"/>
            <a:ext cx="8043480" cy="4694400"/>
          </a:xfrm>
          <a:prstGeom prst="rect">
            <a:avLst/>
          </a:prstGeom>
        </p:spPr>
      </p:pic>
    </p:spTree>
  </p:cSld>
  <p:transition spd="slow">
    <p:fade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367200" y="651600"/>
            <a:ext cx="8344440" cy="30333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1500">
                <a:solidFill>
                  <a:srgbClr val="000000"/>
                </a:solidFill>
                <a:latin typeface="Lucida Sans Unicode"/>
              </a:rPr>
              <a:t>Списанный из РОА по ранению Игорь и его дядя зиму 1944—1945 гг. провели в Берлине, затем оба перебрались в город Мюзинген (юго—западная часть Германии недалеко от границы с Францией) Рядом находился лагерь советских военнопленных, из которых пополнялась «армия» Власова. Ссылаясь на документ из архива ФСБ, А. Ваксберг пишет, что Блюменталь—Тамарин убит 10 мая 1945 года в Мюзингене «при невыясненных обстоятельствах». </a:t>
            </a:r>
            <a:endParaRPr/>
          </a:p>
          <a:p>
            <a:pPr>
              <a:lnSpc>
                <a:spcPct val="100000"/>
              </a:lnSpc>
            </a:pPr>
            <a:r>
              <a:rPr lang="ru-RU" sz="1500">
                <a:solidFill>
                  <a:srgbClr val="000000"/>
                </a:solidFill>
                <a:latin typeface="Lucida Sans Unicode"/>
              </a:rPr>
              <a:t>Через некоторое время Игорь оказался в лагере союзников, где назвался советским разведчиком и встретился с представителями советского командования. О том, что он находился осенью 1945 года в Париже, сообщается в письме, полученном Августой Миклашевской от незнакомой ей Ирины Громовой и хранящемся в её архиве.</a:t>
            </a: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457200" y="1481400"/>
            <a:ext cx="8226000" cy="4522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ru-RU" sz="2000">
                <a:solidFill>
                  <a:srgbClr val="000000"/>
                </a:solidFill>
                <a:latin typeface="Lucida Sans Unicode"/>
              </a:rPr>
              <a:t>Во Франции Миклашевский оставался на протяжении двух лет после окончания войны, по некоторым сведениям выслеживая бежавших на Запад власовцев — остатки армии генерала Власова. Вернулся в Советский Союз в 1947 году, был награждён орденом Красного Знамени. По разведывательной части служить не пошёл, а вернулся в спорт. Ему было всего 29 лет, но полученное ранение не позволило ему выступать на ринге. Однако он добился успехов как тренер, воспитавший нескольких чемпионов СССР, и судья всесоюзной категории. Много лет, до выхода на пенсию, он работал тренером по боксу в спортивном обществе «Трудовые резервы».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ru-RU" sz="200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ru-RU" sz="2000">
                <a:solidFill>
                  <a:srgbClr val="000000"/>
                </a:solidFill>
                <a:latin typeface="Lucida Sans Unicode"/>
              </a:rPr>
              <a:t>Умер 25 сентября 1990 года в Ленинграде.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457200" y="274680"/>
            <a:ext cx="8226000" cy="11394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464646"/>
                </a:solidFill>
                <a:latin typeface="Lucida Sans Unicode"/>
              </a:rPr>
              <a:t>1945—1990</a:t>
            </a:r>
            <a:endParaRPr/>
          </a:p>
        </p:txBody>
      </p:sp>
      <p:pic>
        <p:nvPicPr>
          <p:cNvPr descr="" id="149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200000" y="11520"/>
            <a:ext cx="1927440" cy="1569600"/>
          </a:xfrm>
          <a:prstGeom prst="rect">
            <a:avLst/>
          </a:prstGeom>
        </p:spPr>
      </p:pic>
      <p:pic>
        <p:nvPicPr>
          <p:cNvPr descr="" id="15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200000" y="11520"/>
            <a:ext cx="1927440" cy="1569600"/>
          </a:xfrm>
          <a:prstGeom prst="rect">
            <a:avLst/>
          </a:prstGeom>
        </p:spPr>
      </p:pic>
    </p:spTree>
  </p:cSld>
  <p:timing>
    <p:tnLst>
      <p:par>
        <p:cTn dur="indefinite" id="19" nodeType="tmRoot" restart="never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685800" y="1752480"/>
            <a:ext cx="7768800" cy="18262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b="1" lang="ru-RU" sz="4800">
                <a:solidFill>
                  <a:srgbClr val="464646"/>
                </a:solidFill>
                <a:latin typeface="Lucida Sans Unicode"/>
              </a:rPr>
              <a:t>Миклашевский Игорь Львович </a:t>
            </a:r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685800" y="3611520"/>
            <a:ext cx="7768800" cy="1196280"/>
          </a:xfrm>
          <a:prstGeom prst="rect">
            <a:avLst/>
          </a:prstGeom>
        </p:spPr>
        <p:txBody>
          <a:bodyPr bIns="45000" lIns="45720" rIns="45720" tIns="45000"/>
          <a:p>
            <a:pPr algn="ctr">
              <a:lnSpc>
                <a:spcPct val="100000"/>
              </a:lnSpc>
            </a:pPr>
            <a:r>
              <a:rPr lang="ru-RU">
                <a:solidFill>
                  <a:srgbClr val="464646"/>
                </a:solidFill>
                <a:latin typeface="Lucida Sans Unicode"/>
              </a:rPr>
              <a:t>Великий человек в мире бокса,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>
                <a:solidFill>
                  <a:srgbClr val="464646"/>
                </a:solidFill>
                <a:latin typeface="Lucida Sans Unicode"/>
              </a:rPr>
              <a:t> </a:t>
            </a:r>
            <a:r>
              <a:rPr lang="ru-RU">
                <a:solidFill>
                  <a:srgbClr val="464646"/>
                </a:solidFill>
                <a:latin typeface="Lucida Sans Unicode"/>
              </a:rPr>
              <a:t>участник ВОВ,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>
                <a:solidFill>
                  <a:srgbClr val="464646"/>
                </a:solidFill>
                <a:latin typeface="Lucida Sans Unicode"/>
              </a:rPr>
              <a:t> </a:t>
            </a:r>
            <a:r>
              <a:rPr lang="ru-RU">
                <a:solidFill>
                  <a:srgbClr val="464646"/>
                </a:solidFill>
                <a:latin typeface="Lucida Sans Unicode"/>
              </a:rPr>
              <a:t>разведчик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descr="" id="123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115920" y="72000"/>
            <a:ext cx="2473200" cy="4740120"/>
          </a:xfrm>
          <a:prstGeom prst="rect">
            <a:avLst/>
          </a:prstGeom>
        </p:spPr>
      </p:pic>
      <p:pic>
        <p:nvPicPr>
          <p:cNvPr descr="" id="12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72000"/>
            <a:ext cx="2589120" cy="4740120"/>
          </a:xfrm>
          <a:prstGeom prst="rect">
            <a:avLst/>
          </a:prstGeom>
        </p:spPr>
      </p:pic>
    </p:spTree>
  </p:cSld>
  <p:transition spd="slow">
    <p:fade/>
  </p:transition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457200" y="274680"/>
            <a:ext cx="8226000" cy="1139760"/>
          </a:xfrm>
          <a:prstGeom prst="rect">
            <a:avLst/>
          </a:prstGeom>
        </p:spPr>
        <p:txBody>
          <a:bodyPr anchor="ctr" bIns="0" lIns="0" rIns="0" tIns="0" wrap="none"/>
          <a:p>
            <a:pPr algn="ctr">
              <a:lnSpc>
                <a:spcPct val="100000"/>
              </a:lnSpc>
            </a:pPr>
            <a:r>
              <a:rPr lang="ru-RU"/>
              <a:t>Подвиг боксера</a:t>
            </a:r>
            <a:endParaRPr/>
          </a:p>
        </p:txBody>
      </p:sp>
      <p:sp>
        <p:nvSpPr>
          <p:cNvPr id="126" name="CustomShape 2"/>
          <p:cNvSpPr/>
          <p:nvPr/>
        </p:nvSpPr>
        <p:spPr>
          <a:xfrm>
            <a:off x="457200" y="1604520"/>
            <a:ext cx="8043480" cy="3974040"/>
          </a:xfrm>
          <a:prstGeom prst="rect">
            <a:avLst/>
          </a:prstGeom>
        </p:spPr>
      </p:sp>
      <p:pic>
        <p:nvPicPr>
          <p:cNvPr descr="" id="127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604520"/>
            <a:ext cx="3931920" cy="4872600"/>
          </a:xfrm>
          <a:prstGeom prst="rect">
            <a:avLst/>
          </a:prstGeom>
        </p:spPr>
      </p:pic>
      <p:pic>
        <p:nvPicPr>
          <p:cNvPr descr="" id="128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4536000" y="1604520"/>
            <a:ext cx="3964680" cy="4872600"/>
          </a:xfrm>
          <a:prstGeom prst="rect">
            <a:avLst/>
          </a:prstGeom>
        </p:spPr>
      </p:pic>
      <p:pic>
        <p:nvPicPr>
          <p:cNvPr descr="" id="129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4389840" y="1512000"/>
            <a:ext cx="4110840" cy="4823280"/>
          </a:xfrm>
          <a:prstGeom prst="rect">
            <a:avLst/>
          </a:prstGeom>
        </p:spPr>
      </p:pic>
      <p:pic>
        <p:nvPicPr>
          <p:cNvPr descr="" id="130" name=""/>
          <p:cNvPicPr/>
          <p:nvPr/>
        </p:nvPicPr>
        <p:blipFill>
          <a:blip r:embed="rId4"/>
          <a:stretch>
            <a:fillRect/>
          </a:stretch>
        </p:blipFill>
        <p:spPr>
          <a:xfrm>
            <a:off x="457200" y="1604520"/>
            <a:ext cx="3931920" cy="4872600"/>
          </a:xfrm>
          <a:prstGeom prst="rect">
            <a:avLst/>
          </a:prstGeom>
        </p:spPr>
      </p:pic>
    </p:spTree>
  </p:cSld>
  <p:transition spd="slow">
    <p:fade/>
  </p:transition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456000" y="936000"/>
            <a:ext cx="5542920" cy="280692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ru-RU" sz="2000">
                <a:solidFill>
                  <a:srgbClr val="000000"/>
                </a:solidFill>
                <a:latin typeface="Lucida Sans Unicode"/>
              </a:rPr>
              <a:t>Игорь Львович Миклаше́вский </a:t>
            </a:r>
            <a:endParaRPr/>
          </a:p>
          <a:p>
            <a:pPr algn="r">
              <a:lnSpc>
                <a:spcPct val="100000"/>
              </a:lnSpc>
            </a:pPr>
            <a:r>
              <a:rPr lang="ru-RU" sz="2000">
                <a:solidFill>
                  <a:srgbClr val="000000"/>
                </a:solidFill>
                <a:latin typeface="Lucida Sans Unicode"/>
              </a:rPr>
              <a:t>(30 мая 1918, Москва — </a:t>
            </a:r>
            <a:endParaRPr/>
          </a:p>
          <a:p>
            <a:pPr algn="r">
              <a:lnSpc>
                <a:spcPct val="100000"/>
              </a:lnSpc>
            </a:pPr>
            <a:r>
              <a:rPr lang="ru-RU" sz="2000">
                <a:solidFill>
                  <a:srgbClr val="000000"/>
                </a:solidFill>
                <a:latin typeface="Lucida Sans Unicode"/>
              </a:rPr>
              <a:t>25 сентября 1990, Ленинград),</a:t>
            </a:r>
            <a:endParaRPr/>
          </a:p>
          <a:p>
            <a:pPr algn="r">
              <a:lnSpc>
                <a:spcPct val="100000"/>
              </a:lnSpc>
            </a:pPr>
            <a:r>
              <a:rPr lang="ru-RU" sz="200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ru-RU" sz="2000">
                <a:solidFill>
                  <a:srgbClr val="000000"/>
                </a:solidFill>
                <a:latin typeface="Lucida Sans Unicode"/>
              </a:rPr>
              <a:t>сын актрисы А. Л. Миклашевской, спортсмен — чемпион Ленинграда по боксу в среднем весе (1941 г.), участник ВОВ, сотрудник НКВД, тренер, спортивный судья.</a:t>
            </a:r>
            <a:endParaRPr/>
          </a:p>
        </p:txBody>
      </p:sp>
      <p:pic>
        <p:nvPicPr>
          <p:cNvPr descr="" id="132" name="Объект 4"/>
          <p:cNvPicPr/>
          <p:nvPr/>
        </p:nvPicPr>
        <p:blipFill>
          <a:blip r:embed="rId1"/>
          <a:stretch>
            <a:fillRect/>
          </a:stretch>
        </p:blipFill>
        <p:spPr>
          <a:xfrm>
            <a:off x="401040" y="85320"/>
            <a:ext cx="2692080" cy="4015800"/>
          </a:xfrm>
          <a:prstGeom prst="rect">
            <a:avLst/>
          </a:prstGeom>
        </p:spPr>
      </p:pic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179640" y="1124640"/>
            <a:ext cx="8226000" cy="4820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ru-RU" sz="1000">
                <a:solidFill>
                  <a:srgbClr val="000000"/>
                </a:solidFill>
                <a:latin typeface="Lucida Sans Unicode"/>
              </a:rPr>
              <a:t>1918—1941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ru-RU" sz="1000">
                <a:solidFill>
                  <a:srgbClr val="000000"/>
                </a:solidFill>
                <a:latin typeface="Lucida Sans Unicode"/>
              </a:rPr>
              <a:t>Игорь родился и вырос в театральной семье. Его отец, Лев Александрович Лащилин (1888—1955), был известным артистом балета, хореографом и педагогом Большого театра. Мать, актриса Камерного театра Августа Леонидовна Миклашевская (1891—1977).  В восьмилетнем возрасте познакомился с семьёй сестры Лащилина — Инной Александровной, мужем которой (и, следовательно, дядей, хоть и не кровным, Игоря) был яркий представитель известной театральной династии Всеволод Александрович Блюменталь -Тамарин. Во время учёбы в школе Игорь достиг успехов в изучении немецкого языка и особенно в спорте — увлёкся боксом. По окончании школы поступил (но не закончил) в ГЦОЛИФК, получил звание мастера спорта.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ru-RU" sz="1000">
                <a:solidFill>
                  <a:srgbClr val="000000"/>
                </a:solidFill>
                <a:latin typeface="Lucida Sans Unicode"/>
              </a:rPr>
              <a:t>В 1938 был призван в армию, служил в Ленинграде в зенитных частях, женился (в браке родился сын), недолго участвовал в Советско—Финской войне, затем продолжил тренировки, стал чемпионом Ленинградского военного округа по боксу в среднем весе. Весной 1941 года из—за отказа соперника от финального боя на первенстве Ленинграда вошёл в финал чемпионата СССР (чемпионат не состоялся). Великую Отечественную войну встретил сержантом — заряжающим зенитно-артиллерийского орудия на Ленинградском фронте.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ru-RU" sz="1000">
                <a:solidFill>
                  <a:srgbClr val="000000"/>
                </a:solidFill>
                <a:latin typeface="Lucida Sans Unicode"/>
              </a:rPr>
              <a:t>1941—1942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ru-RU" sz="1000">
                <a:solidFill>
                  <a:srgbClr val="000000"/>
                </a:solidFill>
                <a:latin typeface="Lucida Sans Unicode"/>
              </a:rPr>
              <a:t>Как отличный волевой спортсмен, хорошо владеющий немецким языком, попал в поле зрения разведывательных служб. Его «вербовкой» в конце 1941 года занимались лично офицеры НКВД В. Н. Ильин и П. А. Судоплатов. Согласился на выполнение «специального» (то есть секретного) задания в тылу врага, суть которого ему, естественно, не раскрывалась, и в 1942 году прошёл соответствующее обучение, предположительно в разведшколе, расположенной в городе Слободском недалеко от Кирова. Здесь же говорится о возможно состоявшейся встрече сына и матери — именно в этом городе и в это же время работала Августа Миклашевская). В декабре 1942 года были инсценированы его побег через линию фронта и сдача в плен. Прошёл тщательную проверку, в ходе которой выяснилось (как и было предусмотрено его «легендой») его родство с Всеволодом Блюменталь—Тамариным, что явилось дополнительным свидетельством искренности его поступка. Дело в том, что ещё в конце 1941 года супруги Блюменталь—Тамарины, жившие в занятом немцами дачном кооперативе близ посёлка Манихино неподалёку от Истры, добровольно ушли с отступившими от Москвы немецкими войсками. Уже в феврале 1942 года начались регулярные выступления Блюменталь—Тамарина по радио, предположительно из Киева, в которых он со всем своим актёрским мастерством, вплоть до имитации голоса Сталина, призывал советских солдат сдаваться, а население сотрудничать с захватчиками. Одновременно был назначен немецкими властями главным режиссёром Киевского русского драматического театра, возобновившего работу вскоре после оккупации города. </a:t>
            </a:r>
            <a:endParaRPr/>
          </a:p>
        </p:txBody>
      </p:sp>
      <p:sp>
        <p:nvSpPr>
          <p:cNvPr id="134" name="CustomShape 2"/>
          <p:cNvSpPr/>
          <p:nvPr/>
        </p:nvSpPr>
        <p:spPr>
          <a:xfrm>
            <a:off x="457200" y="274680"/>
            <a:ext cx="8226000" cy="11394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ru-RU" sz="4100">
                <a:solidFill>
                  <a:srgbClr val="464646"/>
                </a:solidFill>
                <a:latin typeface="Lucida Sans Unicode"/>
              </a:rPr>
              <a:t>Биография</a:t>
            </a:r>
            <a:endParaRPr/>
          </a:p>
        </p:txBody>
      </p:sp>
      <p:pic>
        <p:nvPicPr>
          <p:cNvPr descr="" id="135" name="Рисунок 4"/>
          <p:cNvPicPr/>
          <p:nvPr/>
        </p:nvPicPr>
        <p:blipFill>
          <a:blip r:embed="rId1"/>
          <a:stretch>
            <a:fillRect/>
          </a:stretch>
        </p:blipFill>
        <p:spPr>
          <a:xfrm>
            <a:off x="8064000" y="14760"/>
            <a:ext cx="1105560" cy="1710360"/>
          </a:xfrm>
          <a:prstGeom prst="rect">
            <a:avLst/>
          </a:prstGeom>
        </p:spPr>
      </p:pic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216000" y="1481400"/>
            <a:ext cx="8565120" cy="4522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ru-RU" sz="1500">
                <a:solidFill>
                  <a:srgbClr val="000000"/>
                </a:solidFill>
                <a:latin typeface="Lucida Sans Unicode"/>
              </a:rPr>
              <a:t>Полученное Миклашевским «секретное» задание заключалось в следующем: в НКВД созрел план убийства Гитлера, в соответствии с которым жившие в Берлине Януш Радзивилл (влиятельный польский князь и политик, попавший в 1939 году в ходе «раздела» Польши в НКВД и согласившийся на сотрудничество) и Ольга Чехова (любимейшая актриса фюрера, бывшая жена Михаила Чехова и племянница писателя Антона Чехова, а по совместительству связная самого Лаврентия Берии), должны были при помощи своих друзей среди немецкой аристократии обеспечить доступ к Гитлеру группе агентов, заброшенных в Германию и находившихся в Берлине в подполье. Руководство группой поручалось Игорю Миклашевскому, который должен был с помощью Блюменталь—Тамарина обосноваться в Берлине. Похожую версию излагает Энтони Бивер: Миклашевский горел желанием уничтожить своего дядю—предателя, но ему была поручена более масштабная миссия — используя контакты и влияние Ольги Чеховой в высших германских кругах, получить доступ к Гитлеру для покушения на него</a:t>
            </a:r>
            <a:r>
              <a:rPr lang="ru-RU" sz="2100">
                <a:solidFill>
                  <a:srgbClr val="000000"/>
                </a:solidFill>
                <a:latin typeface="Lucida Sans Unicode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7" name="CustomShape 2"/>
          <p:cNvSpPr/>
          <p:nvPr/>
        </p:nvSpPr>
        <p:spPr>
          <a:xfrm>
            <a:off x="457200" y="274680"/>
            <a:ext cx="8226000" cy="11394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464646"/>
                </a:solidFill>
                <a:latin typeface="Lucida Sans Unicode"/>
              </a:rPr>
              <a:t>«Специальное» задание</a:t>
            </a:r>
            <a:endParaRPr/>
          </a:p>
        </p:txBody>
      </p:sp>
      <p:pic>
        <p:nvPicPr>
          <p:cNvPr descr="" id="138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8105400" y="-106920"/>
            <a:ext cx="1077120" cy="1652400"/>
          </a:xfrm>
          <a:prstGeom prst="rect">
            <a:avLst/>
          </a:prstGeom>
        </p:spPr>
      </p:pic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555840" y="-133200"/>
            <a:ext cx="8226000" cy="113940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b="1" lang="ru-RU" sz="3200">
                <a:solidFill>
                  <a:srgbClr val="464646"/>
                </a:solidFill>
                <a:latin typeface="Lucida Sans Unicode"/>
              </a:rPr>
              <a:t>1944—1945</a:t>
            </a:r>
            <a:endParaRPr/>
          </a:p>
        </p:txBody>
      </p:sp>
      <p:sp>
        <p:nvSpPr>
          <p:cNvPr id="140" name="CustomShape 2"/>
          <p:cNvSpPr/>
          <p:nvPr/>
        </p:nvSpPr>
        <p:spPr>
          <a:xfrm>
            <a:off x="-28800" y="-1276920"/>
            <a:ext cx="9263880" cy="63864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1400">
                <a:solidFill>
                  <a:srgbClr val="000000"/>
                </a:solidFill>
                <a:latin typeface="Lucida Sans Unicode"/>
              </a:rPr>
              <a:t>Оставшийся без цели и дела племянник продолжал жить в квартире дяди. Он посещал «власовский» центр на Викториенштрассе, где собирались добровольцы для пополнения РОА, а уже летом 1944 года в составе «восточного батальона» РОА участвовал в боях против высадившихся 6 июня в Нормандии союзников. О том, что было дальше, известно из двух сохранившихся писем Блюменталь—Тамарина к художнику Михаилу Ивановичу Черкашенинову, его бывшему соседу по даче в Манихине, попавшему вначале в плен, а затем в лагерь для «перемещённых лиц». В письме из Кенигсберга от 18 июня 1944 года он пишет, что его родной племянник Игорь, доброволец, тяжело ранен в бою с американцами. Во втором, от 5 июля 1944 года он подтверждает: — «Судьба продолжает искушать меня: тяжело, почти смертельно ранен наша последняя надежда, наш приёмный сын, (родной племянник моей жены, сын её брата Льва Лащилина) Игорь. Он по собственному почину пошёл в добровольческую армию, принимал участие в боях за Карантен в Нормандии и тяжко, почти смертельно ранен, но, кажется, выживет». Миклашевский действительно был серьёзно ранен в шею и ногу, лечился в немецком госпитале. Письма Блюменталь—Тамарина опровергают утверждения, время от времени появляющиеся в некоторых интервью и воспоминаниях о том, что, в конце 1944 года, находясь в Бельгии (а не во Франции), Миклашевский был связан с партизанами, устроил взрыв на каком-то подземном заводе, попал под подозрение немцев, бежал, спасаясь от ареста, был при этом ранен и доставлен в госпиталь в Париже переодетым крестьянами в форму и с документами немецкого офицера. Комментируя эти утверждения, А. Ваксберг пишет, что Миклашевскому вряд ли бы удалось выдать себя за немецкого офицера, не зная всего того, что он должен был бы в таком случае знать — расположение части, в которой якобы служил, имена командиров, сослуживцев и многое другое. И если бы он попал в госпиталь под чужим именем, то вряд ли о его ранении смог так быстро узнать дядя. Кроме того, 25 августа 1944 года от немцев был освобождён Париж, а в сентябре практически вся территория Бельгии.</a:t>
            </a:r>
            <a:r>
              <a:rPr lang="ru-RU" sz="1200">
                <a:solidFill>
                  <a:srgbClr val="000000"/>
                </a:solidFill>
                <a:latin typeface="Lucida Sans Unicode"/>
              </a:rPr>
              <a:t> </a:t>
            </a:r>
            <a:endParaRPr/>
          </a:p>
        </p:txBody>
      </p:sp>
      <p:sp>
        <p:nvSpPr>
          <p:cNvPr id="141" name="CustomShape 3"/>
          <p:cNvSpPr/>
          <p:nvPr/>
        </p:nvSpPr>
        <p:spPr>
          <a:xfrm>
            <a:off x="144000" y="216000"/>
            <a:ext cx="7703640" cy="2231640"/>
          </a:xfrm>
          <a:prstGeom prst="rect">
            <a:avLst/>
          </a:prstGeom>
        </p:spPr>
        <p:txBody>
          <a:bodyPr bIns="45000" lIns="90000" rIns="90000" tIns="45000" wrap="none"/>
          <a:p>
            <a:endParaRPr/>
          </a:p>
          <a:p>
            <a:endParaRPr/>
          </a:p>
          <a:p>
            <a:endParaRPr/>
          </a:p>
        </p:txBody>
      </p:sp>
      <p:sp>
        <p:nvSpPr>
          <p:cNvPr id="142" name="CustomShape 4"/>
          <p:cNvSpPr/>
          <p:nvPr/>
        </p:nvSpPr>
        <p:spPr>
          <a:xfrm>
            <a:off x="216000" y="731160"/>
            <a:ext cx="8993880" cy="508500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1400"/>
              <a:t>Оставшийся без цели и дела племянник продолжал жить в квартире дяди. Он посещал «власовский» центр на Викториенштрассе, где собирались добровольцы для пополнения РОА, а уже летом 1944 года в составе «восточного батальона» РОА участвовал в боях против высадившихся 6 июня в Нормандии союзников. О том, что было дальше, известно из двух сохранившихся писем Блюменталь—Тамарина к художнику Михаилу Ивановичу Черкашенинову, его бывшему соседу по даче в Манихине, попавшему вначале в плен, а затем в лагерь для «перемещённых лиц». В письме из Кенигсберга от 18 июня 1944 года он пишет, что его родной племянник Игорь, доброволец, тяжело ранен в бою с американцами. Во втором, от 5 июля 1944 года он подтверждает: — «Судьба продолжает искушать меня: тяжело, почти смертельно ранен наша последняя надежда, наш приёмный сын, (родной племянник моей жены, сын её брата Льва Лащилина) Игорь. &lt;…&gt;. Он по собственному почину пошёл в добровольческую армию, принимал участие в боях за Карантен в Нормандии и тяжко, почти смертельно ранен, но, кажется, выживет». Миклашевский действительно был серьёзно ранен в шею и ногу, лечился в немецком госпитале. Письма Блюменталь—Тамарина опровергают утверждения, время от времени появляющиеся в некоторых интервью и воспоминаниях о том, что, в конце 1944 года, находясь в Бельгии (а не во Франции), Миклашевский был связан с партизанами, устроил взрыв на каком-то подземном заводе, попал под подозрение немцев, бежал, спасаясь от ареста, был при этом ранен и доставлен в госпиталь в Париже переодетым крестьянами в форму и с документами немецкого офицера. Комментируя эти утверждения, А. Ваксберг пишет, что Миклашевскому вряд ли бы удалось выдать себя за немецкого офицера, не зная всего того, что он должен был бы в таком случае знать — расположение части, в которой якобы служил, имена командиров, сослуживцев и многое другое. И если бы он попал в госпиталь под чужим именем, то вряд ли о его ранении смог так быстро узнать дядя. Кроме того, 25 августа 1944 года от немцев был освобождён Париж, а в сентябре практически вся территория Бельгии. Так что немецкого госпиталя в Париже и партизан в Бельгии в конце 1944 года быть не могло, а лечился в июне—июле Миклашевский в Германии.</a:t>
            </a:r>
            <a:endParaRPr/>
          </a:p>
          <a:p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288000" y="288000"/>
            <a:ext cx="8639640" cy="553932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600"/>
              <a:t>1943 год</a:t>
            </a:r>
            <a:endParaRPr/>
          </a:p>
          <a:p>
            <a:r>
              <a:rPr lang="ru-RU" sz="1500"/>
              <a:t>Родство с Блюменталь—Тамариным сыграло свою роль. Проведя несколько месяцев в лагерях для военнопленных и вступив для пущего доверия у немцев в так называемую «Русскую освободительную армию» (РОА) генерала Власова, Игорь был отправлен в Берлин и поселился в квартире, выделенной немецкими властями супругам Блюменталь—Тамариным. Постепенно он вживался в бьющую ключом в ожидании скорой и окончательной победы жизнь Берлина. На одной из театральных премьер дядя представил его Ольге Чеховой, с которой он был знаком ещё до войны, а через неё информация о благополучном прибытии Миклашевского поступила в Москву. Используя своё боксёрское прошлое и выступив несколько раз в любительских боях, ему удалось завести весьма полезное знакомство и с Максом Шмелингом, популярным в Германии чемпионом мира 1936 года по боксу в тяжёлом весе и также, как и О. Чехова, вхожим в высшие нацистские круги. Однако, на его сообщение о реальной возможности убить Гитлера во время посещения им одного из спектаклей с участием О. Чеховой, а заодно и второго человека рейха — Германа Геринга, из Москвы был получен отрицательный ответ. Как пишут П. Судоплатов, В. Карпов и Э. Бивер, Сталин засомневался в целесообразности первоначального плана покушения на Гитлера, опасаясь, что в случае успешного исхода операции Германия может попытаться заключить сепаратный мирный договор с союзниками и оставить СССР в одиночестве. К тому же летом 1943 года в результате разгрома немцев на «Курской дуге» в ходе войны наметился явный перелом. Блюменталь—Тамарина вместе с его радиостанцией переправили в Кенигсберг, заодно поручив вести пропаганду среди военнопленных. В конце 1943 года, когда советские войска подошли к границам Восточной Пруссии, он вернулся в Берлин, где ждал окончательного решения из Москвы Игорь. Указания вскоре поступили — покушение на Гитлера отменено окончательно на самом высоком уровне.</a:t>
            </a:r>
            <a:endParaRPr/>
          </a:p>
          <a:p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504000" y="1020240"/>
            <a:ext cx="8226000" cy="4522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150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ru-RU" sz="1500">
                <a:solidFill>
                  <a:srgbClr val="000000"/>
                </a:solidFill>
                <a:latin typeface="Lucida Sans Unicode"/>
              </a:rPr>
              <a:t>Оставшийся без цели и дела племянник продолжал жить в квартире дяди. Он посещал «власовский» центр на Викториенштрассе, где собирались добровольцы для пополнения РОА, а уже летом 1944 года в составе «восточного батальона» РОА участвовал в боях против высадившихся 6 июня в Нормандии союзников. О том, что было дальше, известно из двух сохранившихся писем Блюменталь—Тамарина к художнику Михаилу Ивановичу Черкашенинову, его бывшему соседу по даче в Манихине, попавшему вначале в плен, а затем в лагерь для «перемещённых лиц». В письме из Кенигсберга от 18 июня 1944 года он пишет, что его родной племянник Игорь, доброволец, тяжело ранен в бою с американцами. Во втором, от 5 июля 1944 года он подтверждает: — «Судьба продолжает искушать меня: тяжело, почти смертельно ранен наша последняя надежда, наш приёмный сын, (родной племянник моей жены, сын её брата Льва Лащилина) Игорь. Он по собственному почину пошёл в добровольческую армию, принимал участие в боях за Карантен в Нормандии и тяжко, почти смертельно ранен, но, кажется, выживет». Миклашевский действительно был серьёзно ранен в шею и ногу, лечился в немецком госпитале. Письма Блюменталь—Тамарина опровергают утверждения, время от времени появляющиеся в некоторых интервью и воспоминаниях о том, что, в конце 1944 года, находясь в Бельгии (а не во Франции), Миклашевский был связан с партизанами, устроил взрыв на каком-то подземном заводе, попал под подозрение немцев, бежал, спасаясь от ареста, был при этом ранен и доставлен в госпиталь в Париже переодетым крестьянами в форму и с документами немецкого офицера. </a:t>
            </a:r>
            <a:endParaRPr/>
          </a:p>
        </p:txBody>
      </p:sp>
      <p:sp>
        <p:nvSpPr>
          <p:cNvPr id="145" name="CustomShape 2"/>
          <p:cNvSpPr/>
          <p:nvPr/>
        </p:nvSpPr>
        <p:spPr>
          <a:xfrm>
            <a:off x="555840" y="154440"/>
            <a:ext cx="8226000" cy="113940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b="1" lang="ru-RU" sz="3200">
                <a:solidFill>
                  <a:srgbClr val="464646"/>
                </a:solidFill>
                <a:latin typeface="Lucida Sans Unicode"/>
              </a:rPr>
              <a:t>1944—1945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