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7" r:id="rId4"/>
    <p:sldId id="286" r:id="rId5"/>
    <p:sldId id="285" r:id="rId6"/>
    <p:sldId id="258" r:id="rId7"/>
    <p:sldId id="260" r:id="rId8"/>
    <p:sldId id="289" r:id="rId9"/>
    <p:sldId id="290" r:id="rId10"/>
    <p:sldId id="291" r:id="rId11"/>
    <p:sldId id="263" r:id="rId12"/>
    <p:sldId id="259" r:id="rId13"/>
    <p:sldId id="261" r:id="rId14"/>
    <p:sldId id="262" r:id="rId15"/>
    <p:sldId id="288" r:id="rId16"/>
    <p:sldId id="277" r:id="rId17"/>
    <p:sldId id="264" r:id="rId18"/>
    <p:sldId id="265" r:id="rId19"/>
    <p:sldId id="266" r:id="rId20"/>
    <p:sldId id="267" r:id="rId21"/>
    <p:sldId id="270" r:id="rId22"/>
    <p:sldId id="276" r:id="rId23"/>
    <p:sldId id="268" r:id="rId24"/>
    <p:sldId id="283" r:id="rId25"/>
    <p:sldId id="269" r:id="rId26"/>
    <p:sldId id="275" r:id="rId27"/>
    <p:sldId id="295" r:id="rId28"/>
    <p:sldId id="278" r:id="rId29"/>
    <p:sldId id="279" r:id="rId30"/>
    <p:sldId id="280" r:id="rId31"/>
    <p:sldId id="281" r:id="rId32"/>
    <p:sldId id="282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4" autoAdjust="0"/>
    <p:restoredTop sz="94660"/>
  </p:normalViewPr>
  <p:slideViewPr>
    <p:cSldViewPr>
      <p:cViewPr varScale="1">
        <p:scale>
          <a:sx n="87" d="100"/>
          <a:sy n="87" d="100"/>
        </p:scale>
        <p:origin x="-84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2F3F9C-A0AB-4C05-81EF-1419A01AE48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38B43E-7E06-442F-96E6-C900F3E18BD5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Где был построен в начале </a:t>
          </a:r>
          <a:r>
            <a:rPr lang="en-US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XIX</a:t>
          </a:r>
          <a:r>
            <a: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века  дворец Яна </a:t>
          </a:r>
          <a:r>
            <a:rPr lang="ru-RU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Свейковских</a:t>
          </a:r>
          <a:endParaRPr lang="ru-RU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7EA6F7-BEE5-4BB6-AA53-131C371C60EA}" type="parTrans" cxnId="{E336672A-C369-42FB-AA10-9C5E53572F36}">
      <dgm:prSet/>
      <dgm:spPr/>
      <dgm:t>
        <a:bodyPr/>
        <a:lstStyle/>
        <a:p>
          <a:endParaRPr lang="ru-RU"/>
        </a:p>
      </dgm:t>
    </dgm:pt>
    <dgm:pt modelId="{39ECAC6D-BDE1-435C-A2D2-347502B91DF0}" type="sibTrans" cxnId="{E336672A-C369-42FB-AA10-9C5E53572F36}">
      <dgm:prSet/>
      <dgm:spPr/>
      <dgm:t>
        <a:bodyPr/>
        <a:lstStyle/>
        <a:p>
          <a:endParaRPr lang="ru-RU"/>
        </a:p>
      </dgm:t>
    </dgm:pt>
    <dgm:pt modelId="{A5866F83-9014-4965-97C3-E66167491FB4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Невероятно красивое место в Винницкой области на берегу Южного Буга</a:t>
          </a:r>
          <a:endParaRPr lang="ru-RU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032DB7-6BED-44F7-B678-00755C82C6D6}" type="parTrans" cxnId="{0FA61473-954D-4B92-9BB3-2BDFD92AC5C1}">
      <dgm:prSet/>
      <dgm:spPr/>
      <dgm:t>
        <a:bodyPr/>
        <a:lstStyle/>
        <a:p>
          <a:endParaRPr lang="ru-RU"/>
        </a:p>
      </dgm:t>
    </dgm:pt>
    <dgm:pt modelId="{A6930217-61B1-4CD4-A8CB-32665C1D5263}" type="sibTrans" cxnId="{0FA61473-954D-4B92-9BB3-2BDFD92AC5C1}">
      <dgm:prSet/>
      <dgm:spPr/>
      <dgm:t>
        <a:bodyPr/>
        <a:lstStyle/>
        <a:p>
          <a:endParaRPr lang="ru-RU"/>
        </a:p>
      </dgm:t>
    </dgm:pt>
    <dgm:pt modelId="{59374F3C-881C-4131-A92A-65163735ECBD}" type="pres">
      <dgm:prSet presAssocID="{D82F3F9C-A0AB-4C05-81EF-1419A01AE48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9ECECBF-D3A5-421D-8347-B743C4308609}" type="pres">
      <dgm:prSet presAssocID="{D82F3F9C-A0AB-4C05-81EF-1419A01AE48F}" presName="Name1" presStyleCnt="0"/>
      <dgm:spPr/>
    </dgm:pt>
    <dgm:pt modelId="{7C71298A-F7F4-4602-94A9-8A08DB73A0E2}" type="pres">
      <dgm:prSet presAssocID="{D82F3F9C-A0AB-4C05-81EF-1419A01AE48F}" presName="cycle" presStyleCnt="0"/>
      <dgm:spPr/>
    </dgm:pt>
    <dgm:pt modelId="{49499533-629A-420F-AC68-53466F341323}" type="pres">
      <dgm:prSet presAssocID="{D82F3F9C-A0AB-4C05-81EF-1419A01AE48F}" presName="srcNode" presStyleLbl="node1" presStyleIdx="0" presStyleCnt="2"/>
      <dgm:spPr/>
    </dgm:pt>
    <dgm:pt modelId="{CCD3821D-AB30-452C-8F10-1FB73D975D25}" type="pres">
      <dgm:prSet presAssocID="{D82F3F9C-A0AB-4C05-81EF-1419A01AE48F}" presName="conn" presStyleLbl="parChTrans1D2" presStyleIdx="0" presStyleCnt="1"/>
      <dgm:spPr/>
      <dgm:t>
        <a:bodyPr/>
        <a:lstStyle/>
        <a:p>
          <a:endParaRPr lang="ru-RU"/>
        </a:p>
      </dgm:t>
    </dgm:pt>
    <dgm:pt modelId="{D16344E8-FD64-40E5-8C25-B03C023BD73F}" type="pres">
      <dgm:prSet presAssocID="{D82F3F9C-A0AB-4C05-81EF-1419A01AE48F}" presName="extraNode" presStyleLbl="node1" presStyleIdx="0" presStyleCnt="2"/>
      <dgm:spPr/>
    </dgm:pt>
    <dgm:pt modelId="{EFDB5741-EFD8-42F6-9FAA-A95E5D0E0C31}" type="pres">
      <dgm:prSet presAssocID="{D82F3F9C-A0AB-4C05-81EF-1419A01AE48F}" presName="dstNode" presStyleLbl="node1" presStyleIdx="0" presStyleCnt="2"/>
      <dgm:spPr/>
    </dgm:pt>
    <dgm:pt modelId="{98E3DDE4-6132-4C59-9095-A7ED2FAF6803}" type="pres">
      <dgm:prSet presAssocID="{A5866F83-9014-4965-97C3-E66167491FB4}" presName="text_1" presStyleLbl="node1" presStyleIdx="0" presStyleCnt="2" custScaleX="797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BFD07-4714-4ACE-858F-BD8658C94798}" type="pres">
      <dgm:prSet presAssocID="{A5866F83-9014-4965-97C3-E66167491FB4}" presName="accent_1" presStyleCnt="0"/>
      <dgm:spPr/>
    </dgm:pt>
    <dgm:pt modelId="{5413A51D-33CF-411B-BFBA-D64CE893F2A7}" type="pres">
      <dgm:prSet presAssocID="{A5866F83-9014-4965-97C3-E66167491FB4}" presName="accentRepeatNode" presStyleLbl="solidFgAcc1" presStyleIdx="0" presStyleCnt="2" custScaleX="145365" custScaleY="141952" custLinFactNeighborX="-11369" custLinFactNeighborY="-661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2306330-05EB-4868-AF49-186F882E3187}" type="pres">
      <dgm:prSet presAssocID="{8638B43E-7E06-442F-96E6-C900F3E18BD5}" presName="text_2" presStyleLbl="node1" presStyleIdx="1" presStyleCnt="2" custScaleX="81018" custScaleY="69398" custLinFactNeighborX="6270" custLinFactNeighborY="-1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FBD1F0-7ECA-4D3A-9456-FFE6D53DA376}" type="pres">
      <dgm:prSet presAssocID="{8638B43E-7E06-442F-96E6-C900F3E18BD5}" presName="accent_2" presStyleCnt="0"/>
      <dgm:spPr/>
    </dgm:pt>
    <dgm:pt modelId="{AC2A0D99-210E-4577-9082-7B7E7C193E81}" type="pres">
      <dgm:prSet presAssocID="{8638B43E-7E06-442F-96E6-C900F3E18BD5}" presName="accentRepeatNode" presStyleLbl="solidFgAcc1" presStyleIdx="1" presStyleCnt="2" custScaleX="183289" custScaleY="17167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FC8B8B83-075E-4C56-A69F-9767AE14919C}" type="presOf" srcId="{D82F3F9C-A0AB-4C05-81EF-1419A01AE48F}" destId="{59374F3C-881C-4131-A92A-65163735ECBD}" srcOrd="0" destOrd="0" presId="urn:microsoft.com/office/officeart/2008/layout/VerticalCurvedList"/>
    <dgm:cxn modelId="{16384415-0E06-427B-87E1-0E48EFE40A84}" type="presOf" srcId="{A5866F83-9014-4965-97C3-E66167491FB4}" destId="{98E3DDE4-6132-4C59-9095-A7ED2FAF6803}" srcOrd="0" destOrd="0" presId="urn:microsoft.com/office/officeart/2008/layout/VerticalCurvedList"/>
    <dgm:cxn modelId="{51649811-C1E8-4F38-B981-29E15F5ACF6A}" type="presOf" srcId="{8638B43E-7E06-442F-96E6-C900F3E18BD5}" destId="{A2306330-05EB-4868-AF49-186F882E3187}" srcOrd="0" destOrd="0" presId="urn:microsoft.com/office/officeart/2008/layout/VerticalCurvedList"/>
    <dgm:cxn modelId="{27C7DA15-AD31-48C8-80D9-8285BA6605E0}" type="presOf" srcId="{A6930217-61B1-4CD4-A8CB-32665C1D5263}" destId="{CCD3821D-AB30-452C-8F10-1FB73D975D25}" srcOrd="0" destOrd="0" presId="urn:microsoft.com/office/officeart/2008/layout/VerticalCurvedList"/>
    <dgm:cxn modelId="{E336672A-C369-42FB-AA10-9C5E53572F36}" srcId="{D82F3F9C-A0AB-4C05-81EF-1419A01AE48F}" destId="{8638B43E-7E06-442F-96E6-C900F3E18BD5}" srcOrd="1" destOrd="0" parTransId="{377EA6F7-BEE5-4BB6-AA53-131C371C60EA}" sibTransId="{39ECAC6D-BDE1-435C-A2D2-347502B91DF0}"/>
    <dgm:cxn modelId="{0FA61473-954D-4B92-9BB3-2BDFD92AC5C1}" srcId="{D82F3F9C-A0AB-4C05-81EF-1419A01AE48F}" destId="{A5866F83-9014-4965-97C3-E66167491FB4}" srcOrd="0" destOrd="0" parTransId="{9F032DB7-6BED-44F7-B678-00755C82C6D6}" sibTransId="{A6930217-61B1-4CD4-A8CB-32665C1D5263}"/>
    <dgm:cxn modelId="{CE47F63D-503F-49AF-A270-882A2394615F}" type="presParOf" srcId="{59374F3C-881C-4131-A92A-65163735ECBD}" destId="{39ECECBF-D3A5-421D-8347-B743C4308609}" srcOrd="0" destOrd="0" presId="urn:microsoft.com/office/officeart/2008/layout/VerticalCurvedList"/>
    <dgm:cxn modelId="{D9EDEC1A-EC9B-453F-8745-6A050405009C}" type="presParOf" srcId="{39ECECBF-D3A5-421D-8347-B743C4308609}" destId="{7C71298A-F7F4-4602-94A9-8A08DB73A0E2}" srcOrd="0" destOrd="0" presId="urn:microsoft.com/office/officeart/2008/layout/VerticalCurvedList"/>
    <dgm:cxn modelId="{CF45FE8B-6579-41F5-B22A-6EC8335E5F94}" type="presParOf" srcId="{7C71298A-F7F4-4602-94A9-8A08DB73A0E2}" destId="{49499533-629A-420F-AC68-53466F341323}" srcOrd="0" destOrd="0" presId="urn:microsoft.com/office/officeart/2008/layout/VerticalCurvedList"/>
    <dgm:cxn modelId="{0D00C4D4-2E01-443D-ACC0-C631A5FA426B}" type="presParOf" srcId="{7C71298A-F7F4-4602-94A9-8A08DB73A0E2}" destId="{CCD3821D-AB30-452C-8F10-1FB73D975D25}" srcOrd="1" destOrd="0" presId="urn:microsoft.com/office/officeart/2008/layout/VerticalCurvedList"/>
    <dgm:cxn modelId="{F1E5DFAB-9865-47FC-BC02-C1DC3A4D8F6A}" type="presParOf" srcId="{7C71298A-F7F4-4602-94A9-8A08DB73A0E2}" destId="{D16344E8-FD64-40E5-8C25-B03C023BD73F}" srcOrd="2" destOrd="0" presId="urn:microsoft.com/office/officeart/2008/layout/VerticalCurvedList"/>
    <dgm:cxn modelId="{0933C97B-ECBD-435B-9734-EA3E1A427113}" type="presParOf" srcId="{7C71298A-F7F4-4602-94A9-8A08DB73A0E2}" destId="{EFDB5741-EFD8-42F6-9FAA-A95E5D0E0C31}" srcOrd="3" destOrd="0" presId="urn:microsoft.com/office/officeart/2008/layout/VerticalCurvedList"/>
    <dgm:cxn modelId="{88B02CE9-3730-4E8E-BE39-38403450EDF0}" type="presParOf" srcId="{39ECECBF-D3A5-421D-8347-B743C4308609}" destId="{98E3DDE4-6132-4C59-9095-A7ED2FAF6803}" srcOrd="1" destOrd="0" presId="urn:microsoft.com/office/officeart/2008/layout/VerticalCurvedList"/>
    <dgm:cxn modelId="{A2C4A25F-F467-45D3-BAFE-CD2D846961A0}" type="presParOf" srcId="{39ECECBF-D3A5-421D-8347-B743C4308609}" destId="{02EBFD07-4714-4ACE-858F-BD8658C94798}" srcOrd="2" destOrd="0" presId="urn:microsoft.com/office/officeart/2008/layout/VerticalCurvedList"/>
    <dgm:cxn modelId="{9910C59D-4922-41E0-BA9D-136AAAFDCF5E}" type="presParOf" srcId="{02EBFD07-4714-4ACE-858F-BD8658C94798}" destId="{5413A51D-33CF-411B-BFBA-D64CE893F2A7}" srcOrd="0" destOrd="0" presId="urn:microsoft.com/office/officeart/2008/layout/VerticalCurvedList"/>
    <dgm:cxn modelId="{C1765598-4741-4B50-8BEB-E2D12D412448}" type="presParOf" srcId="{39ECECBF-D3A5-421D-8347-B743C4308609}" destId="{A2306330-05EB-4868-AF49-186F882E3187}" srcOrd="3" destOrd="0" presId="urn:microsoft.com/office/officeart/2008/layout/VerticalCurvedList"/>
    <dgm:cxn modelId="{30BAB4B8-FBB0-4623-947C-E8FCA29294AF}" type="presParOf" srcId="{39ECECBF-D3A5-421D-8347-B743C4308609}" destId="{F8FBD1F0-7ECA-4D3A-9456-FFE6D53DA376}" srcOrd="4" destOrd="0" presId="urn:microsoft.com/office/officeart/2008/layout/VerticalCurvedList"/>
    <dgm:cxn modelId="{DA4AE1C5-5EBE-433A-8FB8-B76249D4C1D5}" type="presParOf" srcId="{F8FBD1F0-7ECA-4D3A-9456-FFE6D53DA376}" destId="{AC2A0D99-210E-4577-9082-7B7E7C193E81}" srcOrd="0" destOrd="0" presId="urn:microsoft.com/office/officeart/2008/layout/VerticalCurvedList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D3821D-AB30-452C-8F10-1FB73D975D25}">
      <dsp:nvSpPr>
        <dsp:cNvPr id="0" name=""/>
        <dsp:cNvSpPr/>
      </dsp:nvSpPr>
      <dsp:spPr>
        <a:xfrm>
          <a:off x="-5593918" y="-1104702"/>
          <a:ext cx="7656320" cy="7656320"/>
        </a:xfrm>
        <a:prstGeom prst="blockArc">
          <a:avLst>
            <a:gd name="adj1" fmla="val 18900000"/>
            <a:gd name="adj2" fmla="val 2700000"/>
            <a:gd name="adj3" fmla="val 282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E3DDE4-6132-4C59-9095-A7ED2FAF6803}">
      <dsp:nvSpPr>
        <dsp:cNvPr id="0" name=""/>
        <dsp:cNvSpPr/>
      </dsp:nvSpPr>
      <dsp:spPr>
        <a:xfrm>
          <a:off x="2610241" y="691819"/>
          <a:ext cx="6130831" cy="1625128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28994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Невероятно красивое место в Винницкой области на берегу Южного Буга</a:t>
          </a:r>
          <a:endParaRPr lang="ru-RU" sz="2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10241" y="691819"/>
        <a:ext cx="6130831" cy="1625128"/>
      </dsp:txXfrm>
    </dsp:sp>
    <dsp:sp modelId="{5413A51D-33CF-411B-BFBA-D64CE893F2A7}">
      <dsp:nvSpPr>
        <dsp:cNvPr id="0" name=""/>
        <dsp:cNvSpPr/>
      </dsp:nvSpPr>
      <dsp:spPr>
        <a:xfrm>
          <a:off x="125938" y="0"/>
          <a:ext cx="2952959" cy="28836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06330-05EB-4868-AF49-186F882E3187}">
      <dsp:nvSpPr>
        <dsp:cNvPr id="0" name=""/>
        <dsp:cNvSpPr/>
      </dsp:nvSpPr>
      <dsp:spPr>
        <a:xfrm>
          <a:off x="2562712" y="3375783"/>
          <a:ext cx="6225889" cy="1127806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28994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Где был построен в начале </a:t>
          </a:r>
          <a:r>
            <a:rPr lang="en-US" sz="2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XIX</a:t>
          </a:r>
          <a:r>
            <a:rPr lang="ru-RU" sz="2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века  дворец Яна </a:t>
          </a:r>
          <a:r>
            <a:rPr lang="ru-RU" sz="28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Свейковских</a:t>
          </a:r>
          <a:endParaRPr lang="ru-RU" sz="2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62712" y="3375783"/>
        <a:ext cx="6225889" cy="1127806"/>
      </dsp:txXfrm>
    </dsp:sp>
    <dsp:sp modelId="{AC2A0D99-210E-4577-9082-7B7E7C193E81}">
      <dsp:nvSpPr>
        <dsp:cNvPr id="0" name=""/>
        <dsp:cNvSpPr/>
      </dsp:nvSpPr>
      <dsp:spPr>
        <a:xfrm>
          <a:off x="-28306" y="2198788"/>
          <a:ext cx="3723351" cy="348748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J:\&#1054;&#1081;&#1088;&#1080;&#1093;.&#1042;\&#1052;&#1086;&#1081;%20&#1092;&#1080;&#1083;&#1100;&#1084;.wmv&#1051;&#1077;&#1074;%20&#1084;.wmv" TargetMode="External"/><Relationship Id="rId1" Type="http://schemas.openxmlformats.org/officeDocument/2006/relationships/video" Target="file:///D:\&#1092;&#1086;&#1090;&#1086;\&#1087;&#1088;&#1086;&#1077;&#1077;&#1082;&#1090;\&#1052;&#1086;&#1081;%20&#1092;&#1080;&#1083;&#1100;&#1084;.wmv.avi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39.jpe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motto.net.ua-217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7126" y="1484784"/>
            <a:ext cx="82089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Конкурс </a:t>
            </a:r>
            <a:r>
              <a:rPr lang="ru-RU" sz="3200" b="1" dirty="0" smtClean="0"/>
              <a:t>«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Семейные фотохроники Великой Отечественной войны</a:t>
            </a:r>
            <a:r>
              <a:rPr lang="ru-RU" sz="3200" b="1" dirty="0" smtClean="0"/>
              <a:t>»</a:t>
            </a:r>
            <a:endParaRPr lang="ru-RU" sz="3200" dirty="0"/>
          </a:p>
          <a:p>
            <a:pPr algn="ctr"/>
            <a:endParaRPr lang="ru-RU" sz="2800" u="sng" dirty="0">
              <a:solidFill>
                <a:srgbClr val="FF0000"/>
              </a:solidFill>
            </a:endParaRPr>
          </a:p>
          <a:p>
            <a:pPr algn="ctr"/>
            <a:r>
              <a:rPr lang="ru-RU" sz="2800" dirty="0"/>
              <a:t>Номинация: </a:t>
            </a:r>
            <a:r>
              <a:rPr lang="ru-RU" sz="2800" dirty="0" smtClean="0"/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«Моя семья в истории страны»</a:t>
            </a:r>
          </a:p>
          <a:p>
            <a:pPr algn="ctr"/>
            <a:endParaRPr lang="ru-RU" sz="2800" dirty="0" smtClean="0"/>
          </a:p>
          <a:p>
            <a:pPr algn="ctr"/>
            <a:r>
              <a:rPr lang="ru-RU" sz="2800" dirty="0" smtClean="0"/>
              <a:t>Название работы</a:t>
            </a:r>
            <a:r>
              <a:rPr lang="en-US" sz="2800" dirty="0" smtClean="0"/>
              <a:t>: </a:t>
            </a:r>
            <a:r>
              <a:rPr lang="ru-RU" sz="2800" b="1" u="sng" dirty="0" smtClean="0">
                <a:solidFill>
                  <a:srgbClr val="FF0000"/>
                </a:solidFill>
              </a:rPr>
              <a:t>«Мой </a:t>
            </a:r>
            <a:r>
              <a:rPr lang="ru-RU" sz="2800" b="1" u="sng" dirty="0">
                <a:solidFill>
                  <a:srgbClr val="FF0000"/>
                </a:solidFill>
              </a:rPr>
              <a:t>дедушка - один из выживших в </a:t>
            </a:r>
            <a:r>
              <a:rPr lang="ru-RU" sz="2800" b="1" u="sng" dirty="0" err="1">
                <a:solidFill>
                  <a:srgbClr val="FF0000"/>
                </a:solidFill>
              </a:rPr>
              <a:t>немецко</a:t>
            </a:r>
            <a:r>
              <a:rPr lang="ru-RU" sz="2800" b="1" u="sng" dirty="0">
                <a:solidFill>
                  <a:srgbClr val="FF0000"/>
                </a:solidFill>
              </a:rPr>
              <a:t> - фашистском концлагере  «Мертвая петля»</a:t>
            </a:r>
            <a:endParaRPr lang="ru-RU" sz="2800" b="1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5299467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Автор </a:t>
            </a:r>
            <a:r>
              <a:rPr lang="ru-RU" dirty="0" smtClean="0">
                <a:solidFill>
                  <a:srgbClr val="FF0000"/>
                </a:solidFill>
              </a:rPr>
              <a:t>:</a:t>
            </a:r>
            <a:r>
              <a:rPr lang="ru-RU" u="sng" dirty="0" smtClean="0">
                <a:solidFill>
                  <a:srgbClr val="FF0000"/>
                </a:solidFill>
              </a:rPr>
              <a:t> </a:t>
            </a:r>
            <a:r>
              <a:rPr lang="ru-RU" b="1" u="sng" dirty="0" err="1">
                <a:solidFill>
                  <a:srgbClr val="FF0000"/>
                </a:solidFill>
              </a:rPr>
              <a:t>Ойрих</a:t>
            </a:r>
            <a:r>
              <a:rPr lang="ru-RU" b="1" u="sng" dirty="0">
                <a:solidFill>
                  <a:srgbClr val="FF0000"/>
                </a:solidFill>
              </a:rPr>
              <a:t> Владислав Борисович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16632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ГБОУ СПОУ </a:t>
            </a:r>
          </a:p>
          <a:p>
            <a:pPr algn="ctr"/>
            <a:r>
              <a:rPr lang="ru-RU" b="1" dirty="0"/>
              <a:t>Колледж архитектуры и менеджмента в строительстве № 17</a:t>
            </a:r>
            <a:endParaRPr lang="en-US" b="1" dirty="0"/>
          </a:p>
          <a:p>
            <a:endParaRPr lang="ru-RU" dirty="0"/>
          </a:p>
        </p:txBody>
      </p:sp>
      <p:pic>
        <p:nvPicPr>
          <p:cNvPr id="5" name="Любовь Павлова - Любовь ПавловаМамаев курган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32.49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4" numSld="1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otto.net.ua-21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62372" y="0"/>
            <a:ext cx="7998060" cy="3429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Немцы набрали </a:t>
            </a:r>
            <a:r>
              <a:rPr lang="ru-RU" dirty="0"/>
              <a:t>много машин с евреями, несколько тысяч, и увезли на ту сторону. Оттуда вернулись только пять человек. Рассказывали, что этих евреев просто закапывали живыми: кидали в ямы, сверху насыпали хлорную известь, чтобы не было заразы, и засыпали. Ямы эти шатались по месяцу. </a:t>
            </a:r>
            <a:br>
              <a:rPr lang="ru-RU" dirty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20" y="2915039"/>
            <a:ext cx="6175307" cy="392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otto.net.ua-21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7148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А вот история жизни в </a:t>
            </a:r>
            <a:r>
              <a:rPr lang="ru-RU" u="sng" dirty="0" err="1" smtClean="0"/>
              <a:t>немецко</a:t>
            </a:r>
            <a:r>
              <a:rPr lang="ru-RU" u="sng" dirty="0" smtClean="0"/>
              <a:t> – фашистский  концлагерь одного из выживших Льва </a:t>
            </a:r>
            <a:r>
              <a:rPr lang="ru-RU" u="sng" dirty="0" err="1" smtClean="0"/>
              <a:t>Мучникова</a:t>
            </a:r>
            <a:r>
              <a:rPr lang="ru-RU" u="sng" dirty="0" smtClean="0"/>
              <a:t> </a:t>
            </a:r>
            <a:endParaRPr lang="ru-RU" dirty="0"/>
          </a:p>
        </p:txBody>
      </p:sp>
      <p:pic>
        <p:nvPicPr>
          <p:cNvPr id="6" name="Рисунок 5" descr="171_F_L_M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4918" y="2285992"/>
            <a:ext cx="5463164" cy="3705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ой фильм.wmv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1643106" y="-71438"/>
            <a:ext cx="12319001" cy="6929438"/>
          </a:xfrm>
          <a:prstGeom prst="rect">
            <a:avLst/>
          </a:prstGeom>
        </p:spPr>
      </p:pic>
      <p:pic>
        <p:nvPicPr>
          <p:cNvPr id="3" name="Мой фильм.wmvЛев м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otto.net.ua-217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Одна беда - признается Лев Мучников – с годами память восстанавливает, освежает все пережитое. Бессонных ночей становится больше. 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364088" y="2060848"/>
            <a:ext cx="36337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Каждый день в лагере умирали люди. Трупы людей лежали прямо в помещении. Затем за ними приходили </a:t>
            </a:r>
            <a:r>
              <a:rPr lang="ru-RU" sz="2000" dirty="0" err="1" smtClean="0"/>
              <a:t>погребальщики</a:t>
            </a:r>
            <a:r>
              <a:rPr lang="ru-RU" sz="2000" dirty="0" smtClean="0"/>
              <a:t>, раздевали их, сбрасывали на подводу и отвозили в лес, где были вырыты большие канавы, в которые сбрасывали останки этих несчастных людей.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15026"/>
            <a:ext cx="5074833" cy="38378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Любовь Павлова - Любовь ПавловаМамаев курган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311.91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42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623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otto.net.ua-21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0364" y="0"/>
            <a:ext cx="8214084" cy="3429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Печера была освобождена </a:t>
            </a:r>
            <a:r>
              <a:rPr lang="ru-RU" u="sng" dirty="0" smtClean="0"/>
              <a:t>11 августа</a:t>
            </a:r>
            <a:r>
              <a:rPr lang="ru-RU" dirty="0" smtClean="0"/>
              <a:t> </a:t>
            </a:r>
            <a:r>
              <a:rPr lang="ru-RU" u="sng" dirty="0" smtClean="0"/>
              <a:t>1944 года</a:t>
            </a:r>
            <a:r>
              <a:rPr lang="ru-RU" dirty="0" smtClean="0"/>
              <a:t> войсками </a:t>
            </a:r>
            <a:r>
              <a:rPr lang="ru-RU" u="sng" dirty="0" smtClean="0"/>
              <a:t>291-й стрелковой дивизии</a:t>
            </a:r>
            <a:r>
              <a:rPr lang="ru-RU" dirty="0" smtClean="0"/>
              <a:t> </a:t>
            </a:r>
            <a:r>
              <a:rPr lang="ru-RU" u="sng" dirty="0" smtClean="0"/>
              <a:t>116-го стрелкового корпуса</a:t>
            </a:r>
            <a:r>
              <a:rPr lang="ru-RU" dirty="0" smtClean="0"/>
              <a:t> </a:t>
            </a:r>
            <a:r>
              <a:rPr lang="ru-RU" u="sng" dirty="0" smtClean="0"/>
              <a:t>67-й армии</a:t>
            </a:r>
            <a:r>
              <a:rPr lang="ru-RU" dirty="0" smtClean="0"/>
              <a:t> </a:t>
            </a:r>
            <a:r>
              <a:rPr lang="ru-RU" u="sng" dirty="0" smtClean="0"/>
              <a:t>3-го Прибалтийского фронта</a:t>
            </a:r>
            <a:r>
              <a:rPr lang="ru-RU" dirty="0" smtClean="0"/>
              <a:t> в ходе </a:t>
            </a:r>
            <a:r>
              <a:rPr lang="ru-RU" u="sng" dirty="0" smtClean="0"/>
              <a:t>Тартуской операции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s5338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2" y="2786058"/>
            <a:ext cx="5072066" cy="35147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otto.net.ua-21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525963"/>
          </a:xfrm>
        </p:spPr>
        <p:txBody>
          <a:bodyPr/>
          <a:lstStyle/>
          <a:p>
            <a:r>
              <a:rPr lang="ru-RU" dirty="0"/>
              <a:t>В лагере “Мертвая петля” были уничтожены около 50 тысяч человек. Освобождены были всего несколько сотен заключенных.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43903"/>
            <a:ext cx="7344816" cy="4669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620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otto.net.ua-21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348" y="50004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Население </a:t>
            </a:r>
            <a:r>
              <a:rPr lang="ru-RU" dirty="0" smtClean="0"/>
              <a:t>Печеры </a:t>
            </a:r>
            <a:r>
              <a:rPr lang="ru-RU" dirty="0"/>
              <a:t>после освобождения </a:t>
            </a:r>
            <a:r>
              <a:rPr lang="ru-RU" dirty="0" smtClean="0"/>
              <a:t>1944г-2328</a:t>
            </a:r>
            <a:r>
              <a:rPr lang="en-US" dirty="0" smtClean="0"/>
              <a:t> </a:t>
            </a:r>
            <a:r>
              <a:rPr lang="ru-RU" dirty="0" smtClean="0"/>
              <a:t>человек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 descr="Scan100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857364"/>
            <a:ext cx="4857784" cy="36668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pech_00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1285860"/>
            <a:ext cx="3286132" cy="4929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52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otto.net.ua-21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После освобождения мой дедушка пришел жить в город Подольск вместе со своей семьёй</a:t>
            </a:r>
            <a:r>
              <a:rPr lang="en-US" dirty="0" smtClean="0"/>
              <a:t>.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В семье было 8 детей  </a:t>
            </a:r>
          </a:p>
          <a:p>
            <a:pPr marL="0" indent="0">
              <a:buNone/>
            </a:pPr>
            <a:r>
              <a:rPr lang="ru-RU" dirty="0" smtClean="0"/>
              <a:t>Отец инвалид с рождения был слепым заботилась о детях мать 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2" y="2884695"/>
            <a:ext cx="5193982" cy="39733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otto.net.ua-21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247290" cy="331179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Мать погибла во время пожара, когда горел их дом и успела спасти шестерых детей, но сама и самый младший ребенок погибли.</a:t>
            </a:r>
          </a:p>
          <a:p>
            <a:pPr marL="0" indent="0">
              <a:buNone/>
            </a:pPr>
            <a:r>
              <a:rPr lang="ru-RU" dirty="0" smtClean="0"/>
              <a:t>Пятерых отдали в детский дом, так как отец не мог  содержать их из-за инвалидности</a:t>
            </a:r>
          </a:p>
          <a:p>
            <a:pPr marL="0" indent="0">
              <a:buNone/>
            </a:pPr>
            <a:r>
              <a:rPr lang="ru-RU" dirty="0" smtClean="0"/>
              <a:t> Остальные двое старших детей, включая моего деда беспризорничали </a:t>
            </a:r>
            <a:endParaRPr lang="ru-RU" dirty="0"/>
          </a:p>
        </p:txBody>
      </p:sp>
      <p:pic>
        <p:nvPicPr>
          <p:cNvPr id="5" name="Рисунок 4" descr="1052942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293646"/>
            <a:ext cx="4174542" cy="3427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motto.net.ua-21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663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Вскоре дедушка пошел учиться в школу и окончил ее.</a:t>
            </a: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В возрасте 16 лет устроился на работу  в </a:t>
            </a:r>
            <a:r>
              <a:rPr lang="ru-RU" dirty="0" err="1" smtClean="0"/>
              <a:t>Гороловский</a:t>
            </a:r>
            <a:r>
              <a:rPr lang="ru-RU" dirty="0" smtClean="0"/>
              <a:t> машиностроительный завод имени Сергея Миронова Кирова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08" y="3071810"/>
            <a:ext cx="5282351" cy="3513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g3i.spoki.tvnet.lv/upload/articles/29/299496/images/Otrais-Pasaules-kars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88" y="-13637"/>
            <a:ext cx="9171587" cy="68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0"/>
            <a:ext cx="8892480" cy="1569660"/>
          </a:xfrm>
          <a:prstGeom prst="rect">
            <a:avLst/>
          </a:prstGeom>
          <a:solidFill>
            <a:schemeClr val="lt1">
              <a:alpha val="41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Великая Отечественная война вошла в каждый дом, в каждую семью. Наш народ не </a:t>
            </a:r>
            <a:r>
              <a:rPr lang="ru-RU" sz="3200" b="1" dirty="0">
                <a:solidFill>
                  <a:srgbClr val="C00000"/>
                </a:solidFill>
              </a:rPr>
              <a:t>понаслышке</a:t>
            </a:r>
            <a:r>
              <a:rPr lang="ru-RU" sz="3200" b="1" dirty="0" smtClean="0">
                <a:solidFill>
                  <a:srgbClr val="C00000"/>
                </a:solidFill>
              </a:rPr>
              <a:t> знает об ужасах войны.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2348880"/>
            <a:ext cx="7484370" cy="1569660"/>
          </a:xfrm>
          <a:prstGeom prst="rect">
            <a:avLst/>
          </a:prstGeom>
          <a:solidFill>
            <a:schemeClr val="lt1">
              <a:alpha val="44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Миллионы советских людей отдали жизнь за наши будущие жизни на полях сражений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31840" y="5085184"/>
            <a:ext cx="5616624" cy="1077218"/>
          </a:xfrm>
          <a:prstGeom prst="rect">
            <a:avLst/>
          </a:prstGeom>
          <a:solidFill>
            <a:schemeClr val="lt1">
              <a:alpha val="44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Миллионы </a:t>
            </a:r>
            <a:r>
              <a:rPr lang="ru-RU" sz="3200" b="1" dirty="0" smtClean="0">
                <a:solidFill>
                  <a:srgbClr val="C00000"/>
                </a:solidFill>
              </a:rPr>
              <a:t>были замучены в фашистских лагерях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73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otto.net.ua-21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Во время Великой Отечественной войны завод был полностью разрушен немецкими оккупантами. После изгнания фашистских полчищ в 1943 году началось восстановление </a:t>
            </a:r>
            <a:r>
              <a:rPr lang="ru-RU" dirty="0" smtClean="0"/>
              <a:t>завода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562251"/>
            <a:ext cx="5976664" cy="4057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otto.net.ua-21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Оно шло быстрыми темпами; при этом завод оснащался новой, передовой техникой и становился ещё лучше и совершеннее, чем он был до войны. Созданы конструкции новых машин для механизации тяжёлых и трудоёмких процессов </a:t>
            </a:r>
            <a:r>
              <a:rPr lang="ru-RU" dirty="0" smtClean="0"/>
              <a:t>угледобычи. В этом принимал участие и мой дедушка</a:t>
            </a:r>
            <a:endParaRPr lang="ru-RU" dirty="0"/>
          </a:p>
        </p:txBody>
      </p:sp>
      <p:pic>
        <p:nvPicPr>
          <p:cNvPr id="6" name="Рисунок 5" descr="три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1670" y="3571876"/>
            <a:ext cx="4899210" cy="3100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532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otto.net.ua-21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Вскоре дедушка забрал оставшихся 5 детей из детского дома  </a:t>
            </a:r>
            <a:endParaRPr lang="ru-RU" dirty="0"/>
          </a:p>
        </p:txBody>
      </p:sp>
      <p:pic>
        <p:nvPicPr>
          <p:cNvPr id="6" name="Рисунок 5" descr="65904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500174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8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otto.net.ua-21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Позже он был призван в Советскую армию, отслужил  старшим орудийным мастером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071678"/>
            <a:ext cx="4786346" cy="3575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д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1142984"/>
            <a:ext cx="3571900" cy="26789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motto.net.ua-21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Содержимое 3" descr="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72066" y="2071678"/>
            <a:ext cx="3134740" cy="46688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2071678"/>
            <a:ext cx="3162078" cy="46883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00034" y="214290"/>
            <a:ext cx="82153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Позднее  дедушка </a:t>
            </a:r>
            <a:r>
              <a:rPr lang="ru-RU" sz="2800" dirty="0" err="1" smtClean="0"/>
              <a:t>Крелл</a:t>
            </a:r>
            <a:r>
              <a:rPr lang="ru-RU" sz="2800" dirty="0" smtClean="0"/>
              <a:t> Михаил </a:t>
            </a:r>
            <a:r>
              <a:rPr lang="ru-RU" sz="2800" dirty="0" err="1" smtClean="0"/>
              <a:t>Сименович</a:t>
            </a:r>
            <a:r>
              <a:rPr lang="ru-RU" sz="2800" dirty="0" smtClean="0"/>
              <a:t> встретил мою бабушку - </a:t>
            </a:r>
            <a:r>
              <a:rPr lang="ru-RU" sz="2800" dirty="0" err="1" smtClean="0"/>
              <a:t>Крелл</a:t>
            </a:r>
            <a:r>
              <a:rPr lang="ru-RU" sz="2800" dirty="0" smtClean="0"/>
              <a:t> Раису Яковлевну, с которой заключил брак 12 сентября 1965 года в Московском загсе на </a:t>
            </a:r>
            <a:r>
              <a:rPr lang="ru-RU" sz="2800" dirty="0" err="1" smtClean="0"/>
              <a:t>Бауманской</a:t>
            </a:r>
            <a:endParaRPr lang="ru-RU" sz="28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037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motto.net.ua-21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0"/>
            <a:ext cx="5472608" cy="285293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У моего дедушки имеются  медали</a:t>
            </a:r>
            <a:r>
              <a:rPr lang="en-US" dirty="0" smtClean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rgbClr val="800000"/>
                </a:solidFill>
              </a:rPr>
              <a:t>День победы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rgbClr val="800000"/>
                </a:solidFill>
              </a:rPr>
              <a:t> 60 лет </a:t>
            </a:r>
            <a:r>
              <a:rPr lang="ru-RU" dirty="0">
                <a:solidFill>
                  <a:srgbClr val="800000"/>
                </a:solidFill>
              </a:rPr>
              <a:t>В</a:t>
            </a:r>
            <a:r>
              <a:rPr lang="ru-RU" dirty="0" smtClean="0">
                <a:solidFill>
                  <a:srgbClr val="800000"/>
                </a:solidFill>
              </a:rPr>
              <a:t>еликой </a:t>
            </a:r>
            <a:r>
              <a:rPr lang="ru-RU" dirty="0">
                <a:solidFill>
                  <a:srgbClr val="800000"/>
                </a:solidFill>
              </a:rPr>
              <a:t>О</a:t>
            </a:r>
            <a:r>
              <a:rPr lang="ru-RU" dirty="0" smtClean="0">
                <a:solidFill>
                  <a:srgbClr val="800000"/>
                </a:solidFill>
              </a:rPr>
              <a:t>течественной войны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solidFill>
                  <a:srgbClr val="800000"/>
                </a:solidFill>
              </a:rPr>
              <a:t>ударник социалистического </a:t>
            </a:r>
            <a:r>
              <a:rPr lang="ru-RU" dirty="0" smtClean="0">
                <a:solidFill>
                  <a:srgbClr val="800000"/>
                </a:solidFill>
              </a:rPr>
              <a:t>труда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rgbClr val="800000"/>
                </a:solidFill>
              </a:rPr>
              <a:t>передовик производства 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58218"/>
            <a:ext cx="2160240" cy="37804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411973"/>
            <a:ext cx="3729203" cy="27969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62" y="3332016"/>
            <a:ext cx="2555462" cy="29568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89" y="0"/>
            <a:ext cx="3419271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9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otto.net.ua-21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58" y="0"/>
            <a:ext cx="8429684" cy="378618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Сейчас моему деду 72 года и он жив</a:t>
            </a:r>
            <a:r>
              <a:rPr lang="en-US" dirty="0" smtClean="0"/>
              <a:t>,</a:t>
            </a:r>
            <a:r>
              <a:rPr lang="ru-RU" dirty="0" smtClean="0"/>
              <a:t>здоров </a:t>
            </a:r>
            <a:endParaRPr lang="ru-RU" dirty="0"/>
          </a:p>
        </p:txBody>
      </p:sp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571480"/>
            <a:ext cx="4701875" cy="30718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714356"/>
            <a:ext cx="3348130" cy="48577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 descr="шес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3751016"/>
            <a:ext cx="4000528" cy="30156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3074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otto.net.ua-21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14290"/>
            <a:ext cx="8229600" cy="4525963"/>
          </a:xfrm>
        </p:spPr>
        <p:txBody>
          <a:bodyPr/>
          <a:lstStyle/>
          <a:p>
            <a:r>
              <a:rPr lang="ru-RU" dirty="0" smtClean="0"/>
              <a:t>он чудом остался жив, но в памяти остались страшные воспоминания. И я - его внук- всегда буду помнить об ужасах фашизма и наше поколение никогда не допустит этого</a:t>
            </a:r>
            <a:endParaRPr lang="ru-RU" dirty="0"/>
          </a:p>
        </p:txBody>
      </p:sp>
      <p:pic>
        <p:nvPicPr>
          <p:cNvPr id="5" name="Рисунок 4" descr="85313909_large_3347825_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2285992"/>
            <a:ext cx="3714776" cy="44800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motto.net.ua-217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8486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42852"/>
            <a:ext cx="8229600" cy="4525963"/>
          </a:xfrm>
        </p:spPr>
        <p:txBody>
          <a:bodyPr/>
          <a:lstStyle/>
          <a:p>
            <a:r>
              <a:rPr lang="ru-RU" dirty="0" smtClean="0"/>
              <a:t>Это работа была выполнена для того</a:t>
            </a:r>
            <a:r>
              <a:rPr lang="en-US" dirty="0" smtClean="0"/>
              <a:t>,</a:t>
            </a:r>
            <a:r>
              <a:rPr lang="ru-RU" dirty="0" smtClean="0"/>
              <a:t> что бы помнить и вспомнить  былую память </a:t>
            </a:r>
            <a:endParaRPr lang="ru-RU" dirty="0"/>
          </a:p>
        </p:txBody>
      </p:sp>
      <p:pic>
        <p:nvPicPr>
          <p:cNvPr id="4" name="Рисунок 3" descr="фотк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0298" y="1142983"/>
            <a:ext cx="3714776" cy="5572165"/>
          </a:xfrm>
          <a:prstGeom prst="rect">
            <a:avLst/>
          </a:prstGeom>
        </p:spPr>
      </p:pic>
      <p:pic>
        <p:nvPicPr>
          <p:cNvPr id="2" name="Любовь Павлова - Любовь ПавловаМамаев курган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229.0304" end="197110.175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motto.net.ua-21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8486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0"/>
            <a:ext cx="8229600" cy="4525963"/>
          </a:xfrm>
        </p:spPr>
        <p:txBody>
          <a:bodyPr/>
          <a:lstStyle/>
          <a:p>
            <a:r>
              <a:rPr lang="ru-RU" dirty="0" smtClean="0"/>
              <a:t>Что бы ужасы тех дней больше не когда не повторялись </a:t>
            </a:r>
            <a:endParaRPr lang="ru-RU" dirty="0"/>
          </a:p>
        </p:txBody>
      </p:sp>
      <p:pic>
        <p:nvPicPr>
          <p:cNvPr id="7" name="Рисунок 6" descr="baff57974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071545"/>
            <a:ext cx="4071966" cy="2680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3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642918"/>
            <a:ext cx="4576010" cy="3010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HOLOCAUST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929066"/>
            <a:ext cx="4018201" cy="2786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0ec281ca46e9fe10f995cd6d1d23792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72132" y="3786190"/>
            <a:ext cx="2231507" cy="2924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otto.net.ua-21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0"/>
            <a:ext cx="8358246" cy="28574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Мой дедушка </a:t>
            </a:r>
            <a:br>
              <a:rPr lang="ru-RU" dirty="0" smtClean="0"/>
            </a:br>
            <a:r>
              <a:rPr lang="ru-RU" sz="3600" b="1" dirty="0" err="1" smtClean="0">
                <a:solidFill>
                  <a:srgbClr val="660033"/>
                </a:solidFill>
              </a:rPr>
              <a:t>Крелл</a:t>
            </a:r>
            <a:r>
              <a:rPr lang="ru-RU" sz="3600" b="1" dirty="0" smtClean="0">
                <a:solidFill>
                  <a:srgbClr val="660033"/>
                </a:solidFill>
              </a:rPr>
              <a:t> Михаил Семенович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родился 13 апреля 1941 года  в Украине в поселке Печера</a:t>
            </a:r>
          </a:p>
          <a:p>
            <a:pPr marL="0" indent="0">
              <a:buNone/>
            </a:pPr>
            <a:r>
              <a:rPr lang="ru-RU" dirty="0" smtClean="0"/>
              <a:t>Население Печеры тогда составляло 3336 чел</a:t>
            </a:r>
          </a:p>
        </p:txBody>
      </p:sp>
      <p:pic>
        <p:nvPicPr>
          <p:cNvPr id="5" name="Рисунок 4" descr="getImageCAHшшшш32U5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2619369"/>
            <a:ext cx="6143668" cy="4095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00x600_5y7aI739sVN67O511uv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2167"/>
            <a:ext cx="9144000" cy="687016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ech_0047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" name="Любовь Павлова - Любовь ПавловаМамаев курган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3064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462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Война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и фашизм никогда не должны повториться.</a:t>
            </a:r>
          </a:p>
          <a:p>
            <a:pPr marL="0" indent="0" algn="ctr">
              <a:buNone/>
            </a:pP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LpKCF8mLu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357298"/>
            <a:ext cx="6619921" cy="4964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59832" y="188640"/>
            <a:ext cx="2471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ПЕЧЕРА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638729649"/>
              </p:ext>
            </p:extLst>
          </p:nvPr>
        </p:nvGraphicFramePr>
        <p:xfrm>
          <a:off x="179512" y="980728"/>
          <a:ext cx="8760296" cy="5688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47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otto.net.ua-21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16" y="5229200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 время Второй мировой войны на территории поместья нацисты устроили концлагерь, в котором погибли более 4 тыс. человек, преимущественно евреев.</a:t>
            </a:r>
          </a:p>
        </p:txBody>
      </p:sp>
      <p:pic>
        <p:nvPicPr>
          <p:cNvPr id="3074" name="Picture 2" descr="http://www.top68.ru/sites/default/files/article-images/2013/04/10/top68.ru-inzhavinskii-raion-na-stranitsakh-gazety-1928-2013-20130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4" y="188640"/>
            <a:ext cx="7620000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57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otto.net.ua-21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10 июля 1941 года Печеры были оккупированы нацистской Германией, и с декабря 1941 года в качестве окружного центра были включены в состав генерального комиссариата «Эстония» </a:t>
            </a:r>
            <a:r>
              <a:rPr lang="ru-RU" dirty="0" err="1" smtClean="0"/>
              <a:t>Рейхскомиссариата</a:t>
            </a:r>
            <a:r>
              <a:rPr lang="ru-RU" dirty="0" smtClean="0"/>
              <a:t> «</a:t>
            </a:r>
            <a:r>
              <a:rPr lang="ru-RU" dirty="0" err="1" smtClean="0"/>
              <a:t>Остланд</a:t>
            </a:r>
            <a:r>
              <a:rPr lang="ru-RU" dirty="0" smtClean="0"/>
              <a:t>».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142869"/>
            <a:ext cx="4925238" cy="36321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otto.net.ua-21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792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Мой дедушка в годовалом возрасте попал в </a:t>
            </a:r>
            <a:r>
              <a:rPr lang="ru-RU" u="sng" dirty="0" smtClean="0"/>
              <a:t> </a:t>
            </a:r>
            <a:r>
              <a:rPr lang="ru-RU" dirty="0" err="1" smtClean="0"/>
              <a:t>немецко</a:t>
            </a:r>
            <a:r>
              <a:rPr lang="ru-RU" dirty="0" smtClean="0"/>
              <a:t> – фашистский  концлагерь «Мертвая петля» вместе со своим старшим братом и матерью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48" y="2229878"/>
            <a:ext cx="6500768" cy="44117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motto.net.ua-21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0"/>
            <a:ext cx="8229600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/>
              <a:t>жизнь детей в лагере «Мертвая петля»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428604"/>
            <a:ext cx="76166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/>
              <a:t>Мой дедушка и другие дети пиле летом из фонтана, который был во дворе. Вода была зеленая, воняла, в ней часто румыны, хозяева этого концлагеря, топили детей, макая их головой в фонтан. Зимой ели снег, выбирая тот, что почище. Ведь никакого туалета тоже не было. Ходили под себя, стараясь пореже выходить из комнаты, чтобы не попадаться на глаза фашистам.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endParaRPr lang="ru-RU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30" y="2492896"/>
            <a:ext cx="5423853" cy="4073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motto.net.ua-21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0"/>
            <a:ext cx="8229600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85720" y="0"/>
            <a:ext cx="867876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Наступила весна. Пошел слух, что всех убьют, но потом прибежали две румынские еврейки, что сидели в лагере, и рассказали, что убивать не будут - будут мучить ради развлечения. Дело в том, что мы находились на одном берегу реки Буг, а на другом был госпиталь и дом отдыха для немцев. И комендант, румын, сказал, что интереснее не сразу всех убить, а смотреть, как мы мучаемся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" r="1868" b="3679"/>
          <a:stretch/>
        </p:blipFill>
        <p:spPr>
          <a:xfrm>
            <a:off x="1475656" y="2700382"/>
            <a:ext cx="6289249" cy="35355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843</Words>
  <Application>Microsoft Office PowerPoint</Application>
  <PresentationFormat>Экран (4:3)</PresentationFormat>
  <Paragraphs>53</Paragraphs>
  <Slides>32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NEW</dc:creator>
  <cp:lastModifiedBy>Анна</cp:lastModifiedBy>
  <cp:revision>162</cp:revision>
  <dcterms:created xsi:type="dcterms:W3CDTF">2013-11-26T15:30:30Z</dcterms:created>
  <dcterms:modified xsi:type="dcterms:W3CDTF">2013-12-09T17:18:37Z</dcterms:modified>
</cp:coreProperties>
</file>