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8" r:id="rId2"/>
    <p:sldId id="260" r:id="rId3"/>
    <p:sldId id="257" r:id="rId4"/>
    <p:sldId id="261" r:id="rId5"/>
    <p:sldId id="258" r:id="rId6"/>
    <p:sldId id="263" r:id="rId7"/>
    <p:sldId id="262" r:id="rId8"/>
    <p:sldId id="265" r:id="rId9"/>
    <p:sldId id="259"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3612" autoAdjust="0"/>
  </p:normalViewPr>
  <p:slideViewPr>
    <p:cSldViewPr>
      <p:cViewPr>
        <p:scale>
          <a:sx n="78" d="100"/>
          <a:sy n="78" d="100"/>
        </p:scale>
        <p:origin x="-173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0425C4E1-C00C-4868-96FC-92AAC4E8D4CD}" type="datetimeFigureOut">
              <a:rPr lang="ru-RU" smtClean="0"/>
              <a:pPr/>
              <a:t>12.12.2013</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8DB71BF-18DA-4EB6-A86D-FDA2C6DA10F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25C4E1-C00C-4868-96FC-92AAC4E8D4CD}" type="datetimeFigureOut">
              <a:rPr lang="ru-RU" smtClean="0"/>
              <a:pPr/>
              <a:t>12.12.2013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8DB71BF-18DA-4EB6-A86D-FDA2C6DA1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25C4E1-C00C-4868-96FC-92AAC4E8D4CD}" type="datetimeFigureOut">
              <a:rPr lang="ru-RU" smtClean="0"/>
              <a:pPr/>
              <a:t>12.12.2013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8DB71BF-18DA-4EB6-A86D-FDA2C6DA1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25C4E1-C00C-4868-96FC-92AAC4E8D4CD}" type="datetimeFigureOut">
              <a:rPr lang="ru-RU" smtClean="0"/>
              <a:pPr/>
              <a:t>12.12.2013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8DB71BF-18DA-4EB6-A86D-FDA2C6DA1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0425C4E1-C00C-4868-96FC-92AAC4E8D4CD}" type="datetimeFigureOut">
              <a:rPr lang="ru-RU" smtClean="0"/>
              <a:pPr/>
              <a:t>12.12.2013</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8DB71BF-18DA-4EB6-A86D-FDA2C6DA10F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425C4E1-C00C-4868-96FC-92AAC4E8D4CD}" type="datetimeFigureOut">
              <a:rPr lang="ru-RU" smtClean="0"/>
              <a:pPr/>
              <a:t>12.12.2013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98DB71BF-18DA-4EB6-A86D-FDA2C6DA10F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425C4E1-C00C-4868-96FC-92AAC4E8D4CD}" type="datetimeFigureOut">
              <a:rPr lang="ru-RU" smtClean="0"/>
              <a:pPr/>
              <a:t>12.12.2013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98DB71BF-18DA-4EB6-A86D-FDA2C6DA1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425C4E1-C00C-4868-96FC-92AAC4E8D4CD}" type="datetimeFigureOut">
              <a:rPr lang="ru-RU" smtClean="0"/>
              <a:pPr/>
              <a:t>12.12.2013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8DB71BF-18DA-4EB6-A86D-FDA2C6DA10F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425C4E1-C00C-4868-96FC-92AAC4E8D4CD}" type="datetimeFigureOut">
              <a:rPr lang="ru-RU" smtClean="0"/>
              <a:pPr/>
              <a:t>12.12.2013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8DB71BF-18DA-4EB6-A86D-FDA2C6DA1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0425C4E1-C00C-4868-96FC-92AAC4E8D4CD}" type="datetimeFigureOut">
              <a:rPr lang="ru-RU" smtClean="0"/>
              <a:pPr/>
              <a:t>12.12.2013</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8DB71BF-18DA-4EB6-A86D-FDA2C6DA10F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0425C4E1-C00C-4868-96FC-92AAC4E8D4CD}" type="datetimeFigureOut">
              <a:rPr lang="ru-RU" smtClean="0"/>
              <a:pPr/>
              <a:t>12.12.2013</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8DB71BF-18DA-4EB6-A86D-FDA2C6DA10F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425C4E1-C00C-4868-96FC-92AAC4E8D4CD}" type="datetimeFigureOut">
              <a:rPr lang="ru-RU" smtClean="0"/>
              <a:pPr/>
              <a:t>12.12.2013</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8DB71BF-18DA-4EB6-A86D-FDA2C6DA10F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6672"/>
            <a:ext cx="8208912" cy="5847755"/>
          </a:xfrm>
          <a:prstGeom prst="rect">
            <a:avLst/>
          </a:prstGeom>
          <a:noFill/>
        </p:spPr>
        <p:txBody>
          <a:bodyPr wrap="square" rtlCol="0">
            <a:spAutoFit/>
          </a:bodyPr>
          <a:lstStyle/>
          <a:p>
            <a:pPr algn="ctr"/>
            <a:r>
              <a:rPr lang="ru-RU" sz="3600" dirty="0" smtClean="0"/>
              <a:t>ГБОУ СПО КАМС № 17</a:t>
            </a:r>
          </a:p>
          <a:p>
            <a:pPr algn="ctr"/>
            <a:r>
              <a:rPr lang="ru-RU" sz="2800" dirty="0" smtClean="0"/>
              <a:t>Конкурс «Семейные фотохроники</a:t>
            </a:r>
          </a:p>
          <a:p>
            <a:pPr algn="ctr"/>
            <a:r>
              <a:rPr lang="ru-RU" sz="2800" dirty="0" smtClean="0"/>
              <a:t> Великой Отечественной войны»</a:t>
            </a:r>
          </a:p>
          <a:p>
            <a:pPr algn="ctr"/>
            <a:r>
              <a:rPr lang="ru-RU" sz="2800" dirty="0" smtClean="0"/>
              <a:t>Номинация </a:t>
            </a:r>
            <a:r>
              <a:rPr lang="ru-RU" sz="2800" dirty="0" smtClean="0"/>
              <a:t>2:</a:t>
            </a:r>
          </a:p>
          <a:p>
            <a:pPr algn="ctr"/>
            <a:endParaRPr lang="ru-RU" sz="2000" dirty="0" smtClean="0"/>
          </a:p>
          <a:p>
            <a:pPr algn="ctr"/>
            <a:r>
              <a:rPr lang="ru-RU" sz="3600" dirty="0" smtClean="0"/>
              <a:t>Моя семья в истории страны</a:t>
            </a:r>
          </a:p>
          <a:p>
            <a:pPr algn="ctr"/>
            <a:endParaRPr lang="ru-RU" sz="3600" dirty="0" smtClean="0"/>
          </a:p>
          <a:p>
            <a:pPr algn="ctr"/>
            <a:endParaRPr lang="ru-RU" sz="3600" dirty="0" smtClean="0"/>
          </a:p>
          <a:p>
            <a:pPr algn="ctr"/>
            <a:endParaRPr lang="ru-RU" sz="3600" dirty="0" smtClean="0"/>
          </a:p>
          <a:p>
            <a:pPr algn="ctr"/>
            <a:endParaRPr lang="ru-RU" dirty="0" smtClean="0"/>
          </a:p>
          <a:p>
            <a:pPr algn="ctr"/>
            <a:r>
              <a:rPr lang="ru-RU" dirty="0" smtClean="0"/>
              <a:t>Выполнила студентка 201 группы</a:t>
            </a:r>
          </a:p>
          <a:p>
            <a:pPr algn="ctr"/>
            <a:r>
              <a:rPr lang="ru-RU" b="1" dirty="0" smtClean="0"/>
              <a:t>Гривачева Анастасия Николаевна</a:t>
            </a:r>
          </a:p>
          <a:p>
            <a:pPr algn="ctr"/>
            <a:r>
              <a:rPr lang="ru-RU" b="1" dirty="0" smtClean="0"/>
              <a:t>Руководитель: Лумельская О.В.</a:t>
            </a:r>
          </a:p>
          <a:p>
            <a:pPr algn="ctr"/>
            <a:endParaRPr lang="ru-RU" dirty="0"/>
          </a:p>
        </p:txBody>
      </p:sp>
      <p:sp>
        <p:nvSpPr>
          <p:cNvPr id="4" name="TextBox 3"/>
          <p:cNvSpPr txBox="1"/>
          <p:nvPr/>
        </p:nvSpPr>
        <p:spPr>
          <a:xfrm>
            <a:off x="5940152" y="836712"/>
            <a:ext cx="184731" cy="369332"/>
          </a:xfrm>
          <a:prstGeom prst="rect">
            <a:avLst/>
          </a:prstGeom>
          <a:noFill/>
        </p:spPr>
        <p:txBody>
          <a:bodyPr wrap="none" rtlCol="0">
            <a:spAutoFit/>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620688"/>
            <a:ext cx="2016224" cy="2862322"/>
          </a:xfrm>
          <a:prstGeom prst="rect">
            <a:avLst/>
          </a:prstGeom>
          <a:noFill/>
        </p:spPr>
        <p:txBody>
          <a:bodyPr wrap="square" rtlCol="0">
            <a:spAutoFit/>
          </a:bodyPr>
          <a:lstStyle/>
          <a:p>
            <a:r>
              <a:rPr lang="ru-RU" dirty="0" smtClean="0"/>
              <a:t>:</a:t>
            </a:r>
            <a:r>
              <a:rPr lang="ru-RU" i="1" dirty="0" smtClean="0">
                <a:effectLst>
                  <a:outerShdw blurRad="38100" dist="38100" dir="2700000" algn="tl">
                    <a:srgbClr val="000000">
                      <a:alpha val="43137"/>
                    </a:srgbClr>
                  </a:outerShdw>
                </a:effectLst>
              </a:rPr>
              <a:t> </a:t>
            </a:r>
            <a:r>
              <a:rPr lang="ru-RU" dirty="0" smtClean="0">
                <a:effectLst>
                  <a:outerShdw blurRad="38100" dist="38100" dir="2700000" algn="tl">
                    <a:srgbClr val="000000">
                      <a:alpha val="43137"/>
                    </a:srgbClr>
                  </a:outerShdw>
                </a:effectLst>
              </a:rPr>
              <a:t>« </a:t>
            </a:r>
            <a:r>
              <a:rPr lang="ru-RU" dirty="0" smtClean="0"/>
              <a:t>В 1996 году большое горе постигло меня, осталась одна с тремя внуками, вот уже за плечами 90 лет. Я всегда буду помнить те страшные дни…</a:t>
            </a:r>
            <a:r>
              <a:rPr lang="ru-RU" dirty="0" smtClean="0">
                <a:effectLst>
                  <a:outerShdw blurRad="38100" dist="38100" dir="2700000" algn="tl">
                    <a:srgbClr val="000000">
                      <a:alpha val="43137"/>
                    </a:srgbClr>
                  </a:outerShdw>
                </a:effectLst>
              </a:rPr>
              <a:t>»</a:t>
            </a:r>
            <a:endParaRPr lang="ru-RU" dirty="0"/>
          </a:p>
        </p:txBody>
      </p:sp>
      <p:pic>
        <p:nvPicPr>
          <p:cNvPr id="1027" name="Picture 3" descr="F:\Горячая\Горячая\img178.jpg"/>
          <p:cNvPicPr>
            <a:picLocks noChangeAspect="1" noChangeArrowheads="1"/>
          </p:cNvPicPr>
          <p:nvPr/>
        </p:nvPicPr>
        <p:blipFill>
          <a:blip r:embed="rId2" cstate="print"/>
          <a:srcRect/>
          <a:stretch>
            <a:fillRect/>
          </a:stretch>
        </p:blipFill>
        <p:spPr bwMode="auto">
          <a:xfrm>
            <a:off x="2401734" y="764704"/>
            <a:ext cx="6562754" cy="54006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mg176.jpg"/>
          <p:cNvPicPr>
            <a:picLocks noChangeAspect="1"/>
          </p:cNvPicPr>
          <p:nvPr/>
        </p:nvPicPr>
        <p:blipFill>
          <a:blip r:embed="rId2" cstate="print"/>
          <a:stretch>
            <a:fillRect/>
          </a:stretch>
        </p:blipFill>
        <p:spPr>
          <a:xfrm>
            <a:off x="683568" y="260648"/>
            <a:ext cx="4120484" cy="6223128"/>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5076056" y="332656"/>
            <a:ext cx="3456384" cy="231694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6084168" y="2780928"/>
            <a:ext cx="2177141" cy="2808312"/>
          </a:xfrm>
          <a:prstGeom prst="rect">
            <a:avLst/>
          </a:prstGeom>
          <a:noFill/>
          <a:ln w="9525">
            <a:noFill/>
            <a:miter lim="800000"/>
            <a:headEnd/>
            <a:tailEnd/>
          </a:ln>
        </p:spPr>
      </p:pic>
      <p:sp>
        <p:nvSpPr>
          <p:cNvPr id="10" name="Управляющая кнопка: домой 9">
            <a:hlinkClick r:id="" action="ppaction://hlinkshowjump?jump=firstslide" highlightClick="1"/>
          </p:cNvPr>
          <p:cNvSpPr/>
          <p:nvPr/>
        </p:nvSpPr>
        <p:spPr>
          <a:xfrm>
            <a:off x="8100392" y="6309320"/>
            <a:ext cx="360040" cy="288032"/>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234" y="1268759"/>
            <a:ext cx="8229600" cy="1728193"/>
          </a:xfrm>
        </p:spPr>
        <p:txBody>
          <a:bodyPr>
            <a:noAutofit/>
          </a:bodyPr>
          <a:lstStyle/>
          <a:p>
            <a:r>
              <a:rPr lang="ru-RU" sz="2800" b="1" i="1" dirty="0" smtClean="0">
                <a:effectLst>
                  <a:outerShdw blurRad="38100" dist="38100" dir="2700000" algn="tl">
                    <a:srgbClr val="000000">
                      <a:alpha val="43137"/>
                    </a:srgbClr>
                  </a:outerShdw>
                </a:effectLst>
              </a:rPr>
              <a:t/>
            </a:r>
            <a:br>
              <a:rPr lang="ru-RU" sz="2800" b="1" i="1" dirty="0" smtClean="0">
                <a:effectLst>
                  <a:outerShdw blurRad="38100" dist="38100" dir="2700000" algn="tl">
                    <a:srgbClr val="000000">
                      <a:alpha val="43137"/>
                    </a:srgbClr>
                  </a:outerShdw>
                </a:effectLst>
              </a:rPr>
            </a:br>
            <a:r>
              <a:rPr lang="ru-RU" sz="2400" b="1" i="1" dirty="0" smtClean="0">
                <a:effectLst>
                  <a:outerShdw blurRad="38100" dist="38100" dir="2700000" algn="tl">
                    <a:srgbClr val="000000">
                      <a:alpha val="43137"/>
                    </a:srgbClr>
                  </a:outerShdw>
                </a:effectLst>
              </a:rPr>
              <a:t>Елена Петровна Горячая-Гривачева и Иван Тихонович Горячий: «Самая счастливая семья на земле».</a:t>
            </a: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ru-RU" sz="2400" i="1" dirty="0" smtClean="0">
                <a:effectLst>
                  <a:outerShdw blurRad="38100" dist="38100" dir="2700000" algn="tl">
                    <a:srgbClr val="000000">
                      <a:alpha val="43137"/>
                    </a:srgbClr>
                  </a:outerShdw>
                </a:effectLst>
              </a:rPr>
              <a:t>«22 июня, ровно в четыре утра</a:t>
            </a: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ru-RU" sz="2400" i="1" dirty="0" smtClean="0">
                <a:effectLst>
                  <a:outerShdw blurRad="38100" dist="38100" dir="2700000" algn="tl">
                    <a:srgbClr val="000000">
                      <a:alpha val="43137"/>
                    </a:srgbClr>
                  </a:outerShdw>
                </a:effectLst>
              </a:rPr>
              <a:t>Киев бомбили, нам объявили,</a:t>
            </a: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ru-RU" sz="2400" i="1" dirty="0" smtClean="0">
                <a:effectLst>
                  <a:outerShdw blurRad="38100" dist="38100" dir="2700000" algn="tl">
                    <a:srgbClr val="000000">
                      <a:alpha val="43137"/>
                    </a:srgbClr>
                  </a:outerShdw>
                </a:effectLst>
              </a:rPr>
              <a:t>Что началась война»</a:t>
            </a: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5" name="Рисунок 4" descr="img169.jpg"/>
          <p:cNvPicPr>
            <a:picLocks noChangeAspect="1"/>
          </p:cNvPicPr>
          <p:nvPr/>
        </p:nvPicPr>
        <p:blipFill>
          <a:blip r:embed="rId2" cstate="print"/>
          <a:stretch>
            <a:fillRect/>
          </a:stretch>
        </p:blipFill>
        <p:spPr>
          <a:xfrm>
            <a:off x="2051720" y="2924944"/>
            <a:ext cx="5112568" cy="361386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76672"/>
            <a:ext cx="4896544" cy="5632311"/>
          </a:xfrm>
          <a:prstGeom prst="rect">
            <a:avLst/>
          </a:prstGeom>
          <a:noFill/>
        </p:spPr>
        <p:txBody>
          <a:bodyPr wrap="square" rtlCol="0">
            <a:spAutoFit/>
          </a:bodyPr>
          <a:lstStyle/>
          <a:p>
            <a:pPr algn="just"/>
            <a:r>
              <a:rPr lang="ru-RU" dirty="0" smtClean="0"/>
              <a:t>Семья Петра Гривачева жила в Тамбовской области и в своем родном селе считалась зажиточной. И земля была в собственности, и корова с лошадьми имелись. Был добротный дом, под крышей которого жила семья - любимая жена и семеро детей, четверо мальчиков и трое девочек. Уклад крестьянской жизни известен: не потопаешь - не полопаешь. Летом все от мала до велика в поле, а зимой готовились к севу. Так и жили из года в год, в вечных трудах. Когда в селе создали колхоз, вопрос кого назначить председателем не стоял. Односельчане единогласно выбрали Петра Гривачева (моего прадеда). Уклад жизни изменился мало, только забот прибавилось.</a:t>
            </a:r>
          </a:p>
          <a:p>
            <a:pPr algn="just"/>
            <a:r>
              <a:rPr lang="ru-RU" dirty="0" smtClean="0"/>
              <a:t>Мирная трудовая жизнь в одночасье прервалась 22 июня 1941 года. Фашистская Германия напала на Союз Советских Социалистических Республик. </a:t>
            </a:r>
            <a:endParaRPr lang="ru-RU" dirty="0"/>
          </a:p>
        </p:txBody>
      </p:sp>
      <p:pic>
        <p:nvPicPr>
          <p:cNvPr id="4" name="Рисунок 3" descr="img166.jpg"/>
          <p:cNvPicPr>
            <a:picLocks noChangeAspect="1"/>
          </p:cNvPicPr>
          <p:nvPr/>
        </p:nvPicPr>
        <p:blipFill>
          <a:blip r:embed="rId2" cstate="print"/>
          <a:stretch>
            <a:fillRect/>
          </a:stretch>
        </p:blipFill>
        <p:spPr>
          <a:xfrm>
            <a:off x="5364088" y="260648"/>
            <a:ext cx="3568346" cy="6120680"/>
          </a:xfrm>
          <a:prstGeom prst="rect">
            <a:avLst/>
          </a:prstGeom>
          <a:ln>
            <a:solidFill>
              <a:schemeClr val="accent6">
                <a:lumMod val="60000"/>
                <a:lumOff val="40000"/>
              </a:schemeClr>
            </a:solidFill>
          </a:ln>
          <a:effectLst>
            <a:outerShdw blurRad="190500" algn="tl" rotWithShape="0">
              <a:srgbClr val="000000">
                <a:alpha val="70000"/>
              </a:srgbClr>
            </a:outerShdw>
          </a:effectLst>
        </p:spPr>
      </p:pic>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08912" cy="6463308"/>
          </a:xfrm>
          <a:prstGeom prst="rect">
            <a:avLst/>
          </a:prstGeom>
          <a:noFill/>
        </p:spPr>
        <p:txBody>
          <a:bodyPr wrap="square" rtlCol="0">
            <a:spAutoFit/>
          </a:bodyPr>
          <a:lstStyle/>
          <a:p>
            <a:pPr algn="just"/>
            <a:r>
              <a:rPr lang="ru-RU" dirty="0" smtClean="0"/>
              <a:t>Бабушка заканчивала 9-й класс. Она мечтала стать студенткой Борисоглебского физико- математического института. Услышав очередную сводку с фронта, Она твердо для себя решила - пойду защищать Родину от фашистских захватчиков. Подала с подругами заявления в райком комсомола с просьбой добровольно пойти на фронт. Её старший брат Николай работал в райкоме партии. К кому как не к нему она могла прийти за советом. Он крепко обнял сестру и сказал, что для начала необходимо поработать, а там будет видно. Так и случилось. Не на курорт поехала она со своими сверстниками во время летних каникул, а окопы рыть, сначала в Киев, потом в Смоленск. Фашисты наступали, и они тоже передвигались в тыл, и в октябре 1941 года вернулись домой. Их буквально заставили окончить 10-й класс, а мечта осталась как можно скорей уйти на фронт, но они не представляли, что значит быть на передовых позициях. И вот закончен 10-й класс, сдан последний экзамен, аттестат на руках, с тройками. Скорей в райком комсомола, заявление её было в силе, получила повестку на фронт. Отец и мать узнают о её решении и... одобряют: «Мы так и знали, что тебя не удержать». Вскоре бабушка оказалась в городе Ефремове Тульской области, где началась подготовка — учили всему, что может пригодиться на войне.</a:t>
            </a:r>
            <a:r>
              <a:rPr lang="ru-RU" sz="1400" dirty="0" smtClean="0"/>
              <a:t> </a:t>
            </a:r>
            <a:r>
              <a:rPr lang="ru-RU" dirty="0" smtClean="0"/>
              <a:t>Красивый, чуть седоватый полковник, встретил девушек грустной улыбкой, которая как бы говорила: «Миленькие, вам же еще жить и жить, рожать и растить детей». Затем сурово произнес: «Ну что, кем хотите быть на фронте?». </a:t>
            </a:r>
          </a:p>
          <a:p>
            <a:pPr algn="just"/>
            <a:endParaRPr lang="ru-RU"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9"/>
            <a:ext cx="5760640" cy="4247317"/>
          </a:xfrm>
          <a:prstGeom prst="rect">
            <a:avLst/>
          </a:prstGeom>
          <a:noFill/>
        </p:spPr>
        <p:txBody>
          <a:bodyPr wrap="square" rtlCol="0">
            <a:spAutoFit/>
          </a:bodyPr>
          <a:lstStyle/>
          <a:p>
            <a:pPr algn="just"/>
            <a:endParaRPr lang="ru-RU" dirty="0" smtClean="0"/>
          </a:p>
          <a:p>
            <a:pPr algn="just"/>
            <a:r>
              <a:rPr lang="ru-RU" dirty="0" smtClean="0"/>
              <a:t>Её направили связисткой в 81-ю стрелковую Артиллерийскую дивизию 13-й Армии. Сколько бы лет ни прошло, память всегда будет хранить воспоминания о первом сражении на Курской дуге. Начались тяжелые фронтовые дни. Она и её подруга Аня были телефонистками батареи управления штаба командно-артиллерийской дивизии.</a:t>
            </a:r>
            <a:r>
              <a:rPr lang="ru-RU" b="1" dirty="0" smtClean="0"/>
              <a:t> </a:t>
            </a:r>
            <a:r>
              <a:rPr lang="ru-RU" dirty="0" smtClean="0"/>
              <a:t>Бои длились сутками, порой даже неделями. Суровые зимы сменялись дождливой осенью. Жили то в палатках, то в погребах. Да разве это можно назвать жизнью. То на своих плечах переносишь десятки раненых и убитых молодых парней, то без конца пытаешься передать сообщение в штаб о ходе боя. </a:t>
            </a:r>
          </a:p>
          <a:p>
            <a:pPr algn="just"/>
            <a:endParaRPr lang="ru-RU" dirty="0"/>
          </a:p>
        </p:txBody>
      </p:sp>
      <p:pic>
        <p:nvPicPr>
          <p:cNvPr id="5" name="Рисунок 4"/>
          <p:cNvPicPr/>
          <p:nvPr/>
        </p:nvPicPr>
        <p:blipFill>
          <a:blip r:embed="rId2" cstate="print"/>
          <a:srcRect/>
          <a:stretch>
            <a:fillRect/>
          </a:stretch>
        </p:blipFill>
        <p:spPr bwMode="auto">
          <a:xfrm>
            <a:off x="6012160" y="332656"/>
            <a:ext cx="2736304" cy="3384376"/>
          </a:xfrm>
          <a:prstGeom prst="rect">
            <a:avLst/>
          </a:prstGeom>
          <a:noFill/>
          <a:ln w="9525">
            <a:noFill/>
            <a:miter lim="800000"/>
            <a:headEnd/>
            <a:tailEnd/>
          </a:ln>
        </p:spPr>
      </p:pic>
      <p:sp>
        <p:nvSpPr>
          <p:cNvPr id="7" name="TextBox 6"/>
          <p:cNvSpPr txBox="1"/>
          <p:nvPr/>
        </p:nvSpPr>
        <p:spPr>
          <a:xfrm>
            <a:off x="251520" y="3861048"/>
            <a:ext cx="8424936" cy="2862322"/>
          </a:xfrm>
          <a:prstGeom prst="rect">
            <a:avLst/>
          </a:prstGeom>
          <a:noFill/>
        </p:spPr>
        <p:txBody>
          <a:bodyPr wrap="square" rtlCol="0">
            <a:spAutoFit/>
          </a:bodyPr>
          <a:lstStyle/>
          <a:p>
            <a:endParaRPr lang="ru-RU" dirty="0" smtClean="0"/>
          </a:p>
          <a:p>
            <a:pPr algn="just"/>
            <a:r>
              <a:rPr lang="ru-RU" dirty="0" smtClean="0"/>
              <a:t>Связь то и дело прерывается, а бесконечный грохот орудий оглушает и продирает все нутро. Каждый раз, глядя в глаза умирающему солдату и смачивая его губы водой, бабушка про себя говорила: «Вот он настоящий ад». Прибыли в г.Ливны и с большими трудностями пробирались от села к селу — плохо одеты, 42-го размера ботинки, обмотаны в большие шинели и гимнастерки, шли ночами, ночами велись бои. И так более ста километров. Стояла зима 1942-1943 года. И вот последняя остановка — станция Поныри-1, но и здесь было много работы — учеба, подготовка к бою, стрельба. </a:t>
            </a:r>
          </a:p>
          <a:p>
            <a:pPr algn="just"/>
            <a:endParaRPr lang="ru-RU"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568952" cy="5632311"/>
          </a:xfrm>
          <a:prstGeom prst="rect">
            <a:avLst/>
          </a:prstGeom>
          <a:noFill/>
        </p:spPr>
        <p:txBody>
          <a:bodyPr wrap="square" rtlCol="0">
            <a:spAutoFit/>
          </a:bodyPr>
          <a:lstStyle/>
          <a:p>
            <a:pPr algn="just"/>
            <a:r>
              <a:rPr lang="ru-RU" dirty="0" smtClean="0"/>
              <a:t>Строились большие укрепления в несколько линий обороны. Разведка доносила, что и фашисты строят свою оборону. Они, связисты, догадывались о замысле фашистов — уничтожить Советские войска в районе Курска. В Понырях жили в домиках. Здесь какое-то время было тепло и почти спокойно. Она со своей напарницей дежурили попеременно, давая друг другу хоть немного поспать.</a:t>
            </a:r>
          </a:p>
          <a:p>
            <a:pPr algn="just"/>
            <a:r>
              <a:rPr lang="ru-RU" dirty="0" smtClean="0"/>
              <a:t>Через несколько дней нашим разведчикам удалось захватить в плен нескольких фашистов, которые сообщили о времени и дате наступления немецких войск на их участке фронта. 81-дивизия была обескровлена тяжелыми боями, но через несколько дней прибыло подкрепление, а с ним и её судьба. Красивого и статного лейтенанта она заметила сразу. По иронии той же судьбы он стал ее непосредственным командиром. Встречаясь с ним глазами, девушка смущалась. Иван был более решителен. Каждый день он посылал записки, написанные на уголках газет под свет керосинки. Между тем, день ото дня, наши войска готовились дать сокрушительный отпор немцам. Однажды, её вызвал к себе начальник штаба полковник Гвинели. Со свойственным ему грузинским акцентом он задал неожиданный вопрос: «Какие у вас отношения с лейтенантом Горячим?». Не дожидаясь ответа, Гвинели констатировал: «Симпатий между командиром и подчиненным быть не должно. Я буду вынужден перевести его в другую дивизию. </a:t>
            </a:r>
            <a:endParaRPr lang="ru-RU" dirty="0"/>
          </a:p>
        </p:txBody>
      </p:sp>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76673"/>
            <a:ext cx="8280920" cy="3139321"/>
          </a:xfrm>
          <a:prstGeom prst="rect">
            <a:avLst/>
          </a:prstGeom>
          <a:noFill/>
        </p:spPr>
        <p:txBody>
          <a:bodyPr wrap="square" rtlCol="0">
            <a:spAutoFit/>
          </a:bodyPr>
          <a:lstStyle/>
          <a:p>
            <a:pPr algn="just"/>
            <a:r>
              <a:rPr lang="ru-RU" dirty="0" smtClean="0"/>
              <a:t>Такого в армии не положено». Чего не положено? - Бабушка в недоумении и слезах покинула кабинет. Между тем, Иван Горячий пошел наперекор начальству и отправился в политотдел. Там поняли чувства молодых и выправили свидетельство о браке. Со словами: «Теперь мы муж и жена» он вручил его ей. Девушка словно забыла все слова, когда поняла, что перед ней стоит ее муж.</a:t>
            </a:r>
          </a:p>
          <a:p>
            <a:pPr algn="just"/>
            <a:r>
              <a:rPr lang="ru-RU" dirty="0" smtClean="0"/>
              <a:t>Вместо свадебных гуляний, через несколько часов молодые были на передовой. Бои были страшные. За все время, проведенное на фронте она не испытывала такого ужаса и страха. Сотни раненых, тысячи убитых, постоянная борьба за право жить, и страх за любимого. </a:t>
            </a:r>
          </a:p>
          <a:p>
            <a:endParaRPr lang="ru-RU" b="1" u="sng" dirty="0" smtClean="0"/>
          </a:p>
        </p:txBody>
      </p:sp>
      <p:pic>
        <p:nvPicPr>
          <p:cNvPr id="6" name="Рисунок 5" descr="img169.jpg"/>
          <p:cNvPicPr>
            <a:picLocks noChangeAspect="1"/>
          </p:cNvPicPr>
          <p:nvPr/>
        </p:nvPicPr>
        <p:blipFill>
          <a:blip r:embed="rId2" cstate="print"/>
          <a:stretch>
            <a:fillRect/>
          </a:stretch>
        </p:blipFill>
        <p:spPr>
          <a:xfrm>
            <a:off x="3635896" y="3356992"/>
            <a:ext cx="4497558" cy="3179136"/>
          </a:xfrm>
          <a:prstGeom prst="rect">
            <a:avLst/>
          </a:prstGeom>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4032448" cy="6186309"/>
          </a:xfrm>
          <a:prstGeom prst="rect">
            <a:avLst/>
          </a:prstGeom>
          <a:noFill/>
        </p:spPr>
        <p:txBody>
          <a:bodyPr wrap="square" rtlCol="0">
            <a:spAutoFit/>
          </a:bodyPr>
          <a:lstStyle/>
          <a:p>
            <a:pPr algn="just"/>
            <a:r>
              <a:rPr lang="ru-RU" b="1" u="sng" dirty="0" smtClean="0"/>
              <a:t>Победу молодые встречали в Праге в 1945</a:t>
            </a:r>
            <a:r>
              <a:rPr lang="ru-RU" dirty="0" smtClean="0"/>
              <a:t> году. В октябре того же года она вернулась домой. В феврале 1946 вернулся и Иван. Страна вставала на ноги, молодая семья начинала привыкать к нормальной жизни. В скором времени Горячие переехали в Москву и устроились на Московский камнеобрабатывающий комбинат. Так судьба связала их с Долгопрудным. Несколько лет Лена работала там инспектором отдела кадров, а Иван участковым. В скором времени Горячие стали счастливыми родителями. С небольшой разницей на свет появились дочь Валентина и сын Коленька. Между тем, мысли о войне никогда не покидали мою Бабушку. </a:t>
            </a:r>
          </a:p>
          <a:p>
            <a:pPr algn="just"/>
            <a:endParaRPr lang="ru-RU" dirty="0"/>
          </a:p>
        </p:txBody>
      </p:sp>
      <p:pic>
        <p:nvPicPr>
          <p:cNvPr id="3" name="Рисунок 2" descr="img168.jpg"/>
          <p:cNvPicPr>
            <a:picLocks noChangeAspect="1"/>
          </p:cNvPicPr>
          <p:nvPr/>
        </p:nvPicPr>
        <p:blipFill>
          <a:blip r:embed="rId2" cstate="print"/>
          <a:stretch>
            <a:fillRect/>
          </a:stretch>
        </p:blipFill>
        <p:spPr>
          <a:xfrm>
            <a:off x="4716016" y="620688"/>
            <a:ext cx="3791712" cy="5635752"/>
          </a:xfrm>
          <a:prstGeom prst="rect">
            <a:avLst/>
          </a:prstGeom>
          <a:ln>
            <a:noFill/>
          </a:ln>
          <a:effectLst>
            <a:softEdge rad="112500"/>
          </a:effectLst>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2656"/>
            <a:ext cx="4248472" cy="6463308"/>
          </a:xfrm>
          <a:prstGeom prst="rect">
            <a:avLst/>
          </a:prstGeom>
          <a:noFill/>
        </p:spPr>
        <p:txBody>
          <a:bodyPr wrap="square" rtlCol="0">
            <a:spAutoFit/>
          </a:bodyPr>
          <a:lstStyle/>
          <a:p>
            <a:pPr algn="just"/>
            <a:r>
              <a:rPr lang="ru-RU" smtClean="0"/>
              <a:t>Особенно</a:t>
            </a:r>
            <a:r>
              <a:rPr lang="ru-RU" dirty="0" smtClean="0"/>
              <a:t>, когда возникали какие-то жизненные сложности. Тогда на чашу весов она клала возникшую проблему, на другую свои фронтовые будни, и все как-то само собой разрешалось. Когда дети пошли в школу,  решила осуществить свою давнюю мечту. Поступила в Лианозовский техникум. Для этого она даже пожертвовала работой на МКК и пристроилась секретарем приемной комиссии техникума. После окончания учебы и до самой пенсии работала инженером-конструктором на Лианозовском электромеханическом заводе. К тому моменту Коля и Валентина успешно окончили школу и стали студентами, а главное подарили Елена Петровне и Ивану Тимофеевичу троих прекрасных внучат - Павла, Николая и Максима.</a:t>
            </a:r>
          </a:p>
          <a:p>
            <a:endParaRPr lang="ru-RU" dirty="0" smtClean="0"/>
          </a:p>
          <a:p>
            <a:endParaRPr lang="ru-RU" dirty="0" smtClean="0"/>
          </a:p>
          <a:p>
            <a:endParaRPr lang="ru-RU" dirty="0"/>
          </a:p>
        </p:txBody>
      </p:sp>
      <p:pic>
        <p:nvPicPr>
          <p:cNvPr id="5" name="Рисунок 4" descr="img170.jpg"/>
          <p:cNvPicPr>
            <a:picLocks noChangeAspect="1"/>
          </p:cNvPicPr>
          <p:nvPr/>
        </p:nvPicPr>
        <p:blipFill>
          <a:blip r:embed="rId2" cstate="print"/>
          <a:stretch>
            <a:fillRect/>
          </a:stretch>
        </p:blipFill>
        <p:spPr>
          <a:xfrm>
            <a:off x="4932040" y="476672"/>
            <a:ext cx="3456384" cy="5789756"/>
          </a:xfrm>
          <a:prstGeom prst="rect">
            <a:avLst/>
          </a:prstGeom>
          <a:solidFill>
            <a:srgbClr val="FFFFFF">
              <a:shade val="85000"/>
            </a:srgbClr>
          </a:solidFill>
          <a:ln w="190500" cap="sq">
            <a:solidFill>
              <a:srgbClr val="FFFFFF"/>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178</TotalTime>
  <Words>1255</Words>
  <Application>Microsoft Office PowerPoint</Application>
  <PresentationFormat>Экран (4:3)</PresentationFormat>
  <Paragraphs>29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Литейная</vt:lpstr>
      <vt:lpstr>Презентация PowerPoint</vt:lpstr>
      <vt:lpstr> Елена Петровна Горячая-Гривачева и Иван Тихонович Горячий: «Самая счастливая семья на земле». «22 июня, ровно в четыре утра Киев бомбили, нам объявили, Что началась война»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lARISA</dc:creator>
  <cp:lastModifiedBy>Алексашкина Людмила</cp:lastModifiedBy>
  <cp:revision>26</cp:revision>
  <dcterms:created xsi:type="dcterms:W3CDTF">2013-12-02T13:10:58Z</dcterms:created>
  <dcterms:modified xsi:type="dcterms:W3CDTF">2013-12-12T07:07:40Z</dcterms:modified>
</cp:coreProperties>
</file>