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7" r:id="rId3"/>
    <p:sldId id="308" r:id="rId4"/>
    <p:sldId id="320" r:id="rId5"/>
    <p:sldId id="296" r:id="rId6"/>
    <p:sldId id="312" r:id="rId7"/>
    <p:sldId id="309" r:id="rId8"/>
    <p:sldId id="310" r:id="rId9"/>
    <p:sldId id="314" r:id="rId10"/>
    <p:sldId id="315" r:id="rId11"/>
    <p:sldId id="316" r:id="rId12"/>
    <p:sldId id="323" r:id="rId13"/>
    <p:sldId id="324" r:id="rId14"/>
    <p:sldId id="325" r:id="rId15"/>
    <p:sldId id="317" r:id="rId16"/>
    <p:sldId id="326" r:id="rId17"/>
    <p:sldId id="329" r:id="rId18"/>
    <p:sldId id="328" r:id="rId19"/>
    <p:sldId id="330" r:id="rId20"/>
    <p:sldId id="257" r:id="rId21"/>
    <p:sldId id="285" r:id="rId22"/>
    <p:sldId id="303" r:id="rId23"/>
    <p:sldId id="304" r:id="rId24"/>
    <p:sldId id="294" r:id="rId25"/>
    <p:sldId id="29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052736"/>
            <a:ext cx="6635080" cy="2592288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7"/>
            <a:ext cx="7296193" cy="54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21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274838"/>
            <a:ext cx="6462464" cy="4401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b="1" dirty="0" smtClean="0"/>
              <a:t>200 </a:t>
            </a:r>
            <a:r>
              <a:rPr lang="ru-RU" sz="2800" b="1" dirty="0"/>
              <a:t>дней и ночей продолжалась  героическая оборона Сталинграда. Слово «Сталинград» вошло в словарный фонд всех языков мира и напоминает о битве, которая по размаху, напряжению и последствиям превзошла все вооруженные столкновения прошлых </a:t>
            </a:r>
            <a:r>
              <a:rPr lang="ru-RU" sz="2800" b="1" dirty="0" smtClean="0"/>
              <a:t>времён</a:t>
            </a:r>
            <a:r>
              <a:rPr lang="ru-RU" sz="2800" b="1" dirty="0"/>
              <a:t>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63" y="7992"/>
            <a:ext cx="3657917" cy="274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185780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 r="22941"/>
          <a:stretch/>
        </p:blipFill>
        <p:spPr bwMode="auto">
          <a:xfrm>
            <a:off x="7236296" y="3295992"/>
            <a:ext cx="14782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78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70124"/>
            <a:ext cx="4386449" cy="667124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algn="ctr"/>
            <a:r>
              <a:rPr lang="ru-RU" b="1" dirty="0" smtClean="0"/>
              <a:t>Мы </a:t>
            </a:r>
            <a:r>
              <a:rPr lang="ru-RU" b="1" dirty="0"/>
              <a:t>очень </a:t>
            </a:r>
            <a:r>
              <a:rPr lang="ru-RU" b="1" dirty="0" smtClean="0"/>
              <a:t>гордимся нашим </a:t>
            </a:r>
            <a:r>
              <a:rPr lang="ru-RU" b="1" dirty="0"/>
              <a:t>прадедом, участником Сталинградской битвы, подполковником. Он награждён орденом Отечественной войны I степени, двадцатью медалями, в том числе  "За оборону Сталинграда". </a:t>
            </a:r>
            <a:r>
              <a:rPr lang="ru-RU" b="1" dirty="0" smtClean="0"/>
              <a:t>В 1942 году был тяжело</a:t>
            </a:r>
          </a:p>
          <a:p>
            <a:pPr algn="ctr"/>
            <a:r>
              <a:rPr lang="ru-RU" b="1" dirty="0" smtClean="0"/>
              <a:t>ранен </a:t>
            </a:r>
            <a:r>
              <a:rPr lang="ru-RU" b="1" dirty="0"/>
              <a:t>и </a:t>
            </a:r>
            <a:r>
              <a:rPr lang="ru-RU" b="1" dirty="0" smtClean="0"/>
              <a:t>контужен. В </a:t>
            </a:r>
            <a:r>
              <a:rPr lang="ru-RU" b="1" dirty="0"/>
              <a:t>1947 </a:t>
            </a:r>
            <a:r>
              <a:rPr lang="ru-RU" b="1" dirty="0" smtClean="0"/>
              <a:t>году </a:t>
            </a:r>
            <a:r>
              <a:rPr lang="ru-RU" b="1" dirty="0"/>
              <a:t>наш прадед </a:t>
            </a:r>
            <a:r>
              <a:rPr lang="ru-RU" b="1" dirty="0" smtClean="0"/>
              <a:t>получил инвалидность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2-й группы и был уволен из армии. В госпитале </a:t>
            </a:r>
            <a:r>
              <a:rPr lang="ru-RU" b="1" dirty="0" smtClean="0"/>
              <a:t>он встретил </a:t>
            </a:r>
            <a:r>
              <a:rPr lang="ru-RU" b="1" dirty="0"/>
              <a:t>нашу прабабушку. </a:t>
            </a:r>
            <a:r>
              <a:rPr lang="ru-RU" b="1" dirty="0" smtClean="0"/>
              <a:t>В </a:t>
            </a:r>
            <a:r>
              <a:rPr lang="ru-RU" b="1" dirty="0"/>
              <a:t>1944 году они поженятся и проживут вместе 60 лет. </a:t>
            </a:r>
            <a:r>
              <a:rPr lang="ru-RU" b="1" dirty="0" smtClean="0"/>
              <a:t>Наша</a:t>
            </a:r>
            <a:r>
              <a:rPr lang="ru-RU" b="1" dirty="0"/>
              <a:t> </a:t>
            </a:r>
            <a:r>
              <a:rPr lang="ru-RU" b="1" dirty="0" smtClean="0"/>
              <a:t>бабушка, Тихонова Лилия Михайловна,  родится </a:t>
            </a:r>
            <a:r>
              <a:rPr lang="ru-RU" b="1" dirty="0"/>
              <a:t>в 1945 году за неделю до Дня Победы. </a:t>
            </a:r>
          </a:p>
          <a:p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45" r="18749"/>
          <a:stretch/>
        </p:blipFill>
        <p:spPr bwMode="auto">
          <a:xfrm>
            <a:off x="4403177" y="53708"/>
            <a:ext cx="4757551" cy="649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3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Сталинградская  священная  земля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146175"/>
            <a:ext cx="57737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C:\лиля\фото вов\DSCN18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r="3454"/>
          <a:stretch/>
        </p:blipFill>
        <p:spPr bwMode="auto">
          <a:xfrm>
            <a:off x="685116" y="1340768"/>
            <a:ext cx="7816229" cy="535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121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208823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/>
              <a:t>У</a:t>
            </a:r>
            <a:r>
              <a:rPr lang="ru-RU" sz="2400" dirty="0" smtClean="0"/>
              <a:t> нашего прадеда большая библиотека книг, посвящённых великому подвигу великого народа. В год 45-летия Победы прадед с нашими родителями, тогда школьниками, привезли  священную сталинградскую землю, осколки снарядов </a:t>
            </a:r>
            <a:endParaRPr lang="ru-RU" sz="2400" dirty="0"/>
          </a:p>
        </p:txBody>
      </p:sp>
      <p:pic>
        <p:nvPicPr>
          <p:cNvPr id="15362" name="Picture 2" descr="C:\лиля\фото вов\DSCN18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/>
          <a:stretch/>
        </p:blipFill>
        <p:spPr bwMode="auto">
          <a:xfrm>
            <a:off x="3635896" y="1878971"/>
            <a:ext cx="5360989" cy="4958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442">
            <a:off x="283410" y="3986476"/>
            <a:ext cx="3262654" cy="2446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64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7"/>
            <a:ext cx="7772400" cy="20742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dirty="0"/>
              <a:t>У подвига нет срока давности. </a:t>
            </a:r>
            <a:br>
              <a:rPr lang="ru-RU" sz="2800" dirty="0"/>
            </a:br>
            <a:r>
              <a:rPr lang="ru-RU" sz="2800" dirty="0" smtClean="0"/>
              <a:t>Совсем маленькими мы поздравляли наших прадедушку и прабабушку на </a:t>
            </a:r>
            <a:r>
              <a:rPr lang="ru-RU" sz="2800" dirty="0"/>
              <a:t>счастливой их Бриллиантовой </a:t>
            </a:r>
            <a:r>
              <a:rPr lang="ru-RU" sz="2800" dirty="0" smtClean="0"/>
              <a:t>свадьбе и подарили колечко с бриллиантами. Это было в 2004 году.</a:t>
            </a:r>
            <a:endParaRPr lang="ru-RU" sz="28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53887" r="3013" b="2490"/>
          <a:stretch/>
        </p:blipFill>
        <p:spPr bwMode="auto">
          <a:xfrm>
            <a:off x="2477193" y="2636912"/>
            <a:ext cx="5776664" cy="399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8388"/>
          <a:stretch/>
        </p:blipFill>
        <p:spPr bwMode="auto">
          <a:xfrm>
            <a:off x="133004" y="3789040"/>
            <a:ext cx="221118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18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0666"/>
          <a:stretch/>
        </p:blipFill>
        <p:spPr bwMode="auto">
          <a:xfrm>
            <a:off x="7308303" y="3276378"/>
            <a:ext cx="1782715" cy="318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68" y="3160726"/>
            <a:ext cx="4980864" cy="11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949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567099">
            <a:off x="4916682" y="1146702"/>
            <a:ext cx="3989139" cy="2585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Брильянтовая свадьба — почётная дата</a:t>
            </a:r>
          </a:p>
          <a:p>
            <a:r>
              <a:rPr lang="ru-RU" b="1" dirty="0"/>
              <a:t>Она </a:t>
            </a:r>
            <a:r>
              <a:rPr lang="ru-RU" b="1" dirty="0" smtClean="0"/>
              <a:t>всем может рассказать</a:t>
            </a:r>
            <a:endParaRPr lang="ru-RU" b="1" dirty="0"/>
          </a:p>
          <a:p>
            <a:r>
              <a:rPr lang="ru-RU" b="1" dirty="0"/>
              <a:t>О </a:t>
            </a:r>
            <a:r>
              <a:rPr lang="ru-RU" b="1" dirty="0" smtClean="0"/>
              <a:t>том</a:t>
            </a:r>
            <a:r>
              <a:rPr lang="ru-RU" b="1" dirty="0"/>
              <a:t>, что жизни большая награда</a:t>
            </a:r>
          </a:p>
          <a:p>
            <a:r>
              <a:rPr lang="ru-RU" b="1" dirty="0"/>
              <a:t>Любовь и семью столько лет сохранять.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668" y="5274920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158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3816424" cy="12241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Рисунки нашего любимого  прадеда</a:t>
            </a:r>
            <a:endParaRPr lang="ru-RU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8296"/>
            <a:ext cx="4736672" cy="684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448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/>
              <a:t>У прадеда было много друзей, но особенно он дружил с двумя своими фронтовыми  товарищами, один из которых, дядя Юра, часовых дел </a:t>
            </a:r>
            <a:r>
              <a:rPr lang="ru-RU" sz="2400" b="1" dirty="0" smtClean="0"/>
              <a:t>мастер, </a:t>
            </a:r>
            <a:r>
              <a:rPr lang="ru-RU" sz="2400" b="1" dirty="0"/>
              <a:t>спас нашего прадеда из-под развалин, а другого, Прокофия Романовича</a:t>
            </a:r>
            <a:r>
              <a:rPr lang="ru-RU" sz="2400" b="1" dirty="0" smtClean="0"/>
              <a:t>, баяниста и весельчака, </a:t>
            </a:r>
            <a:r>
              <a:rPr lang="ru-RU" sz="2400" b="1" dirty="0"/>
              <a:t>спас наш прадедушка. 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6106857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2" y="2701636"/>
            <a:ext cx="2488397" cy="186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2" y="4941168"/>
            <a:ext cx="2609953" cy="178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37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7056784" cy="633670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/>
              <a:t>В 1951 году прадедушка и прабабушка переехали жить в Ульяновск. Работал 1-м секретарем райкома комсомола, учился в областной партийной школе, занимал различные должности в Ульяновском обкоме КПСС, заведовал Фондами Ульяновского филиала Центрального музея В.И. Ленина, в течение 10 лет был секретарём Ульяновского областного Совета ветеранов войны и труда. Имеет медаль "За трудовую доблесть". </a:t>
            </a:r>
          </a:p>
          <a:p>
            <a:endParaRPr lang="ru-RU" sz="28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4" t="18863" r="7283" b="66349"/>
          <a:stretch/>
        </p:blipFill>
        <p:spPr bwMode="auto">
          <a:xfrm>
            <a:off x="7596335" y="260648"/>
            <a:ext cx="1427175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9" t="32923" r="7618" b="52289"/>
          <a:stretch/>
        </p:blipFill>
        <p:spPr bwMode="auto">
          <a:xfrm>
            <a:off x="7374243" y="2492895"/>
            <a:ext cx="1714026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5085184"/>
            <a:ext cx="12477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1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264112"/>
            <a:ext cx="8784976" cy="58311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Мы гордимся, </a:t>
            </a:r>
            <a:r>
              <a:rPr lang="ru-RU" dirty="0"/>
              <a:t>что именно </a:t>
            </a:r>
            <a:r>
              <a:rPr lang="ru-RU" dirty="0" smtClean="0"/>
              <a:t>наш прадед </a:t>
            </a:r>
            <a:r>
              <a:rPr lang="ru-RU" dirty="0"/>
              <a:t>своим каллиграфическим почерком на особой бумаге особыми чернилами  писал текст Письма потомкам. 22 апреля 1967 года  в день 97-ой годовщины со дня рождения Владимира Ильича Ленина, около дома, во флигеле которого </a:t>
            </a:r>
            <a:r>
              <a:rPr lang="ru-RU" dirty="0" smtClean="0"/>
              <a:t>родился </a:t>
            </a:r>
            <a:r>
              <a:rPr lang="ru-RU" dirty="0"/>
              <a:t>Владимир Ульянов,  состоялся митинг трудящихся города. Жители Ульяновска поклялись свято хранить в городе всё то, что связано с семьёй революционеров-Ульяновых. На митинге  было принято Письмо потомкам, то есть нам, которые в 2070 году будут отмечать 200-летие со дня рождения Ленина. Это письмо было замуровано в пенал из нержавеющей стали, запаяно в контейнер и заложено в нишу в основании здания у опорной колонны строящегося Ленинского Мемориала. Всё это </a:t>
            </a:r>
            <a:r>
              <a:rPr lang="ru-RU" dirty="0" smtClean="0"/>
              <a:t>мы узнали </a:t>
            </a:r>
            <a:r>
              <a:rPr lang="ru-RU" dirty="0"/>
              <a:t>из архива </a:t>
            </a:r>
            <a:r>
              <a:rPr lang="ru-RU" dirty="0" smtClean="0"/>
              <a:t>нашего </a:t>
            </a:r>
            <a:r>
              <a:rPr lang="ru-RU" dirty="0"/>
              <a:t>легендарного и любимого прадеда. </a:t>
            </a:r>
            <a:r>
              <a:rPr lang="ru-RU" dirty="0" smtClean="0"/>
              <a:t>Мы очень гордимся </a:t>
            </a:r>
            <a:r>
              <a:rPr lang="ru-RU" dirty="0"/>
              <a:t>своим прадедом!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01208"/>
            <a:ext cx="20574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 b="8962"/>
          <a:stretch/>
        </p:blipFill>
        <p:spPr bwMode="auto">
          <a:xfrm>
            <a:off x="755576" y="5667844"/>
            <a:ext cx="1790700" cy="115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7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6120680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b="1" i="1" dirty="0"/>
              <a:t>Международный (и Московский) </a:t>
            </a:r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Интернет-конкурс</a:t>
            </a:r>
            <a:r>
              <a:rPr lang="ru-RU" sz="3600" b="1" i="1" dirty="0"/>
              <a:t> </a:t>
            </a:r>
            <a:br>
              <a:rPr lang="ru-RU" sz="3600" b="1" i="1" dirty="0"/>
            </a:br>
            <a:r>
              <a:rPr lang="ru-RU" sz="3600" b="1" i="1" dirty="0"/>
              <a:t>«Страница семейной славы» - 2013 </a:t>
            </a:r>
            <a:r>
              <a:rPr lang="en-US" sz="3600" b="1" i="1" dirty="0" smtClean="0"/>
              <a:t/>
            </a:r>
            <a:br>
              <a:rPr lang="en-US" sz="3600" b="1" i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ru-RU" sz="4800" b="1" dirty="0" smtClean="0"/>
              <a:t>НАШ ПРАДЕД, </a:t>
            </a:r>
            <a:br>
              <a:rPr lang="ru-RU" sz="4800" b="1" dirty="0" smtClean="0"/>
            </a:br>
            <a:r>
              <a:rPr lang="ru-RU" sz="4800" b="1" dirty="0" smtClean="0"/>
              <a:t>служивший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800" b="1" dirty="0" smtClean="0"/>
              <a:t>ОТЕЧЕСТВУ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800" b="1" dirty="0" smtClean="0"/>
              <a:t>и российскому народу 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81810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5256584" cy="1143000"/>
          </a:xfrm>
        </p:spPr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457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5401" r="5186" b="4409"/>
          <a:stretch/>
        </p:blipFill>
        <p:spPr bwMode="auto">
          <a:xfrm>
            <a:off x="1500326" y="381740"/>
            <a:ext cx="6187736" cy="63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081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" y="1"/>
            <a:ext cx="9210839" cy="683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73306"/>
            <a:ext cx="2824223" cy="97943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Дата </a:t>
            </a:r>
            <a:r>
              <a:rPr lang="ru-RU" sz="1600" b="1" dirty="0" smtClean="0">
                <a:solidFill>
                  <a:srgbClr val="FF0000"/>
                </a:solidFill>
              </a:rPr>
              <a:t>открытия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панорамы: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>	6 мая 1985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338"/>
            <a:ext cx="2232248" cy="308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/>
              </a:rPr>
              <a:t>Художественная </a:t>
            </a:r>
            <a:r>
              <a:rPr lang="ru-RU" b="1" dirty="0">
                <a:solidFill>
                  <a:srgbClr val="002060"/>
                </a:solidFill>
                <a:latin typeface="Arial"/>
              </a:rPr>
              <a:t>панорама «Разгром немецко-фашистских войск под Сталинградом».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03" y="7330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037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0"/>
          <a:stretch/>
        </p:blipFill>
        <p:spPr bwMode="auto">
          <a:xfrm>
            <a:off x="251519" y="188640"/>
            <a:ext cx="8640959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3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9235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4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ЭТО НАДО ЖИВЫМ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2060848"/>
            <a:ext cx="7772400" cy="395895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 200  ДНЕЙ СТАЛИНГРАДСКОЙ  БИТВЫ СОВЕТСКАЯ  АРМИЯ  				ПОТЕРЯЛА 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МИЛЛИОН 253 ТЫСЯЧИ  ЧЕЛОВЕК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04606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" y="-35298"/>
            <a:ext cx="9131704" cy="689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47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157018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/>
              <a:t>Гаврилов Михаил</a:t>
            </a:r>
            <a:r>
              <a:rPr lang="ru-RU" sz="2800" dirty="0"/>
              <a:t>, </a:t>
            </a:r>
            <a:r>
              <a:rPr lang="ru-RU" sz="2800" dirty="0" smtClean="0"/>
              <a:t>ученик 10-Б класса, МБОУ </a:t>
            </a:r>
            <a:r>
              <a:rPr lang="ru-RU" sz="2800" dirty="0"/>
              <a:t>"Лицей Физики, Математики, Информатики №40" при </a:t>
            </a:r>
            <a:r>
              <a:rPr lang="ru-RU" sz="2800" dirty="0" smtClean="0"/>
              <a:t>Ульяновском государственном университете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844824"/>
            <a:ext cx="8856984" cy="47525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ru-RU" b="1" dirty="0" smtClean="0"/>
          </a:p>
          <a:p>
            <a:r>
              <a:rPr lang="ru-RU" b="1" dirty="0" smtClean="0"/>
              <a:t>Тихонов Егор</a:t>
            </a:r>
            <a:r>
              <a:rPr lang="ru-RU" dirty="0" smtClean="0"/>
              <a:t>, ученик 4-Б класса, Муниципальное </a:t>
            </a:r>
            <a:r>
              <a:rPr lang="ru-RU" dirty="0"/>
              <a:t>бюджетное общеобразовательное учреждение «Гимназия № 1 имени В.И. Ленина» г. Ульяновска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Наставник </a:t>
            </a:r>
            <a:r>
              <a:rPr lang="ru-RU" b="1" dirty="0" smtClean="0"/>
              <a:t>Тихонова Лилия Михайловна</a:t>
            </a:r>
            <a:r>
              <a:rPr lang="ru-RU" dirty="0" smtClean="0"/>
              <a:t>, Заслуженный учитель РФ, Почётный работник высшей школы РФ, бабушка Гаврилова Михаила и Тихонова Егора, дочь Нехорошева Михаила Ивановича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8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8762"/>
            <a:ext cx="4449763" cy="634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752528" cy="18002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/>
              <a:t>НАШ ПРАДЕД </a:t>
            </a:r>
            <a:br>
              <a:rPr lang="ru-RU" sz="3200" b="1" dirty="0" smtClean="0"/>
            </a:br>
            <a:r>
              <a:rPr lang="ru-RU" sz="3200" b="1" dirty="0" smtClean="0"/>
              <a:t>НЕХОРОШЕВ МИХАИЛ ИВАНОВИЧ</a:t>
            </a:r>
            <a:endParaRPr lang="ru-RU" sz="32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3368665" cy="322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3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94"/>
            <a:ext cx="9197026" cy="683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150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4" y="260648"/>
            <a:ext cx="8675892" cy="65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70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Нехорошев</a:t>
            </a:r>
            <a:br>
              <a:rPr lang="ru-RU" sz="3600" dirty="0" smtClean="0"/>
            </a:br>
            <a:r>
              <a:rPr lang="ru-RU" sz="3600" dirty="0" smtClean="0"/>
              <a:t> Михаил Иванович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36" y="908720"/>
            <a:ext cx="30081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720840"/>
            <a:ext cx="5832648" cy="4524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Наш </a:t>
            </a:r>
            <a:r>
              <a:rPr lang="ru-RU" dirty="0"/>
              <a:t>прадед, дедуля Миша, родился 22 июля 1921 года в деревне Сборный Аркадак,  </a:t>
            </a:r>
            <a:r>
              <a:rPr lang="ru-RU" dirty="0" smtClean="0"/>
              <a:t>Екатерининского </a:t>
            </a:r>
            <a:r>
              <a:rPr lang="ru-RU" dirty="0"/>
              <a:t>района Саратовской области. В школу ходил в Екатериновку за </a:t>
            </a:r>
            <a:r>
              <a:rPr lang="ru-RU" dirty="0" smtClean="0"/>
              <a:t>несколько </a:t>
            </a:r>
            <a:r>
              <a:rPr lang="ru-RU" dirty="0"/>
              <a:t>километров, зимой добирался на лыжах. Учился очень хорошо, любил рисовать и читать книги, имел каллиграфический почерк. После окончания школы семья переехала в Сталинград, где </a:t>
            </a:r>
            <a:r>
              <a:rPr lang="ru-RU" dirty="0" smtClean="0"/>
              <a:t>наш </a:t>
            </a:r>
            <a:r>
              <a:rPr lang="ru-RU" dirty="0"/>
              <a:t>прадедушка начал работать табельщиком на заводе «Баррикады». В годы войны основной продукцией завода «Баррикады» стали 76-мм дивизионные пушки, 120-мм полковые минометы, стационарные зенитные установки. С этого военно-промышленного комплекса </a:t>
            </a:r>
            <a:r>
              <a:rPr lang="ru-RU" dirty="0" smtClean="0"/>
              <a:t>страны наш прадед </a:t>
            </a:r>
            <a:r>
              <a:rPr lang="ru-RU" dirty="0"/>
              <a:t>был направлен учиться в </a:t>
            </a:r>
            <a:r>
              <a:rPr lang="ru-RU" dirty="0" smtClean="0"/>
              <a:t>военное </a:t>
            </a:r>
            <a:r>
              <a:rPr lang="ru-RU" dirty="0"/>
              <a:t>пехотное училище в город Орджоникидзе (теперь Владикавказ). </a:t>
            </a:r>
          </a:p>
        </p:txBody>
      </p:sp>
    </p:spTree>
    <p:extLst>
      <p:ext uri="{BB962C8B-B14F-4D97-AF65-F5344CB8AC3E}">
        <p14:creationId xmlns:p14="http://schemas.microsoft.com/office/powerpoint/2010/main" val="741665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856984" cy="4572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После окончания училища младший </a:t>
            </a:r>
            <a:r>
              <a:rPr lang="ru-RU" dirty="0"/>
              <a:t>лейтенант Михаил Нехорошев был оставлен </a:t>
            </a:r>
            <a:r>
              <a:rPr lang="ru-RU" dirty="0" smtClean="0"/>
              <a:t>в нём преподавателем. В </a:t>
            </a:r>
            <a:r>
              <a:rPr lang="ru-RU" dirty="0"/>
              <a:t>1941-42 годах </a:t>
            </a:r>
            <a:r>
              <a:rPr lang="ru-RU" dirty="0" smtClean="0"/>
              <a:t>он преподавал </a:t>
            </a:r>
            <a:r>
              <a:rPr lang="ru-RU" dirty="0"/>
              <a:t>военную топографию во 2-м и 3-м Орджоникидзевских военных училищах. </a:t>
            </a:r>
            <a:r>
              <a:rPr lang="ru-RU" dirty="0" smtClean="0"/>
              <a:t> В </a:t>
            </a:r>
            <a:r>
              <a:rPr lang="ru-RU" dirty="0"/>
              <a:t>июле 1942 </a:t>
            </a:r>
            <a:r>
              <a:rPr lang="ru-RU" dirty="0" smtClean="0"/>
              <a:t>года </a:t>
            </a:r>
            <a:r>
              <a:rPr lang="ru-RU" dirty="0"/>
              <a:t>по приказу Верховного Главнокомандования весь </a:t>
            </a:r>
            <a:r>
              <a:rPr lang="ru-RU" dirty="0" smtClean="0"/>
              <a:t>курсантский и офицерский состав училища был отправлен </a:t>
            </a:r>
            <a:r>
              <a:rPr lang="ru-RU" dirty="0"/>
              <a:t>на Сталинградский </a:t>
            </a:r>
            <a:r>
              <a:rPr lang="ru-RU" dirty="0" smtClean="0"/>
              <a:t>фронт. Курсантский </a:t>
            </a:r>
            <a:r>
              <a:rPr lang="ru-RU" dirty="0"/>
              <a:t>полк в составе 64-й </a:t>
            </a:r>
            <a:r>
              <a:rPr lang="ru-RU" dirty="0" smtClean="0"/>
              <a:t>армии под </a:t>
            </a:r>
            <a:r>
              <a:rPr lang="ru-RU" dirty="0"/>
              <a:t>командованием маршала Василия Ивановича Чуйкова</a:t>
            </a:r>
            <a:r>
              <a:rPr lang="ru-RU" dirty="0" smtClean="0"/>
              <a:t> героически сражался </a:t>
            </a:r>
            <a:r>
              <a:rPr lang="ru-RU" dirty="0"/>
              <a:t>с немецко-фашистскими </a:t>
            </a:r>
            <a:r>
              <a:rPr lang="ru-RU" dirty="0" smtClean="0"/>
              <a:t>захватчиками.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7" y="4509120"/>
            <a:ext cx="2355302" cy="213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5877272"/>
            <a:ext cx="2915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Музей курсантских полков в </a:t>
            </a:r>
            <a:r>
              <a:rPr lang="ru-RU" sz="2000" b="1" dirty="0" smtClean="0">
                <a:solidFill>
                  <a:srgbClr val="C00000"/>
                </a:solidFill>
              </a:rPr>
              <a:t>Волгограде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46665"/>
            <a:ext cx="3361021" cy="223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1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43000"/>
            <a:ext cx="47609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3"/>
            <a:ext cx="8784975" cy="658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4186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1939</TotalTime>
  <Words>727</Words>
  <Application>Microsoft Office PowerPoint</Application>
  <PresentationFormat>On-screen Show (4:3)</PresentationFormat>
  <Paragraphs>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</vt:lpstr>
      <vt:lpstr>Franklin Gothic Book</vt:lpstr>
      <vt:lpstr>Perpetua</vt:lpstr>
      <vt:lpstr>Wingdings 2</vt:lpstr>
      <vt:lpstr>Справедливость</vt:lpstr>
      <vt:lpstr>PowerPoint Presentation</vt:lpstr>
      <vt:lpstr>Международный (и Московский) Интернет-конкурс  «Страница семейной славы» - 2013   НАШ ПРАДЕД,  служивший ОТЕЧЕСТВУ  и российскому народу  </vt:lpstr>
      <vt:lpstr>Гаврилов Михаил, ученик 10-Б класса, МБОУ "Лицей Физики, Математики, Информатики №40" при Ульяновском государственном университете</vt:lpstr>
      <vt:lpstr>НАШ ПРАДЕД  НЕХОРОШЕВ МИХАИЛ ИВАНОВИЧ</vt:lpstr>
      <vt:lpstr>PowerPoint Presentation</vt:lpstr>
      <vt:lpstr>PowerPoint Presentation</vt:lpstr>
      <vt:lpstr>Нехорошев  Михаил Иванович</vt:lpstr>
      <vt:lpstr>PowerPoint Presentation</vt:lpstr>
      <vt:lpstr>PowerPoint Presentation</vt:lpstr>
      <vt:lpstr>PowerPoint Presentation</vt:lpstr>
      <vt:lpstr>PowerPoint Presentation</vt:lpstr>
      <vt:lpstr>Сталинградская  священная  земля</vt:lpstr>
      <vt:lpstr>У нашего прадеда большая библиотека книг, посвящённых великому подвигу великого народа. В год 45-летия Победы прадед с нашими родителями, тогда школьниками, привезли  священную сталинградскую землю, осколки снарядов </vt:lpstr>
      <vt:lpstr>У подвига нет срока давности.  Совсем маленькими мы поздравляли наших прадедушку и прабабушку на счастливой их Бриллиантовой свадьбе и подарили колечко с бриллиантами. Это было в 2004 году.</vt:lpstr>
      <vt:lpstr>PowerPoint Presentation</vt:lpstr>
      <vt:lpstr>Рисунки нашего любимого  прадеда</vt:lpstr>
      <vt:lpstr>У прадеда было много друзей, но особенно он дружил с двумя своими фронтовыми  товарищами, один из которых, дядя Юра, часовых дел мастер, спас нашего прадеда из-под развалин, а другого, Прокофия Романовича, баяниста и весельчака, спас наш прадедушка. </vt:lpstr>
      <vt:lpstr>PowerPoint Presentation</vt:lpstr>
      <vt:lpstr>PowerPoint Presentation</vt:lpstr>
      <vt:lpstr>PowerPoint Presentation</vt:lpstr>
      <vt:lpstr>Дата открытия панорамы:  6 мая 1985</vt:lpstr>
      <vt:lpstr>PowerPoint Presentation</vt:lpstr>
      <vt:lpstr>PowerPoint Presentation</vt:lpstr>
      <vt:lpstr>ЭТО НАДО ЖИВЫМ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Sukhomlin</cp:lastModifiedBy>
  <cp:revision>89</cp:revision>
  <dcterms:created xsi:type="dcterms:W3CDTF">2013-04-25T22:07:54Z</dcterms:created>
  <dcterms:modified xsi:type="dcterms:W3CDTF">2013-12-30T20:21:41Z</dcterms:modified>
</cp:coreProperties>
</file>