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56" r:id="rId2"/>
    <p:sldId id="257" r:id="rId3"/>
    <p:sldId id="258" r:id="rId4"/>
    <p:sldId id="264" r:id="rId5"/>
    <p:sldId id="259" r:id="rId6"/>
    <p:sldId id="265" r:id="rId7"/>
    <p:sldId id="266" r:id="rId8"/>
    <p:sldId id="267" r:id="rId9"/>
    <p:sldId id="268" r:id="rId10"/>
    <p:sldId id="269" r:id="rId11"/>
    <p:sldId id="270" r:id="rId12"/>
    <p:sldId id="271" r:id="rId13"/>
    <p:sldId id="272" r:id="rId14"/>
    <p:sldId id="273" r:id="rId15"/>
    <p:sldId id="274" r:id="rId16"/>
    <p:sldId id="277" r:id="rId17"/>
    <p:sldId id="278" r:id="rId18"/>
    <p:sldId id="275" r:id="rId19"/>
    <p:sldId id="276"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5501" autoAdjust="0"/>
  </p:normalViewPr>
  <p:slideViewPr>
    <p:cSldViewPr>
      <p:cViewPr varScale="1">
        <p:scale>
          <a:sx n="88" d="100"/>
          <a:sy n="88" d="100"/>
        </p:scale>
        <p:origin x="146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63212-1F7B-4E79-8A44-01B183F3CB97}" type="datetimeFigureOut">
              <a:rPr lang="ru-RU" smtClean="0"/>
              <a:t>31.12.2013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F1878C-FF6C-4778-B62C-FC8601068FFC}" type="slidenum">
              <a:rPr lang="ru-RU" smtClean="0"/>
              <a:t>‹#›</a:t>
            </a:fld>
            <a:endParaRPr lang="ru-RU"/>
          </a:p>
        </p:txBody>
      </p:sp>
    </p:spTree>
    <p:extLst>
      <p:ext uri="{BB962C8B-B14F-4D97-AF65-F5344CB8AC3E}">
        <p14:creationId xmlns:p14="http://schemas.microsoft.com/office/powerpoint/2010/main" val="117650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6F1878C-FF6C-4778-B62C-FC8601068FFC}" type="slidenum">
              <a:rPr lang="ru-RU" smtClean="0"/>
              <a:t>1</a:t>
            </a:fld>
            <a:endParaRPr lang="ru-RU"/>
          </a:p>
        </p:txBody>
      </p:sp>
    </p:spTree>
    <p:extLst>
      <p:ext uri="{BB962C8B-B14F-4D97-AF65-F5344CB8AC3E}">
        <p14:creationId xmlns:p14="http://schemas.microsoft.com/office/powerpoint/2010/main" val="581673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5B106E36-FD25-4E2D-B0AA-010F637433A0}" type="datetimeFigureOut">
              <a:rPr lang="ru-RU" smtClean="0"/>
              <a:pPr/>
              <a:t>31.12.2013</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725C68B6-61C2-468F-89AB-4B9F7531AA68}" type="slidenum">
              <a:rPr lang="ru-RU" smtClean="0"/>
              <a:pPr/>
              <a:t>‹#›</a:t>
            </a:fld>
            <a:endParaRPr lang="ru-RU"/>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725C68B6-61C2-468F-89AB-4B9F7531AA68}"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5B106E36-FD25-4E2D-B0AA-010F637433A0}" type="datetimeFigureOut">
              <a:rPr lang="ru-RU" smtClean="0"/>
              <a:pPr/>
              <a:t>31.12.2013</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5B106E36-FD25-4E2D-B0AA-010F637433A0}" type="datetimeFigureOut">
              <a:rPr lang="ru-RU" smtClean="0"/>
              <a:pPr/>
              <a:t>31.12.2013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5B106E36-FD25-4E2D-B0AA-010F637433A0}" type="datetimeFigureOut">
              <a:rPr lang="ru-RU" smtClean="0"/>
              <a:pPr/>
              <a:t>31.12.2013</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725C68B6-61C2-468F-89AB-4B9F7531AA68}"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106E36-FD25-4E2D-B0AA-010F637433A0}" type="datetimeFigureOut">
              <a:rPr lang="ru-RU" smtClean="0"/>
              <a:pPr/>
              <a:t>31.12.2013</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thruBlk="1"/>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164114"/>
            <a:ext cx="2232248" cy="3087828"/>
          </a:xfrm>
          <a:prstGeom prst="rect">
            <a:avLst/>
          </a:prstGeom>
          <a:effectLst>
            <a:reflection stA="0" endPos="65000" dist="50800" dir="5400000" sy="-100000" algn="bl" rotWithShape="0"/>
          </a:effectLst>
        </p:spPr>
      </p:pic>
      <p:graphicFrame>
        <p:nvGraphicFramePr>
          <p:cNvPr id="4" name="Таблица 3"/>
          <p:cNvGraphicFramePr>
            <a:graphicFrameLocks noGrp="1"/>
          </p:cNvGraphicFramePr>
          <p:nvPr>
            <p:extLst>
              <p:ext uri="{D42A27DB-BD31-4B8C-83A1-F6EECF244321}">
                <p14:modId xmlns:p14="http://schemas.microsoft.com/office/powerpoint/2010/main" val="1519667825"/>
              </p:ext>
            </p:extLst>
          </p:nvPr>
        </p:nvGraphicFramePr>
        <p:xfrm>
          <a:off x="395536" y="476673"/>
          <a:ext cx="8208912" cy="1737360"/>
        </p:xfrm>
        <a:graphic>
          <a:graphicData uri="http://schemas.openxmlformats.org/drawingml/2006/table">
            <a:tbl>
              <a:tblPr/>
              <a:tblGrid>
                <a:gridCol w="1440160"/>
                <a:gridCol w="6768752"/>
              </a:tblGrid>
              <a:tr h="1584176">
                <a:tc>
                  <a:txBody>
                    <a:bodyPr/>
                    <a:lstStyle/>
                    <a:p>
                      <a:pPr algn="ctr">
                        <a:spcBef>
                          <a:spcPts val="480"/>
                        </a:spcBef>
                        <a:spcAft>
                          <a:spcPts val="400"/>
                        </a:spcAft>
                      </a:pPr>
                      <a:endParaRPr lang="ru-RU" sz="800" dirty="0">
                        <a:latin typeface="Times New Roman"/>
                        <a:ea typeface="Times New Roman"/>
                        <a:cs typeface="Times New Roman"/>
                      </a:endParaRPr>
                    </a:p>
                  </a:txBody>
                  <a:tcPr marL="63994" marR="6399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5000"/>
                        </a:lnSpc>
                        <a:spcBef>
                          <a:spcPts val="480"/>
                        </a:spcBef>
                        <a:spcAft>
                          <a:spcPts val="0"/>
                        </a:spcAft>
                      </a:pPr>
                      <a:r>
                        <a:rPr lang="ru-RU" sz="1800" b="1" dirty="0" smtClean="0">
                          <a:solidFill>
                            <a:srgbClr val="FF0000"/>
                          </a:solidFill>
                          <a:latin typeface="Times New Roman" pitchFamily="18" charset="0"/>
                          <a:ea typeface="Times New Roman"/>
                          <a:cs typeface="Times New Roman" pitchFamily="18" charset="0"/>
                        </a:rPr>
                        <a:t>Федеральное </a:t>
                      </a:r>
                      <a:r>
                        <a:rPr lang="ru-RU" sz="1800" b="1" dirty="0">
                          <a:solidFill>
                            <a:srgbClr val="FF0000"/>
                          </a:solidFill>
                          <a:latin typeface="Times New Roman" pitchFamily="18" charset="0"/>
                          <a:ea typeface="Times New Roman"/>
                          <a:cs typeface="Times New Roman" pitchFamily="18" charset="0"/>
                        </a:rPr>
                        <a:t>государственное казенное образовательное учреждение кадетская школа-интернат</a:t>
                      </a:r>
                    </a:p>
                    <a:p>
                      <a:pPr algn="ctr">
                        <a:spcBef>
                          <a:spcPts val="600"/>
                        </a:spcBef>
                        <a:spcAft>
                          <a:spcPts val="600"/>
                        </a:spcAft>
                      </a:pPr>
                      <a:endParaRPr lang="ru-RU" sz="1800" b="1" dirty="0" smtClean="0">
                        <a:solidFill>
                          <a:srgbClr val="FF0000"/>
                        </a:solidFill>
                        <a:latin typeface="Times New Roman" pitchFamily="18" charset="0"/>
                        <a:ea typeface="Times New Roman"/>
                        <a:cs typeface="Times New Roman" pitchFamily="18" charset="0"/>
                      </a:endParaRPr>
                    </a:p>
                    <a:p>
                      <a:pPr algn="ctr">
                        <a:spcBef>
                          <a:spcPts val="600"/>
                        </a:spcBef>
                        <a:spcAft>
                          <a:spcPts val="600"/>
                        </a:spcAft>
                      </a:pPr>
                      <a:r>
                        <a:rPr lang="ru-RU" sz="1800" b="1" dirty="0" smtClean="0">
                          <a:solidFill>
                            <a:srgbClr val="FF0000"/>
                          </a:solidFill>
                          <a:latin typeface="Times New Roman" pitchFamily="18" charset="0"/>
                          <a:ea typeface="Times New Roman"/>
                          <a:cs typeface="Times New Roman" pitchFamily="18" charset="0"/>
                        </a:rPr>
                        <a:t>«</a:t>
                      </a:r>
                      <a:r>
                        <a:rPr lang="ru-RU" sz="1800" b="1" dirty="0">
                          <a:solidFill>
                            <a:srgbClr val="FF0000"/>
                          </a:solidFill>
                          <a:latin typeface="Times New Roman" pitchFamily="18" charset="0"/>
                          <a:ea typeface="Times New Roman"/>
                          <a:cs typeface="Times New Roman" pitchFamily="18" charset="0"/>
                        </a:rPr>
                        <a:t>Кадетское училище Следственного комитета Российской </a:t>
                      </a:r>
                      <a:r>
                        <a:rPr lang="ru-RU" sz="1800" b="1" dirty="0" smtClean="0">
                          <a:solidFill>
                            <a:srgbClr val="FF0000"/>
                          </a:solidFill>
                          <a:latin typeface="Times New Roman" pitchFamily="18" charset="0"/>
                          <a:ea typeface="Times New Roman"/>
                          <a:cs typeface="Times New Roman" pitchFamily="18" charset="0"/>
                        </a:rPr>
                        <a:t>Федерации </a:t>
                      </a:r>
                      <a:r>
                        <a:rPr lang="ru-RU" sz="1800" b="1" dirty="0">
                          <a:solidFill>
                            <a:srgbClr val="FF0000"/>
                          </a:solidFill>
                          <a:latin typeface="Times New Roman" pitchFamily="18" charset="0"/>
                          <a:ea typeface="Times New Roman"/>
                          <a:cs typeface="Times New Roman" pitchFamily="18" charset="0"/>
                        </a:rPr>
                        <a:t>имени </a:t>
                      </a:r>
                      <a:r>
                        <a:rPr lang="ru-RU" sz="1800" b="1" dirty="0" smtClean="0">
                          <a:solidFill>
                            <a:srgbClr val="FF0000"/>
                          </a:solidFill>
                          <a:latin typeface="Times New Roman" pitchFamily="18" charset="0"/>
                          <a:ea typeface="Times New Roman"/>
                          <a:cs typeface="Times New Roman" pitchFamily="18" charset="0"/>
                        </a:rPr>
                        <a:t>Александра </a:t>
                      </a:r>
                      <a:r>
                        <a:rPr lang="ru-RU" sz="1800" b="1" dirty="0">
                          <a:solidFill>
                            <a:srgbClr val="FF0000"/>
                          </a:solidFill>
                          <a:latin typeface="Times New Roman" pitchFamily="18" charset="0"/>
                          <a:ea typeface="Times New Roman"/>
                          <a:cs typeface="Times New Roman" pitchFamily="18" charset="0"/>
                        </a:rPr>
                        <a:t>Невского»</a:t>
                      </a:r>
                      <a:endParaRPr lang="ru-RU" sz="1800" dirty="0">
                        <a:solidFill>
                          <a:srgbClr val="FF0000"/>
                        </a:solidFill>
                        <a:latin typeface="Times New Roman" pitchFamily="18" charset="0"/>
                        <a:ea typeface="Times New Roman"/>
                        <a:cs typeface="Times New Roman" pitchFamily="18" charset="0"/>
                      </a:endParaRPr>
                    </a:p>
                  </a:txBody>
                  <a:tcPr marL="63994" marR="6399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313" name="Рисунок 1" descr="Описание: http://www.vluki.ru/_thumb/1024x768/files/2011May13/008-140426-01.jpg"/>
          <p:cNvPicPr>
            <a:picLocks noChangeAspect="1" noChangeArrowheads="1"/>
          </p:cNvPicPr>
          <p:nvPr/>
        </p:nvPicPr>
        <p:blipFill>
          <a:blip r:embed="rId5" cstate="print"/>
          <a:srcRect/>
          <a:stretch>
            <a:fillRect/>
          </a:stretch>
        </p:blipFill>
        <p:spPr bwMode="auto">
          <a:xfrm>
            <a:off x="611560" y="548680"/>
            <a:ext cx="1190625" cy="1466850"/>
          </a:xfrm>
          <a:prstGeom prst="rect">
            <a:avLst/>
          </a:prstGeom>
          <a:noFill/>
        </p:spPr>
      </p:pic>
      <p:sp>
        <p:nvSpPr>
          <p:cNvPr id="6" name="Прямоугольник 5"/>
          <p:cNvSpPr/>
          <p:nvPr/>
        </p:nvSpPr>
        <p:spPr>
          <a:xfrm>
            <a:off x="3347864" y="6021288"/>
            <a:ext cx="2849626" cy="523220"/>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2800" b="1" dirty="0" smtClean="0">
                <a:ln/>
                <a:solidFill>
                  <a:schemeClr val="accent3"/>
                </a:solidFill>
                <a:latin typeface="Times New Roman" pitchFamily="18" charset="0"/>
                <a:ea typeface="Verdana" pitchFamily="34" charset="0"/>
                <a:cs typeface="Times New Roman" pitchFamily="18" charset="0"/>
              </a:rPr>
              <a:t>г</a:t>
            </a:r>
            <a:r>
              <a:rPr lang="ru-RU" sz="2800" b="1" cap="none" spc="0" dirty="0" smtClean="0">
                <a:ln/>
                <a:solidFill>
                  <a:schemeClr val="accent3"/>
                </a:solidFill>
                <a:effectLst/>
                <a:latin typeface="Times New Roman" pitchFamily="18" charset="0"/>
                <a:ea typeface="Verdana" pitchFamily="34" charset="0"/>
                <a:cs typeface="Times New Roman" pitchFamily="18" charset="0"/>
              </a:rPr>
              <a:t>. Москва 2013 г.</a:t>
            </a:r>
            <a:endParaRPr lang="ru-RU" sz="2800" b="1" cap="none" spc="0" dirty="0">
              <a:ln/>
              <a:solidFill>
                <a:schemeClr val="accent3"/>
              </a:solidFill>
              <a:effectLst/>
              <a:latin typeface="Times New Roman" pitchFamily="18" charset="0"/>
              <a:ea typeface="Verdana" pitchFamily="34" charset="0"/>
              <a:cs typeface="Times New Roman" pitchFamily="18" charset="0"/>
            </a:endParaRPr>
          </a:p>
        </p:txBody>
      </p:sp>
      <p:sp>
        <p:nvSpPr>
          <p:cNvPr id="8" name="Прямоугольник 7"/>
          <p:cNvSpPr/>
          <p:nvPr/>
        </p:nvSpPr>
        <p:spPr>
          <a:xfrm>
            <a:off x="0" y="2276872"/>
            <a:ext cx="9144000" cy="1323439"/>
          </a:xfrm>
          <a:prstGeom prst="rect">
            <a:avLst/>
          </a:prstGeom>
          <a:noFill/>
        </p:spPr>
        <p:txBody>
          <a:bodyPr wrap="square" lIns="91440" tIns="45720" rIns="91440" bIns="45720">
            <a:spAutoFit/>
          </a:bodyPr>
          <a:lstStyle/>
          <a:p>
            <a:pPr algn="ctr"/>
            <a:r>
              <a:rPr lang="ru-RU" sz="2800" b="1" dirty="0" smtClean="0">
                <a:solidFill>
                  <a:srgbClr val="FFC000"/>
                </a:solidFill>
              </a:rPr>
              <a:t>Московский интернет – конкурс </a:t>
            </a:r>
          </a:p>
          <a:p>
            <a:pPr algn="ctr"/>
            <a:r>
              <a:rPr lang="ru-RU" sz="2800" b="1" dirty="0" smtClean="0">
                <a:solidFill>
                  <a:srgbClr val="FFC000"/>
                </a:solidFill>
              </a:rPr>
              <a:t>«Страница семейной славы 2013»</a:t>
            </a:r>
            <a:endParaRPr lang="ru-RU" sz="2800" dirty="0" smtClean="0">
              <a:solidFill>
                <a:srgbClr val="FFC000"/>
              </a:solidFill>
            </a:endParaRPr>
          </a:p>
          <a:p>
            <a:pPr algn="ctr"/>
            <a:endParaRPr kumimoji="0" lang="ru-RU" sz="2400" b="1" i="0" u="none" strike="noStrike" cap="none" spc="0" normalizeH="0" baseline="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ambria" pitchFamily="18" charset="0"/>
              <a:ea typeface="Times New Roman" pitchFamily="18" charset="0"/>
              <a:cs typeface="Arial" pitchFamily="34" charset="0"/>
            </a:endParaRPr>
          </a:p>
        </p:txBody>
      </p:sp>
      <p:sp>
        <p:nvSpPr>
          <p:cNvPr id="9" name="Прямоугольник 8"/>
          <p:cNvSpPr/>
          <p:nvPr/>
        </p:nvSpPr>
        <p:spPr>
          <a:xfrm>
            <a:off x="3076316" y="4365104"/>
            <a:ext cx="6165469" cy="120032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2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Кадет 6б класса</a:t>
            </a:r>
          </a:p>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Сидоренко Ольга Александровна, </a:t>
            </a:r>
          </a:p>
          <a:p>
            <a:pPr algn="ctr"/>
            <a:r>
              <a:rPr lang="ru-RU"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18.09.2001</a:t>
            </a:r>
            <a:endParaRPr lang="ru-RU" sz="2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 calcmode="lin" valueType="num">
                                      <p:cBhvr>
                                        <p:cTn id="7" dur="500" fill="hold"/>
                                        <p:tgtEl>
                                          <p:spTgt spid="13313"/>
                                        </p:tgtEl>
                                        <p:attrNameLst>
                                          <p:attrName>ppt_w</p:attrName>
                                        </p:attrNameLst>
                                      </p:cBhvr>
                                      <p:tavLst>
                                        <p:tav tm="0">
                                          <p:val>
                                            <p:fltVal val="0"/>
                                          </p:val>
                                        </p:tav>
                                        <p:tav tm="100000">
                                          <p:val>
                                            <p:strVal val="#ppt_w"/>
                                          </p:val>
                                        </p:tav>
                                      </p:tavLst>
                                    </p:anim>
                                    <p:anim calcmode="lin" valueType="num">
                                      <p:cBhvr>
                                        <p:cTn id="8" dur="500" fill="hold"/>
                                        <p:tgtEl>
                                          <p:spTgt spid="133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0" nodeType="click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barn(inVertical)">
                                      <p:cBhvr>
                                        <p:cTn id="48" dur="500"/>
                                        <p:tgtEl>
                                          <p:spTgt spid="8">
                                            <p:txEl>
                                              <p:pRg st="0" end="0"/>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barn(inVertical)">
                                      <p:cBhvr>
                                        <p:cTn id="51" dur="500"/>
                                        <p:tgtEl>
                                          <p:spTgt spid="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6" y="0"/>
            <a:ext cx="9218004" cy="6957392"/>
          </a:xfrm>
          <a:prstGeom prst="rect">
            <a:avLst/>
          </a:prstGeom>
        </p:spPr>
      </p:pic>
      <p:sp>
        <p:nvSpPr>
          <p:cNvPr id="4" name="Прямоугольник 3"/>
          <p:cNvSpPr/>
          <p:nvPr/>
        </p:nvSpPr>
        <p:spPr>
          <a:xfrm>
            <a:off x="118594" y="4725144"/>
            <a:ext cx="8856984" cy="2003625"/>
          </a:xfrm>
          <a:prstGeom prst="rect">
            <a:avLst/>
          </a:prstGeom>
        </p:spPr>
        <p:txBody>
          <a:bodyPr wrap="square">
            <a:spAutoFit/>
          </a:bodyPr>
          <a:lstStyle/>
          <a:p>
            <a:pPr indent="449580" algn="just">
              <a:lnSpc>
                <a:spcPct val="115000"/>
              </a:lnSpc>
              <a:spcAft>
                <a:spcPts val="1000"/>
              </a:spcAft>
            </a:pPr>
            <a:r>
              <a:rPr lang="ru-RU"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Прадедушка и его два родных брата Иван и Василий отмечают праздник День Победы на берегу речки Томь в городе Белогорске в Приамурье. Мама своим трём сыновьям зашивала в нательное бельё молитву «Отче наш…» и все вернулись живыми. Для прадедушки День Победы был самым важным праздником из всех. А когда его внуки Елена, Ирина, Игорь и Наташа пели военные песни, песню День Победы у него непроизвольно текли слёзы.</a:t>
            </a:r>
            <a:endParaRPr lang="ru-RU" sz="1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80361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0" y="-99392"/>
            <a:ext cx="9177710" cy="6957392"/>
          </a:xfrm>
          <a:prstGeom prst="rect">
            <a:avLst/>
          </a:prstGeom>
        </p:spPr>
      </p:pic>
      <p:sp>
        <p:nvSpPr>
          <p:cNvPr id="4" name="Прямоугольник 3"/>
          <p:cNvSpPr/>
          <p:nvPr/>
        </p:nvSpPr>
        <p:spPr>
          <a:xfrm>
            <a:off x="323528" y="260648"/>
            <a:ext cx="4572000" cy="1131720"/>
          </a:xfrm>
          <a:prstGeom prst="rect">
            <a:avLst/>
          </a:prstGeom>
        </p:spPr>
        <p:txBody>
          <a:bodyPr>
            <a:spAutoFit/>
          </a:bodyPr>
          <a:lstStyle/>
          <a:p>
            <a:pPr indent="449580" algn="just">
              <a:lnSpc>
                <a:spcPct val="115000"/>
              </a:lnSpc>
              <a:spcAft>
                <a:spcPts val="1000"/>
              </a:spcAft>
            </a:pPr>
            <a:r>
              <a:rPr lang="ru-RU" sz="20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На фото прадедушка выступал на областном телевидении и радио в День Победы.</a:t>
            </a:r>
            <a:endParaRPr lang="ru-RU" sz="20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58592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4352" cy="6858000"/>
          </a:xfrm>
          <a:prstGeom prst="rect">
            <a:avLst/>
          </a:prstGeom>
        </p:spPr>
      </p:pic>
      <p:sp>
        <p:nvSpPr>
          <p:cNvPr id="4" name="Прямоугольник 3"/>
          <p:cNvSpPr/>
          <p:nvPr/>
        </p:nvSpPr>
        <p:spPr>
          <a:xfrm>
            <a:off x="179512" y="5877272"/>
            <a:ext cx="8604448" cy="646331"/>
          </a:xfrm>
          <a:prstGeom prst="rect">
            <a:avLst/>
          </a:prstGeom>
        </p:spPr>
        <p:txBody>
          <a:bodyPr wrap="square">
            <a:spAutoFit/>
          </a:bodyPr>
          <a:lstStyle/>
          <a:p>
            <a:pPr algn="ctr"/>
            <a:r>
              <a:rPr lang="ru-RU" b="1" dirty="0" smtClean="0">
                <a:solidFill>
                  <a:srgbClr val="FFC000"/>
                </a:solidFill>
                <a:latin typeface="Times New Roman" panose="02020603050405020304" pitchFamily="18" charset="0"/>
                <a:ea typeface="Calibri" panose="020F0502020204030204" pitchFamily="34" charset="0"/>
              </a:rPr>
              <a:t>Праздник </a:t>
            </a:r>
            <a:r>
              <a:rPr lang="ru-RU" b="1" dirty="0">
                <a:solidFill>
                  <a:srgbClr val="FFC000"/>
                </a:solidFill>
                <a:latin typeface="Times New Roman" panose="02020603050405020304" pitchFamily="18" charset="0"/>
                <a:ea typeface="Calibri" panose="020F0502020204030204" pitchFamily="34" charset="0"/>
              </a:rPr>
              <a:t>Великой Победы 9 мая. Корнев П.А. более 15 лет открывал праздник 9 мая в парке завода «</a:t>
            </a:r>
            <a:r>
              <a:rPr lang="ru-RU" b="1" dirty="0" err="1">
                <a:solidFill>
                  <a:srgbClr val="FFC000"/>
                </a:solidFill>
                <a:latin typeface="Times New Roman" panose="02020603050405020304" pitchFamily="18" charset="0"/>
                <a:ea typeface="Calibri" panose="020F0502020204030204" pitchFamily="34" charset="0"/>
              </a:rPr>
              <a:t>Амурсельмаш</a:t>
            </a:r>
            <a:r>
              <a:rPr lang="ru-RU" b="1" dirty="0">
                <a:solidFill>
                  <a:srgbClr val="FFC000"/>
                </a:solidFill>
                <a:latin typeface="Times New Roman" panose="02020603050405020304" pitchFamily="18" charset="0"/>
                <a:ea typeface="Calibri" panose="020F0502020204030204" pitchFamily="34" charset="0"/>
              </a:rPr>
              <a:t>».</a:t>
            </a:r>
            <a:endParaRPr lang="ru-RU" b="1" dirty="0">
              <a:solidFill>
                <a:srgbClr val="FFC000"/>
              </a:solidFill>
            </a:endParaRPr>
          </a:p>
        </p:txBody>
      </p:sp>
    </p:spTree>
    <p:extLst>
      <p:ext uri="{BB962C8B-B14F-4D97-AF65-F5344CB8AC3E}">
        <p14:creationId xmlns:p14="http://schemas.microsoft.com/office/powerpoint/2010/main" val="261876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4" name="Прямоугольник 3"/>
          <p:cNvSpPr/>
          <p:nvPr/>
        </p:nvSpPr>
        <p:spPr>
          <a:xfrm>
            <a:off x="467544" y="3861048"/>
            <a:ext cx="7092280" cy="2640723"/>
          </a:xfrm>
          <a:prstGeom prst="rect">
            <a:avLst/>
          </a:prstGeom>
        </p:spPr>
        <p:txBody>
          <a:bodyPr wrap="square">
            <a:spAutoFit/>
          </a:bodyPr>
          <a:lstStyle/>
          <a:p>
            <a:pPr indent="449580" algn="just">
              <a:lnSpc>
                <a:spcPct val="115000"/>
              </a:lnSpc>
              <a:spcAft>
                <a:spcPts val="10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 торжественные дни прадедушка всегда надевал костюм с наградами. Он всегда находил время пообщаться со школьниками, студентами. А попадая в бригаду на завод к </a:t>
            </a:r>
            <a:r>
              <a:rPr lang="ru-RU"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деду,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мужчины начинали хорошо работать, избавлялись от вредных привычек. Очень многие семьи дедушка восстановил, уберег от разводов. Более 30 лет прошло после его кончины, а Корнева П.А. помнят на заводе, в родном городе и говорят слова благодарности его детям, сыну Валерию, дочерям Нине и Галине.</a:t>
            </a:r>
            <a:endParaRPr lang="ru-RU"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39511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videoshop.com.ua/products_pictures/products/2010/big/dvzzz32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187624" y="548680"/>
            <a:ext cx="7056784" cy="5487464"/>
          </a:xfrm>
          <a:prstGeom prst="rect">
            <a:avLst/>
          </a:prstGeom>
        </p:spPr>
        <p:txBody>
          <a:bodyPr wrap="square">
            <a:spAutoFit/>
          </a:bodyPr>
          <a:lstStyle/>
          <a:p>
            <a:pPr indent="449580" algn="just">
              <a:lnSpc>
                <a:spcPct val="115000"/>
              </a:lnSpc>
              <a:spcAft>
                <a:spcPts val="1000"/>
              </a:spcAft>
            </a:pP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Война с гитлеровской Германией закончилась нашей полной Победой. Жизнь продолжалась уже под мирным небом. Советским людям под руководством ленинской партии предстояло восстанавливать народное хозяйство, разрушенное войной, осуществлять грандиозные планы коммунистического строительства, обеспечивающие новый взлёт экономики и культуры страны. Прадедушка Пётр и прабабушка Антонина рассказывали об огромном энтузиазме, трудолюбии и самоотверженности советских людей. Корнев П.А.: «В те дни обобщали опыт боевых действий. И я с особой теплотой вспоминал своих однополчан, героев-гвардейцев и тех кто мужественно, не щадя своей жизни проявлял великий наступательный порыв при освобождении родной земли. Сколько пройдено фронтовых дорог, сколько пролито крови, сколько выиграно трудных сражений…Почти 4 года на переднем крае, в разведке воевал мой прадедушка Корнев Пётр Андреевич, почти 4 года в непрерывных боях. И вот она, наша ПОБЕДА!</a:t>
            </a:r>
            <a:endParaRPr lang="ru-RU"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9406061"/>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www.coolwallpapers.org/photo/42351/3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321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38233" y="355690"/>
            <a:ext cx="6696744" cy="6146619"/>
          </a:xfrm>
          <a:prstGeom prst="rect">
            <a:avLst/>
          </a:prstGeom>
        </p:spPr>
        <p:txBody>
          <a:bodyPr wrap="square">
            <a:spAutoFit/>
          </a:bodyPr>
          <a:lstStyle/>
          <a:p>
            <a:pPr indent="449580" algn="ctr">
              <a:lnSpc>
                <a:spcPct val="115000"/>
              </a:lnSpc>
              <a:spcAft>
                <a:spcPts val="1000"/>
              </a:spcAft>
            </a:pPr>
            <a:r>
              <a:rPr lang="ru-RU" sz="24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Награды нашего Прадедушки Корнева Петра Андреевича:</a:t>
            </a:r>
            <a:endParaRPr lang="ru-RU" sz="2400" b="1" dirty="0">
              <a:solidFill>
                <a:srgbClr val="FFC000"/>
              </a:solidFill>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15000"/>
              </a:lnSpc>
              <a:spcAft>
                <a:spcPts val="1000"/>
              </a:spcAft>
            </a:pPr>
            <a:r>
              <a:rPr lang="ru-RU"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Орден Красной звезды, Орден Славы, орден Отечественной войны. Медали за освобождение Сталинграда, Будапешта, </a:t>
            </a:r>
            <a:r>
              <a:rPr lang="ru-RU" b="1" dirty="0" err="1">
                <a:solidFill>
                  <a:srgbClr val="FFC000"/>
                </a:solidFill>
                <a:latin typeface="Times New Roman" panose="02020603050405020304" pitchFamily="18" charset="0"/>
                <a:ea typeface="Calibri" panose="020F0502020204030204" pitchFamily="34" charset="0"/>
                <a:cs typeface="Times New Roman" panose="02020603050405020304" pitchFamily="18" charset="0"/>
              </a:rPr>
              <a:t>Кинизбурга</a:t>
            </a:r>
            <a:r>
              <a:rPr lang="ru-RU"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Варшавы. Медаль за взятие Берлина. Был призван с Амурской флотилии и пошел в пехоту </a:t>
            </a:r>
            <a:r>
              <a:rPr lang="en-US"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I</a:t>
            </a:r>
            <a:r>
              <a:rPr lang="ru-RU"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 Танковой Армии разведчиком при зенитной дивизии 256 зенитной артиллерийского орденов Суворова, Кутузова. Прадедушка много лет искал врача 256 полка капитана медицинской службы Иванову, которая вынесла его тяжело раненного с поля боя, прооперировала в сложных условиях военного полевого госпиталя. Много лет прадедушка через телевидение и радио искал того врача, своих однополчан. Мы потомки, говорим слова благодарности и признательности за спасение жизни нашего дорогого Человека, Корнева Петра Андреевича. Эти страницы написаны рукой прадедушки Петра Андреевича и его дочь Нина много лет бережно их хранит и они очень дороги нам.</a:t>
            </a:r>
            <a:endParaRPr lang="ru-RU" sz="1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352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3845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94858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1" y="0"/>
            <a:ext cx="9144000" cy="6858000"/>
          </a:xfrm>
          <a:prstGeom prst="rect">
            <a:avLst/>
          </a:prstGeom>
        </p:spPr>
      </p:pic>
      <p:sp>
        <p:nvSpPr>
          <p:cNvPr id="4" name="Прямоугольник 3"/>
          <p:cNvSpPr/>
          <p:nvPr/>
        </p:nvSpPr>
        <p:spPr>
          <a:xfrm>
            <a:off x="18930" y="6453336"/>
            <a:ext cx="9134535" cy="287002"/>
          </a:xfrm>
          <a:prstGeom prst="rect">
            <a:avLst/>
          </a:prstGeom>
        </p:spPr>
        <p:txBody>
          <a:bodyPr wrap="square">
            <a:spAutoFit/>
          </a:bodyPr>
          <a:lstStyle/>
          <a:p>
            <a:pPr indent="449580" algn="just">
              <a:lnSpc>
                <a:spcPct val="115000"/>
              </a:lnSpc>
              <a:spcAft>
                <a:spcPts val="1000"/>
              </a:spcAft>
            </a:pPr>
            <a:r>
              <a:rPr lang="ru-RU" sz="11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Возложение венка Славы на Поклонной горе у Центрального музея Великой Отечественной войны от Детского движения Москвы.</a:t>
            </a:r>
            <a:endParaRPr lang="ru-RU" sz="11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51520" y="188640"/>
            <a:ext cx="8640960" cy="2905924"/>
          </a:xfrm>
          <a:prstGeom prst="rect">
            <a:avLst/>
          </a:prstGeom>
        </p:spPr>
        <p:txBody>
          <a:bodyPr wrap="square">
            <a:spAutoFit/>
          </a:bodyPr>
          <a:lstStyle/>
          <a:p>
            <a:pPr algn="just">
              <a:lnSpc>
                <a:spcPct val="115000"/>
              </a:lnSpc>
              <a:spcAft>
                <a:spcPts val="1000"/>
              </a:spcAft>
            </a:pPr>
            <a:r>
              <a:rPr lang="ru-RU" sz="16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Я думаю, что фронтовикам, труженикам тыла помогало выжить и не сломить их веру в победу огромная гордость и любовь к своей Родине, любовь к своим любимым и близким, ради нас будущего  поколения,  чтоб и у нас сегодня была возможность жить, трудиться, учиться, любить. Мы не порабощены, как желали враги. Современные люди помнят свою историю, уважают ветеранов Великой Отечественной войны, пусть наши герои отличаются от героев далеких лет, но чувство патриотизма прививается подрастающему поколению в каждой семье, в каждой школе. Без знаний прошлого – у нас нет будущего! И сегодня мы говорим спасибо, милые, родные, нас защищавшие тогда. И отстоявшие Россию ценою ратного труда. Правнуки запомнят День Победы, омытый кровью, когда вовсю цвела сирень.</a:t>
            </a:r>
            <a:endParaRPr lang="ru-RU" sz="16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51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r25.fss.ru/files/98299/9may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84"/>
            <a:ext cx="9144000" cy="68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2209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900igr.net/datai/istorija/SSSR-pri-Staline/0015-010-Vtoraja-mirovaja-vojna-Bolshaja-chast-vojny-prokhodila-na-territorii-SSS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23" y="0"/>
            <a:ext cx="9443323" cy="689223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pPr algn="ctr"/>
            <a:r>
              <a:rPr lang="ru-RU" sz="5400" dirty="0" smtClean="0">
                <a:solidFill>
                  <a:srgbClr val="002060"/>
                </a:solidFill>
                <a:latin typeface="Tahoma" panose="020B0604030504040204" pitchFamily="34" charset="0"/>
                <a:ea typeface="Tahoma" panose="020B0604030504040204" pitchFamily="34" charset="0"/>
                <a:cs typeface="Tahoma" panose="020B0604030504040204" pitchFamily="34" charset="0"/>
              </a:rPr>
              <a:t>Корнев Петр Андреевич</a:t>
            </a:r>
            <a:endParaRPr lang="ru-RU" sz="5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29" name="Rectangle 5"/>
          <p:cNvSpPr>
            <a:spLocks noChangeArrowheads="1"/>
          </p:cNvSpPr>
          <p:nvPr/>
        </p:nvSpPr>
        <p:spPr bwMode="auto">
          <a:xfrm>
            <a:off x="53752" y="3230654"/>
            <a:ext cx="9036496"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b="1" dirty="0" smtClean="0">
                <a:solidFill>
                  <a:schemeClr val="bg1"/>
                </a:solidFill>
              </a:rPr>
              <a:t>У меня на фронте Великой Отечественной войны воевали оба прадедушки Корнев Петр Андреевич и Бондарь Иван Сидорович воевали на переднем фронте, служили в разведке. За отвагу и мужество награждены многими орденами и медалями. Моя мама рассказывала, что все тело ее дедушки Петра Андреевича было в осколках, постоянно болела голова. Несмотря на это, он был передовиком производства. Прадедушка после войны трудился на заводе «Амурсельмаш» в городе Белогорске Амурской области. Дедушка всегда открывал митинг на День Победы и выступал по радио. Петр Андреевич говорил, что не любит рассказывать о войне и иногда от воспоминаний выступали слезы на глазах. А прабабушка Корнева Антонина Максимовна трудилась на телеграфе и о начале войны она первой узнала на Дальнем востоке из телефонограммы.</a:t>
            </a:r>
            <a:endParaRPr lang="ru-RU" b="1" dirty="0">
              <a:solidFill>
                <a:schemeClr val="bg1"/>
              </a:solidFill>
            </a:endParaRPr>
          </a:p>
        </p:txBody>
      </p:sp>
      <p:sp>
        <p:nvSpPr>
          <p:cNvPr id="3" name="Rectangle 3"/>
          <p:cNvSpPr>
            <a:spLocks noChangeArrowheads="1"/>
          </p:cNvSpPr>
          <p:nvPr/>
        </p:nvSpPr>
        <p:spPr bwMode="auto">
          <a:xfrm>
            <a:off x="5364088" y="1553440"/>
            <a:ext cx="377991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Вы прославили Советскую Родину,</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И Родина будет славить вас вечно.</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Отечество воспитало вас героями,</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И геройски бились вы за Отечество.</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Ваше мужество было беспримерным,</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Ваша воля была непреклонной,</a:t>
            </a:r>
            <a:endParaRPr kumimoji="0" lang="ru-RU" sz="800" b="1" i="0" u="none" strike="noStrike" cap="none" normalizeH="0" baseline="0" dirty="0" smtClean="0">
              <a:ln>
                <a:noFill/>
              </a:ln>
              <a:solidFill>
                <a:srgbClr val="FF0000"/>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Ваша слава </a:t>
            </a:r>
            <a:r>
              <a:rPr kumimoji="0" lang="ru-RU" sz="1400" b="1" i="0" u="none" strike="noStrike" cap="none" normalizeH="0" baseline="0" dirty="0" smtClean="0">
                <a:ln>
                  <a:noFill/>
                </a:ln>
                <a:solidFill>
                  <a:srgbClr val="FF0000"/>
                </a:solidFill>
                <a:effectLst/>
                <a:latin typeface="Calibri"/>
                <a:ea typeface="Calibri" pitchFamily="34" charset="0"/>
                <a:cs typeface="Times New Roman" pitchFamily="18" charset="0"/>
              </a:rPr>
              <a:t>–</a:t>
            </a:r>
            <a:r>
              <a:rPr kumimoji="0" lang="ru-RU" sz="1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 бессмертна.</a:t>
            </a:r>
            <a:endParaRPr kumimoji="0" lang="ru-RU" sz="1800" b="1" i="0" u="none" strike="noStrike" cap="none" normalizeH="0" baseline="0" dirty="0" smtClean="0">
              <a:ln>
                <a:noFill/>
              </a:ln>
              <a:solidFill>
                <a:srgbClr val="FF0000"/>
              </a:solidFill>
              <a:effectLst/>
              <a:latin typeface="Arial" pitchFamily="34" charset="0"/>
              <a:cs typeface="Arial" pitchFamily="34" charset="0"/>
            </a:endParaRPr>
          </a:p>
        </p:txBody>
      </p:sp>
      <p:sp>
        <p:nvSpPr>
          <p:cNvPr id="4" name="Прямоугольник 3"/>
          <p:cNvSpPr/>
          <p:nvPr/>
        </p:nvSpPr>
        <p:spPr>
          <a:xfrm>
            <a:off x="3756130" y="1716306"/>
            <a:ext cx="1981633" cy="558743"/>
          </a:xfrm>
          <a:prstGeom prst="rect">
            <a:avLst/>
          </a:prstGeom>
        </p:spPr>
        <p:txBody>
          <a:bodyPr wrap="none">
            <a:spAutoFit/>
          </a:bodyPr>
          <a:lstStyle/>
          <a:p>
            <a:pPr>
              <a:lnSpc>
                <a:spcPct val="115000"/>
              </a:lnSpc>
              <a:spcAft>
                <a:spcPts val="1000"/>
              </a:spcAft>
            </a:pPr>
            <a:r>
              <a:rPr lang="ru-RU" sz="28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(1921-1980)</a:t>
            </a:r>
            <a:endParaRPr lang="ru-RU"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29">
                                            <p:txEl>
                                              <p:pRg st="0" end="0"/>
                                            </p:txEl>
                                          </p:spTgt>
                                        </p:tgtEl>
                                        <p:attrNameLst>
                                          <p:attrName>style.visibility</p:attrName>
                                        </p:attrNameLst>
                                      </p:cBhvr>
                                      <p:to>
                                        <p:strVal val="visible"/>
                                      </p:to>
                                    </p:set>
                                    <p:anim calcmode="lin" valueType="num">
                                      <p:cBhvr>
                                        <p:cTn id="13" dur="500" fill="hold"/>
                                        <p:tgtEl>
                                          <p:spTgt spid="102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02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02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fade">
                                      <p:cBhvr>
                                        <p:cTn id="50" dur="1000"/>
                                        <p:tgtEl>
                                          <p:spTgt spid="3">
                                            <p:txEl>
                                              <p:pRg st="6" end="6"/>
                                            </p:txEl>
                                          </p:spTgt>
                                        </p:tgtEl>
                                      </p:cBhvr>
                                    </p:animEffect>
                                    <p:anim calcmode="lin" valueType="num">
                                      <p:cBhvr>
                                        <p:cTn id="5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tatic.panoramio.com/photos/large/49051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1520" y="548680"/>
            <a:ext cx="8640960" cy="954107"/>
          </a:xfrm>
          <a:prstGeom prst="rect">
            <a:avLst/>
          </a:prstGeom>
        </p:spPr>
        <p:txBody>
          <a:bodyPr wrap="square">
            <a:spAutoFit/>
          </a:bodyPr>
          <a:lstStyle/>
          <a:p>
            <a:pPr algn="just"/>
            <a:r>
              <a:rPr lang="ru-RU" sz="1400" b="1" dirty="0">
                <a:solidFill>
                  <a:schemeClr val="bg1"/>
                </a:solidFill>
              </a:rPr>
              <a:t>П</a:t>
            </a:r>
            <a:r>
              <a:rPr lang="ru-RU" sz="1400" b="1" dirty="0" smtClean="0">
                <a:solidFill>
                  <a:schemeClr val="bg1"/>
                </a:solidFill>
              </a:rPr>
              <a:t>радедушка работал на заводе «Амурсельмаш» в городе Белогорске Амурской области мастером бригадиром. Этот портрет можно было увидеть на городской доске Почёта, на доске Почёта завода и в Доме культуры. Корнев П.А. работал на заводе с 1957 года до последних своих дней, здесь на фото все его награды за Великую Отечественную войну.</a:t>
            </a:r>
          </a:p>
        </p:txBody>
      </p:sp>
      <p:pic>
        <p:nvPicPr>
          <p:cNvPr id="3" name="Picture 2" descr="C:\Users\Лидия\Desktop\ИСТОРИЯ СЕМЬИ\13.jpg"/>
          <p:cNvPicPr>
            <a:picLocks noChangeAspect="1" noChangeArrowheads="1"/>
          </p:cNvPicPr>
          <p:nvPr/>
        </p:nvPicPr>
        <p:blipFill>
          <a:blip r:embed="rId3" cstate="print"/>
          <a:srcRect/>
          <a:stretch>
            <a:fillRect/>
          </a:stretch>
        </p:blipFill>
        <p:spPr bwMode="auto">
          <a:xfrm>
            <a:off x="354051" y="1844824"/>
            <a:ext cx="3311590" cy="473299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3"/>
                                        </p:tgtEl>
                                      </p:cBhvr>
                                    </p:animEffect>
                                    <p:animScale>
                                      <p:cBhvr>
                                        <p:cTn id="14"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рямоугольник 4"/>
          <p:cNvSpPr/>
          <p:nvPr/>
        </p:nvSpPr>
        <p:spPr>
          <a:xfrm>
            <a:off x="3563888" y="476672"/>
            <a:ext cx="5148064" cy="1366528"/>
          </a:xfrm>
          <a:prstGeom prst="rect">
            <a:avLst/>
          </a:prstGeom>
        </p:spPr>
        <p:txBody>
          <a:bodyPr wrap="square">
            <a:spAutoFit/>
          </a:bodyPr>
          <a:lstStyle/>
          <a:p>
            <a:pPr indent="449580" algn="just">
              <a:lnSpc>
                <a:spcPct val="115000"/>
              </a:lnSpc>
              <a:spcAft>
                <a:spcPts val="1000"/>
              </a:spcAft>
            </a:pPr>
            <a:r>
              <a:rPr lang="ru-RU"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Корнев Пётр Андреевич пошел служить в Советскую Армию в военно-морской флот в 1939-1940 гг. и оттуда сразу был призван на фронт Великой Отечественной войны.</a:t>
            </a:r>
            <a:endParaRPr lang="ru-RU"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69" y="-171400"/>
            <a:ext cx="9183069" cy="7170294"/>
          </a:xfrm>
          <a:prstGeom prst="rect">
            <a:avLst/>
          </a:prstGeom>
        </p:spPr>
      </p:pic>
      <p:sp>
        <p:nvSpPr>
          <p:cNvPr id="3" name="Прямоугольник 2"/>
          <p:cNvSpPr/>
          <p:nvPr/>
        </p:nvSpPr>
        <p:spPr>
          <a:xfrm>
            <a:off x="267989" y="5373216"/>
            <a:ext cx="8568952" cy="1224951"/>
          </a:xfrm>
          <a:prstGeom prst="rect">
            <a:avLst/>
          </a:prstGeom>
        </p:spPr>
        <p:txBody>
          <a:bodyPr wrap="square">
            <a:spAutoFit/>
          </a:bodyPr>
          <a:lstStyle/>
          <a:p>
            <a:pPr indent="449580" algn="just">
              <a:lnSpc>
                <a:spcPct val="115000"/>
              </a:lnSpc>
              <a:spcAft>
                <a:spcPts val="1000"/>
              </a:spcAft>
            </a:pPr>
            <a:r>
              <a:rPr lang="ru-RU" sz="16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Свободные часы между боями. Наш прадедушка всегда был душой компании. Знал много веселых историй, песен. Его товарищи очень любили, уважали. Пётр Андреевич пользовался огромным авторитетом за свою смекалку, находчивость, организаторские способности, собранность и трудолюбие.</a:t>
            </a:r>
            <a:endParaRPr lang="ru-RU"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99392"/>
            <a:ext cx="9263386" cy="6957392"/>
          </a:xfrm>
          <a:prstGeom prst="rect">
            <a:avLst/>
          </a:prstGeom>
        </p:spPr>
      </p:pic>
      <p:sp>
        <p:nvSpPr>
          <p:cNvPr id="4" name="Прямоугольник 3"/>
          <p:cNvSpPr/>
          <p:nvPr/>
        </p:nvSpPr>
        <p:spPr>
          <a:xfrm>
            <a:off x="683568" y="5373216"/>
            <a:ext cx="4806280" cy="941796"/>
          </a:xfrm>
          <a:prstGeom prst="rect">
            <a:avLst/>
          </a:prstGeom>
        </p:spPr>
        <p:txBody>
          <a:bodyPr wrap="square">
            <a:spAutoFit/>
          </a:bodyPr>
          <a:lstStyle/>
          <a:p>
            <a:pPr indent="449580" algn="just">
              <a:lnSpc>
                <a:spcPct val="115000"/>
              </a:lnSpc>
              <a:spcAft>
                <a:spcPts val="1000"/>
              </a:spcAft>
            </a:pPr>
            <a:r>
              <a:rPr lang="ru-RU" sz="24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Это разведчики, отдых после наступления. Берлинская стена.</a:t>
            </a:r>
            <a:endParaRPr lang="ru-RU" sz="2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054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1941-1945.at.ua/_ph/7/2/86450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 y="-1855"/>
            <a:ext cx="9144000" cy="685318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1403" y="4493762"/>
            <a:ext cx="7149727" cy="2357568"/>
          </a:xfrm>
          <a:prstGeom prst="rect">
            <a:avLst/>
          </a:prstGeom>
        </p:spPr>
        <p:txBody>
          <a:bodyPr wrap="square">
            <a:spAutoFit/>
          </a:bodyPr>
          <a:lstStyle/>
          <a:p>
            <a:pPr indent="449580" algn="just">
              <a:lnSpc>
                <a:spcPct val="115000"/>
              </a:lnSpc>
              <a:spcAft>
                <a:spcPts val="1000"/>
              </a:spcAft>
            </a:pPr>
            <a:r>
              <a:rPr lang="ru-RU"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Прабабушка Корнева Антонина Максимовна работала в 1941 году на телеграфе. Бабушка Нина пишет, что «маме 22.06.1941 года пришлось принимать самую страшную телеграмму – сообщение о том, что началась Великая Отечественная война. Когда пришла эта телеграмма «Молния» у неё на нервной почве отнялся язык. Она не могла говорить минут 20. С этим сообщением сразу же пошла к начальнику телеграфа. В этот день никто не ушёл с работы, все были на своих местах, рассказывали, что все были в каком-то оцепенении».</a:t>
            </a:r>
            <a:endParaRPr lang="ru-RU"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561" y="4493762"/>
            <a:ext cx="1668600" cy="2134669"/>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9" y="188640"/>
            <a:ext cx="1591176" cy="2132176"/>
          </a:xfrm>
          <a:prstGeom prst="rect">
            <a:avLst/>
          </a:prstGeom>
        </p:spPr>
      </p:pic>
      <p:sp>
        <p:nvSpPr>
          <p:cNvPr id="7" name="Прямоугольник 6"/>
          <p:cNvSpPr/>
          <p:nvPr/>
        </p:nvSpPr>
        <p:spPr>
          <a:xfrm>
            <a:off x="1776499" y="188640"/>
            <a:ext cx="4572000" cy="1206997"/>
          </a:xfrm>
          <a:prstGeom prst="rect">
            <a:avLst/>
          </a:prstGeom>
        </p:spPr>
        <p:txBody>
          <a:bodyPr>
            <a:spAutoFit/>
          </a:bodyPr>
          <a:lstStyle/>
          <a:p>
            <a:pPr indent="449580" algn="just">
              <a:lnSpc>
                <a:spcPct val="115000"/>
              </a:lnSpc>
              <a:spcAft>
                <a:spcPts val="1000"/>
              </a:spcAft>
            </a:pPr>
            <a:r>
              <a:rPr lang="ru-RU" sz="1600"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Все комментарии к фотографиям сделала моя бабушка по маминой линии старшая дочь Петра Андреевича, Корнева Нина Петровна, 25.03.1949 г.р.</a:t>
            </a:r>
            <a:endParaRPr lang="ru-RU" sz="16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7479694" y="6324644"/>
            <a:ext cx="1082348" cy="307777"/>
          </a:xfrm>
          <a:prstGeom prst="rect">
            <a:avLst/>
          </a:prstGeom>
        </p:spPr>
        <p:txBody>
          <a:bodyPr wrap="none">
            <a:spAutoFit/>
          </a:bodyPr>
          <a:lstStyle/>
          <a:p>
            <a:r>
              <a:rPr lang="ru-RU"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(1922-1988)</a:t>
            </a:r>
            <a:endParaRPr lang="ru-RU" sz="1400" b="1" dirty="0">
              <a:solidFill>
                <a:schemeClr val="bg1"/>
              </a:solidFill>
            </a:endParaRPr>
          </a:p>
        </p:txBody>
      </p:sp>
    </p:spTree>
    <p:extLst>
      <p:ext uri="{BB962C8B-B14F-4D97-AF65-F5344CB8AC3E}">
        <p14:creationId xmlns:p14="http://schemas.microsoft.com/office/powerpoint/2010/main" val="3033520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utoShape 2" descr="http://v.foto.radikal.ru/0703/01/b79ce547889b.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03641" cy="6887898"/>
          </a:xfrm>
          <a:prstGeom prst="rect">
            <a:avLst/>
          </a:prstGeom>
        </p:spPr>
      </p:pic>
      <p:sp>
        <p:nvSpPr>
          <p:cNvPr id="5" name="Прямоугольник 4"/>
          <p:cNvSpPr/>
          <p:nvPr/>
        </p:nvSpPr>
        <p:spPr>
          <a:xfrm>
            <a:off x="1298580" y="168275"/>
            <a:ext cx="7089844" cy="6781857"/>
          </a:xfrm>
          <a:prstGeom prst="rect">
            <a:avLst/>
          </a:prstGeom>
        </p:spPr>
        <p:txBody>
          <a:bodyPr wrap="square">
            <a:spAutoFit/>
          </a:bodyPr>
          <a:lstStyle/>
          <a:p>
            <a:pPr indent="449580" algn="just">
              <a:lnSpc>
                <a:spcPct val="115000"/>
              </a:lnSpc>
              <a:spcAft>
                <a:spcPts val="1000"/>
              </a:spcAft>
            </a:pP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Бабушка Нина Петровна, мамина мама, старшая дочь прадедушки Корнева Петра Андреевича нам написала: «Папа не очень хотел рассказывать о войне, у него непроизвольно лились слёзы, и он всегда очень переживал. Но мне задали писать сочинение в школе и я к нему обратилась. Он мне рассказал такой случай. Служил он в разведке (был разведчиком). Однажды, у него было ответственное задание. Перед наступлением нашей армии нужно было связаться со своими и отнести важные документы в штаб. Папа пошёл. На пути у него было озеро. Папа увидел и услышал, что в озере кто-то моется. Это был немец. Папа дождался, когда он оденется, и при этом заметил, что у фрица есть сумка-планшетка, папа решил, что это документы. Он принял решение тихо убрать немца и взять у него документы. Документы он срочно принес в свою дивизию к своим. И они оказались очень ценные. Когда наши </a:t>
            </a:r>
            <a:r>
              <a:rPr lang="ru-RU"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военноначальники</a:t>
            </a:r>
            <a:r>
              <a:rPr lang="ru-RU"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их расшифровали. Они приняли решение не наступать, а пошли в обход, а затем взяли в кольцо немцев. Этим они спасли жизни людей в наших сёлах, а также не было потерь среди своих. Немцев потом застали врасплох, и их там полегло там очень много. У папы за это боевое задание, была большая благодарность».</a:t>
            </a:r>
            <a:endParaRPr lang="ru-RU"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8686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4" y="-9526"/>
            <a:ext cx="9173840" cy="6867526"/>
          </a:xfrm>
          <a:prstGeom prst="rect">
            <a:avLst/>
          </a:prstGeom>
        </p:spPr>
      </p:pic>
      <p:sp>
        <p:nvSpPr>
          <p:cNvPr id="4" name="Прямоугольник 3"/>
          <p:cNvSpPr/>
          <p:nvPr/>
        </p:nvSpPr>
        <p:spPr>
          <a:xfrm>
            <a:off x="3923928" y="5373216"/>
            <a:ext cx="4572000" cy="1366528"/>
          </a:xfrm>
          <a:prstGeom prst="rect">
            <a:avLst/>
          </a:prstGeom>
        </p:spPr>
        <p:txBody>
          <a:bodyPr>
            <a:spAutoFit/>
          </a:bodyPr>
          <a:lstStyle/>
          <a:p>
            <a:pPr indent="449580" algn="just">
              <a:lnSpc>
                <a:spcPct val="115000"/>
              </a:lnSpc>
              <a:spcAft>
                <a:spcPts val="1000"/>
              </a:spcAft>
            </a:pPr>
            <a:r>
              <a:rPr lang="ru-RU" b="1" dirty="0">
                <a:solidFill>
                  <a:srgbClr val="FFC000"/>
                </a:solidFill>
                <a:latin typeface="Times New Roman" panose="02020603050405020304" pitchFamily="18" charset="0"/>
                <a:ea typeface="Calibri" panose="020F0502020204030204" pitchFamily="34" charset="0"/>
                <a:cs typeface="Times New Roman" panose="02020603050405020304" pitchFamily="18" charset="0"/>
              </a:rPr>
              <a:t>Фото Прадедушки Корнева Петра Андреевича и прабабушки Корневой Антонины Максимовны на телевидении 9 мая 1978 года в День Победы.</a:t>
            </a:r>
            <a:endParaRPr lang="ru-RU" sz="14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32328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TotalTime>
  <Words>1359</Words>
  <Application>Microsoft Office PowerPoint</Application>
  <PresentationFormat>Экран (4:3)</PresentationFormat>
  <Paragraphs>38</Paragraphs>
  <Slides>19</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19</vt:i4>
      </vt:variant>
    </vt:vector>
  </HeadingPairs>
  <TitlesOfParts>
    <vt:vector size="29" baseType="lpstr">
      <vt:lpstr>Arial</vt:lpstr>
      <vt:lpstr>Calibri</vt:lpstr>
      <vt:lpstr>Cambria</vt:lpstr>
      <vt:lpstr>Lucida Sans Unicode</vt:lpstr>
      <vt:lpstr>Tahoma</vt:lpstr>
      <vt:lpstr>Times New Roman</vt:lpstr>
      <vt:lpstr>Verdana</vt:lpstr>
      <vt:lpstr>Wingdings 2</vt:lpstr>
      <vt:lpstr>Wingdings 3</vt:lpstr>
      <vt:lpstr>Открытая</vt:lpstr>
      <vt:lpstr>Презентация PowerPoint</vt:lpstr>
      <vt:lpstr>Корнев Петр Андреевич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Ольга</dc:creator>
  <cp:lastModifiedBy>HOUSE</cp:lastModifiedBy>
  <cp:revision>62</cp:revision>
  <dcterms:created xsi:type="dcterms:W3CDTF">2012-11-11T17:26:03Z</dcterms:created>
  <dcterms:modified xsi:type="dcterms:W3CDTF">2013-12-31T05:56:27Z</dcterms:modified>
</cp:coreProperties>
</file>