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69" r:id="rId2"/>
    <p:sldId id="316" r:id="rId3"/>
    <p:sldId id="317" r:id="rId4"/>
    <p:sldId id="318" r:id="rId5"/>
    <p:sldId id="296" r:id="rId6"/>
    <p:sldId id="297" r:id="rId7"/>
    <p:sldId id="304" r:id="rId8"/>
    <p:sldId id="305" r:id="rId9"/>
    <p:sldId id="298" r:id="rId10"/>
    <p:sldId id="299" r:id="rId11"/>
    <p:sldId id="300" r:id="rId12"/>
    <p:sldId id="313" r:id="rId13"/>
    <p:sldId id="273" r:id="rId14"/>
    <p:sldId id="274" r:id="rId15"/>
    <p:sldId id="301" r:id="rId16"/>
    <p:sldId id="302" r:id="rId17"/>
    <p:sldId id="276" r:id="rId18"/>
    <p:sldId id="278" r:id="rId19"/>
    <p:sldId id="303" r:id="rId20"/>
    <p:sldId id="275" r:id="rId21"/>
    <p:sldId id="288" r:id="rId22"/>
    <p:sldId id="287" r:id="rId23"/>
    <p:sldId id="289" r:id="rId24"/>
    <p:sldId id="290" r:id="rId25"/>
    <p:sldId id="291" r:id="rId26"/>
    <p:sldId id="279" r:id="rId27"/>
    <p:sldId id="280" r:id="rId28"/>
    <p:sldId id="306" r:id="rId29"/>
    <p:sldId id="307" r:id="rId30"/>
    <p:sldId id="281" r:id="rId31"/>
    <p:sldId id="315" r:id="rId32"/>
    <p:sldId id="321" r:id="rId33"/>
    <p:sldId id="322" r:id="rId34"/>
    <p:sldId id="323" r:id="rId35"/>
    <p:sldId id="309" r:id="rId36"/>
    <p:sldId id="310" r:id="rId37"/>
    <p:sldId id="311" r:id="rId38"/>
    <p:sldId id="312" r:id="rId39"/>
    <p:sldId id="282" r:id="rId40"/>
    <p:sldId id="283" r:id="rId41"/>
    <p:sldId id="284" r:id="rId42"/>
    <p:sldId id="292" r:id="rId43"/>
    <p:sldId id="293" r:id="rId44"/>
    <p:sldId id="294" r:id="rId45"/>
    <p:sldId id="324" r:id="rId46"/>
    <p:sldId id="319" r:id="rId47"/>
    <p:sldId id="295" r:id="rId48"/>
    <p:sldId id="308" r:id="rId49"/>
    <p:sldId id="285" r:id="rId50"/>
    <p:sldId id="286" r:id="rId51"/>
    <p:sldId id="270" r:id="rId52"/>
    <p:sldId id="271" r:id="rId53"/>
    <p:sldId id="272" r:id="rId54"/>
    <p:sldId id="325" r:id="rId5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00"/>
    <a:srgbClr val="004200"/>
    <a:srgbClr val="B00000"/>
    <a:srgbClr val="8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4522FF-E172-4C7A-AE3E-2BD54429684F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B9A4D9-AC62-4A1A-AB73-75FDBD61A2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0229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685830" y="4343322"/>
            <a:ext cx="5486309" cy="276999"/>
          </a:xfrm>
        </p:spPr>
        <p:txBody>
          <a:bodyPr>
            <a:spAutoFit/>
          </a:bodyPr>
          <a:lstStyle/>
          <a:p>
            <a:endParaRPr lang="x-non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39A89-08A1-4124-99FA-CC9D2ED821E1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CBCCC2-6B37-4540-BF2D-50A26D85BB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2ADB28-B44F-4991-8A50-06166012FF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153D2D-F25E-4BFF-AED5-279D153CF5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2F077-6A9B-4D0F-AC73-7BDE9F29D7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EE789-9E5A-4765-B270-3E26738C33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354E70-3A7C-46DC-A215-15F49C6235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11E26-838C-44C2-B931-AE54FD01D0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F5DFA2-8596-4AB0-9321-1703DC6110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AAB5FC-F3D9-4DDC-AC80-0E3F38207F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08123-7A39-48B8-B4B9-ACBAAB9C33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CFDCE-4EB9-453C-A805-697B229576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F03576E4-4723-411D-B835-C88266AE36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sport.ru/image/hk/people/med/OrdenKr.Zvezdy.jpg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renport.ru/images/img/1335/Strebkova/1/s_6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s011.radikal.ru/i315/1102/ac/283c74d609c1.jpg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s011.radikal.ru/i315/1102/ac/283c74d609c1.jpg" TargetMode="Externa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hyperlink" Target="http://www.smsport.ru/image/hk/people/med/OrdenKr.Zvezdy.jpg" TargetMode="External"/><Relationship Id="rId7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da.stapravda.ru/i/w200/p13608.jpg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5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msport.ru/image/hk/people/med/OrdenKr.Zvezdy.jpg" TargetMode="External"/><Relationship Id="rId5" Type="http://schemas.openxmlformats.org/officeDocument/2006/relationships/image" Target="../media/image16.jpeg"/><Relationship Id="rId4" Type="http://schemas.openxmlformats.org/officeDocument/2006/relationships/hyperlink" Target="http://www.orenport.ru/images/img/1335/Strebkova/1/s_6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pda.stapravda.ru/i/w200/p13608.jpg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sport.ru/image/hk/people/med/OrdenKr.Zvezdy.jpg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hyperlink" Target="http://s011.radikal.ru/i315/1102/ac/283c74d609c1.jpg" TargetMode="External"/><Relationship Id="rId4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sport.ru/image/hk/people/med/OrdenKr.Zvezdy.jpg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pda.stapravda.ru/i/w200/p13608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hyperlink" Target="http://s011.radikal.ru/i315/1102/ac/283c74d609c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s011.radikal.ru/i315/1102/ac/283c74d609c1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//upload.wikimedia.org/wikipedia/commons/9/9a/Golden_Star_medal_473.jpg" TargetMode="Externa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s011.radikal.ru/i315/1102/ac/283c74d609c1.jpg" TargetMode="Externa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pda.stapravda.ru/i/w200/p13608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hyperlink" Target="http://www.smsport.ru/image/hk/people/med/OrdenKr.Zvezdy.jpg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sport.ru/image/hk/people/med/OrdenKr.Zvezdy.jpg" TargetMode="Externa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hyperlink" Target="http://pda.stapravda.ru/i/w200/p13608.jpg" TargetMode="Externa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pda.stapravda.ru/i/w200/p13608.jpg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hyperlink" Target="http://www.smsport.ru/image/hk/people/med/OrdenKr.Zvezdy.jpg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hyperlink" Target="http://www.smsport.ru/image/hk/people/med/OrdenKr.Zvezdy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s011.radikal.ru/i315/1102/ac/283c74d609c1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16121" y="1484784"/>
            <a:ext cx="837280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Книга </a:t>
            </a:r>
            <a:r>
              <a:rPr lang="ru-RU" sz="9600" b="1" cap="none" spc="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Памяти</a:t>
            </a:r>
            <a:endParaRPr lang="ru-RU" sz="9600" b="1" cap="none" spc="0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3356992"/>
            <a:ext cx="783791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Составлена учащимися 10А класса</a:t>
            </a:r>
          </a:p>
          <a:p>
            <a:pPr algn="ctr"/>
            <a:endParaRPr lang="ru-RU" sz="3600" b="1" dirty="0" smtClean="0"/>
          </a:p>
          <a:p>
            <a:pPr algn="ctr"/>
            <a:endParaRPr lang="ru-RU" sz="3600" b="1" dirty="0"/>
          </a:p>
          <a:p>
            <a:pPr algn="ctr"/>
            <a:endParaRPr lang="ru-RU" sz="3600" b="1" dirty="0" smtClean="0"/>
          </a:p>
          <a:p>
            <a:pPr algn="ctr"/>
            <a:r>
              <a:rPr lang="ru-RU" sz="3600" b="1" dirty="0" smtClean="0"/>
              <a:t>2013 год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8352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err="1" smtClean="0"/>
              <a:t>Поповкин</a:t>
            </a:r>
            <a:r>
              <a:rPr lang="ru-RU" sz="4400" b="1" dirty="0" smtClean="0"/>
              <a:t> Георгий Дмитриевич 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(1922-1969)   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772816"/>
            <a:ext cx="4572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место призыва: </a:t>
            </a:r>
            <a:r>
              <a:rPr lang="ru-RU" sz="2400" dirty="0" err="1" smtClean="0"/>
              <a:t>Топчихинский</a:t>
            </a:r>
            <a:r>
              <a:rPr lang="ru-RU" sz="2400" dirty="0" smtClean="0"/>
              <a:t> РВК, Алтайский край, </a:t>
            </a:r>
            <a:r>
              <a:rPr lang="ru-RU" sz="2400" dirty="0" err="1" smtClean="0"/>
              <a:t>Топчихинский</a:t>
            </a:r>
            <a:r>
              <a:rPr lang="ru-RU" sz="2400" dirty="0" smtClean="0"/>
              <a:t> р-н</a:t>
            </a:r>
          </a:p>
          <a:p>
            <a:r>
              <a:rPr lang="ru-RU" sz="2400" dirty="0" err="1" smtClean="0"/>
              <a:t>гв</a:t>
            </a:r>
            <a:r>
              <a:rPr lang="ru-RU" sz="2400" dirty="0" smtClean="0"/>
              <a:t>. Сержант</a:t>
            </a:r>
          </a:p>
          <a:p>
            <a:r>
              <a:rPr lang="ru-RU" sz="2400" dirty="0" smtClean="0"/>
              <a:t>в РККА с 12.09.1941 года</a:t>
            </a:r>
          </a:p>
          <a:p>
            <a:r>
              <a:rPr lang="ru-RU" sz="2400" dirty="0" smtClean="0"/>
              <a:t>Награды: Медаль «За отвагу», Медаль «За боевые заслуги»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7" name="Рисунок 6" descr="Screen 2013.5.2 13-28-20.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308304" y="1340768"/>
            <a:ext cx="1296144" cy="2675909"/>
          </a:xfrm>
          <a:prstGeom prst="rect">
            <a:avLst/>
          </a:prstGeom>
        </p:spPr>
      </p:pic>
      <p:pic>
        <p:nvPicPr>
          <p:cNvPr id="8" name="Рисунок 7" descr="Screen 2013.5.2 13-27-48.4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467544" y="4653136"/>
            <a:ext cx="8280920" cy="1313777"/>
          </a:xfrm>
          <a:prstGeom prst="rect">
            <a:avLst/>
          </a:prstGeom>
        </p:spPr>
      </p:pic>
      <p:sp>
        <p:nvSpPr>
          <p:cNvPr id="9" name="Подзаголовок 2"/>
          <p:cNvSpPr txBox="1">
            <a:spLocks/>
          </p:cNvSpPr>
          <p:nvPr/>
        </p:nvSpPr>
        <p:spPr bwMode="auto">
          <a:xfrm>
            <a:off x="4283968" y="6021288"/>
            <a:ext cx="439248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Прадед 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Волдеевой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Елизаветы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1484784"/>
            <a:ext cx="80648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Санин Николай Фёдорович </a:t>
            </a:r>
            <a:br>
              <a:rPr lang="ru-RU" sz="4400" b="1" dirty="0" smtClean="0"/>
            </a:br>
            <a:r>
              <a:rPr lang="ru-RU" sz="4400" b="1" dirty="0" smtClean="0"/>
              <a:t>(1924-19??) </a:t>
            </a:r>
            <a:endParaRPr lang="ru-RU" sz="4400" b="1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4211960" y="5877272"/>
            <a:ext cx="439248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Прадед 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Волдеевой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Елизаветы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Поварницын Иван Григорьевич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1915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err="1" smtClean="0"/>
              <a:t>Гуцал</a:t>
            </a:r>
            <a:r>
              <a:rPr lang="ru-RU" b="1" dirty="0" smtClean="0"/>
              <a:t> Григорий Никитич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1914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27984" y="5949280"/>
            <a:ext cx="4154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Прадеды </a:t>
            </a:r>
            <a:r>
              <a:rPr lang="ru-RU" sz="2400" dirty="0" err="1" smtClean="0"/>
              <a:t>Грибановой</a:t>
            </a:r>
            <a:r>
              <a:rPr lang="ru-RU" sz="2400" dirty="0" smtClean="0"/>
              <a:t> Татьяны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74677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/>
          <a:lstStyle/>
          <a:p>
            <a:r>
              <a:rPr lang="ru-RU" b="1" dirty="0" err="1" smtClean="0"/>
              <a:t>Гальчун</a:t>
            </a:r>
            <a:r>
              <a:rPr lang="ru-RU" b="1" dirty="0" smtClean="0"/>
              <a:t> Александр Захарович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(</a:t>
            </a:r>
            <a:r>
              <a:rPr lang="ru-RU" sz="3600" dirty="0" smtClean="0"/>
              <a:t>1912)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Лейтенант, в РККА с 1941 года.</a:t>
            </a:r>
          </a:p>
          <a:p>
            <a:pPr>
              <a:buNone/>
            </a:pPr>
            <a:r>
              <a:rPr lang="ru-RU" sz="2400" dirty="0" smtClean="0"/>
              <a:t>место призыва: </a:t>
            </a:r>
            <a:r>
              <a:rPr lang="ru-RU" sz="2400" dirty="0" err="1" smtClean="0"/>
              <a:t>Ургенчский</a:t>
            </a:r>
            <a:r>
              <a:rPr lang="ru-RU" sz="2400" dirty="0" smtClean="0"/>
              <a:t> РВК, Узбекская ССР, Хорезмская обл., </a:t>
            </a:r>
            <a:r>
              <a:rPr lang="ru-RU" sz="2400" dirty="0" err="1" smtClean="0"/>
              <a:t>Ургенчский</a:t>
            </a:r>
            <a:r>
              <a:rPr lang="ru-RU" sz="2400" dirty="0" smtClean="0"/>
              <a:t> р-н</a:t>
            </a:r>
          </a:p>
          <a:p>
            <a:pPr>
              <a:buNone/>
            </a:pPr>
            <a:r>
              <a:rPr lang="ru-RU" sz="2400" dirty="0" smtClean="0"/>
              <a:t>Список наград: </a:t>
            </a:r>
          </a:p>
          <a:p>
            <a:pPr marL="0" indent="0">
              <a:buNone/>
            </a:pPr>
            <a:r>
              <a:rPr lang="ru-RU" sz="2400" dirty="0" smtClean="0"/>
              <a:t>Орден Отечественной войны I степени; Орден Отечественной войны II степени; Орден Красной Звезды; Медаль «За боевые заслуги»; Медаль «За отвагу»</a:t>
            </a:r>
            <a:endParaRPr lang="ru-RU" sz="2400" dirty="0"/>
          </a:p>
        </p:txBody>
      </p:sp>
      <p:pic>
        <p:nvPicPr>
          <p:cNvPr id="2050" name="Picture 2" descr="C:\Users\User\Desktop\Безымянный2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97152"/>
            <a:ext cx="9144000" cy="660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20072" y="5949280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Прадед </a:t>
            </a:r>
            <a:r>
              <a:rPr lang="ru-RU" sz="2400" dirty="0" err="1" smtClean="0"/>
              <a:t>Гальчуна</a:t>
            </a:r>
            <a:r>
              <a:rPr lang="ru-RU" sz="2400" dirty="0" smtClean="0"/>
              <a:t> Андрея</a:t>
            </a:r>
            <a:endParaRPr lang="ru-RU" sz="2400" dirty="0"/>
          </a:p>
        </p:txBody>
      </p:sp>
      <p:pic>
        <p:nvPicPr>
          <p:cNvPr id="7" name="Picture 8" descr="http://www.smsport.ru/image/hk/people/med/OrdenKr.Zvezdy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240" y="1052736"/>
            <a:ext cx="2083011" cy="2088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5820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3404"/>
            <a:ext cx="4536504" cy="6151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20072" y="6063679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Прадед </a:t>
            </a:r>
            <a:r>
              <a:rPr lang="ru-RU" sz="2400" dirty="0" err="1" smtClean="0"/>
              <a:t>Гальчуна</a:t>
            </a:r>
            <a:r>
              <a:rPr lang="ru-RU" sz="2400" dirty="0" smtClean="0"/>
              <a:t> Андрея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67557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Autofit/>
          </a:bodyPr>
          <a:lstStyle/>
          <a:p>
            <a:r>
              <a:rPr lang="ru-RU" b="1" dirty="0" smtClean="0"/>
              <a:t>Наконечников </a:t>
            </a:r>
            <a:br>
              <a:rPr lang="ru-RU" b="1" dirty="0" smtClean="0"/>
            </a:br>
            <a:r>
              <a:rPr lang="ru-RU" b="1" dirty="0" smtClean="0"/>
              <a:t>Константин Алексеевич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5943600" cy="3048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Год рождения 14.05.1918.Младший сержант.</a:t>
            </a:r>
          </a:p>
          <a:p>
            <a:r>
              <a:rPr lang="ru-RU" sz="2400" dirty="0" smtClean="0"/>
              <a:t>Место призыва: </a:t>
            </a:r>
            <a:r>
              <a:rPr lang="ru-RU" sz="2400" dirty="0" err="1" smtClean="0"/>
              <a:t>Мошковский</a:t>
            </a:r>
            <a:r>
              <a:rPr lang="ru-RU" sz="2400" dirty="0" smtClean="0"/>
              <a:t> РВК, Новосибирская обл., </a:t>
            </a:r>
            <a:r>
              <a:rPr lang="ru-RU" sz="2400" dirty="0" err="1" smtClean="0"/>
              <a:t>Мошковский</a:t>
            </a:r>
            <a:r>
              <a:rPr lang="ru-RU" sz="2400" dirty="0" smtClean="0"/>
              <a:t> р-н</a:t>
            </a:r>
          </a:p>
          <a:p>
            <a:r>
              <a:rPr lang="ru-RU" sz="2400" dirty="0" smtClean="0"/>
              <a:t>Медаль «За боевые заслуги»</a:t>
            </a:r>
          </a:p>
        </p:txBody>
      </p:sp>
      <p:pic>
        <p:nvPicPr>
          <p:cNvPr id="1027" name="Picture 3" descr="C:\Documents and Settings\Катюша\Рабочий стол\filterimag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5576" y="3645024"/>
            <a:ext cx="7722352" cy="2251137"/>
          </a:xfrm>
          <a:prstGeom prst="rect">
            <a:avLst/>
          </a:prstGeom>
          <a:noFill/>
        </p:spPr>
      </p:pic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4716016" y="6021288"/>
            <a:ext cx="439248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Прадед Долговой Екатерины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 descr="http://www.orenport.ru/images/img/1335/Strebkova/1/s_6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164288" y="1556792"/>
            <a:ext cx="1263664" cy="2276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Хохлов Иван Егорович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172200" cy="26928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Место рождения: Красноярский край, </a:t>
            </a:r>
            <a:r>
              <a:rPr lang="ru-RU" sz="2400" dirty="0" err="1" smtClean="0"/>
              <a:t>Рыбинский</a:t>
            </a:r>
            <a:r>
              <a:rPr lang="ru-RU" sz="2400" dirty="0" smtClean="0"/>
              <a:t> р-н, с. Орловка</a:t>
            </a:r>
          </a:p>
          <a:p>
            <a:pPr>
              <a:buNone/>
            </a:pPr>
            <a:r>
              <a:rPr lang="ru-RU" sz="2400" dirty="0" smtClean="0"/>
              <a:t>Орден Отечественной войны I степени</a:t>
            </a:r>
          </a:p>
          <a:p>
            <a:pPr>
              <a:buNone/>
            </a:pPr>
            <a:r>
              <a:rPr lang="ru-RU" sz="2400" dirty="0" smtClean="0"/>
              <a:t>№ наградного документа: 86</a:t>
            </a:r>
          </a:p>
          <a:p>
            <a:pPr>
              <a:buNone/>
            </a:pPr>
            <a:r>
              <a:rPr lang="ru-RU" sz="2400" dirty="0" smtClean="0"/>
              <a:t>Дата наградного документа: 06.04.1985</a:t>
            </a:r>
          </a:p>
          <a:p>
            <a:pPr>
              <a:buNone/>
            </a:pPr>
            <a:r>
              <a:rPr lang="ru-RU" sz="2400" dirty="0" smtClean="0"/>
              <a:t>Номер записи в базе данных: 1521819591</a:t>
            </a:r>
          </a:p>
        </p:txBody>
      </p:sp>
      <p:pic>
        <p:nvPicPr>
          <p:cNvPr id="1026" name="Picture 2" descr="http://gym1505.ru/files/news/news13980-artlibgallery-38988-b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228184" y="1340768"/>
            <a:ext cx="2313051" cy="24765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60237" y="5949280"/>
            <a:ext cx="4216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kern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Дедушка Долговой Екатерины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836712"/>
            <a:ext cx="7772400" cy="1470025"/>
          </a:xfrm>
        </p:spPr>
        <p:txBody>
          <a:bodyPr/>
          <a:lstStyle/>
          <a:p>
            <a:r>
              <a:rPr lang="ru-RU" b="1" dirty="0" smtClean="0"/>
              <a:t>Ковалев Яков Иосифович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75856" y="1988840"/>
            <a:ext cx="265470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1904 – 1944</a:t>
            </a:r>
          </a:p>
          <a:p>
            <a:r>
              <a:rPr lang="ru-RU" sz="3600" dirty="0" smtClean="0"/>
              <a:t>Умер от ран.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3573016"/>
            <a:ext cx="60486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Призван в Читинской </a:t>
            </a:r>
            <a:r>
              <a:rPr lang="ru-RU" sz="2400" dirty="0">
                <a:solidFill>
                  <a:srgbClr val="000000"/>
                </a:solidFill>
                <a:latin typeface="Times New Roman"/>
                <a:cs typeface="Times New Roman"/>
              </a:rPr>
              <a:t>обл., 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cs typeface="Times New Roman"/>
              </a:rPr>
              <a:t>Красночикойский</a:t>
            </a:r>
            <a:r>
              <a:rPr lang="ru-RU" sz="240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р-н.</a:t>
            </a:r>
            <a:r>
              <a:rPr lang="ru-RU" sz="2400" dirty="0" smtClean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 smtClean="0"/>
              <a:t>Воинское звание - рядовой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8104" y="5919663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Прадед Егорова Павла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402575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1576245"/>
              </p:ext>
            </p:extLst>
          </p:nvPr>
        </p:nvGraphicFramePr>
        <p:xfrm>
          <a:off x="323528" y="2852936"/>
          <a:ext cx="8496944" cy="1651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8129"/>
                <a:gridCol w="861497"/>
                <a:gridCol w="1331405"/>
                <a:gridCol w="1253087"/>
                <a:gridCol w="939816"/>
                <a:gridCol w="1497504"/>
                <a:gridCol w="1595506"/>
              </a:tblGrid>
              <a:tr h="894968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ФИО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Военное звание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Должность и специальность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Партийность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Год рождения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Какой</a:t>
                      </a:r>
                      <a:r>
                        <a:rPr lang="ru-RU" sz="1200" baseline="0" dirty="0" smtClean="0"/>
                        <a:t> местности уроженец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Каким</a:t>
                      </a:r>
                      <a:r>
                        <a:rPr lang="ru-RU" sz="1200" baseline="0" dirty="0" smtClean="0"/>
                        <a:t> РВК призван, и какой области. С какого года в армии</a:t>
                      </a:r>
                      <a:endParaRPr lang="ru-RU" sz="1200" dirty="0"/>
                    </a:p>
                  </a:txBody>
                  <a:tcPr/>
                </a:tc>
              </a:tr>
              <a:tr h="75608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Ковалев Яков</a:t>
                      </a:r>
                      <a:r>
                        <a:rPr lang="ru-RU" sz="1200" baseline="0" dirty="0" smtClean="0"/>
                        <a:t> Иосифович</a:t>
                      </a:r>
                      <a:endParaRPr lang="ru-RU" sz="12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Рядовой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Стрелок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Беспартийный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1904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Читинская</a:t>
                      </a:r>
                      <a:r>
                        <a:rPr lang="ru-RU" sz="1200" baseline="0" dirty="0" smtClean="0"/>
                        <a:t> область,</a:t>
                      </a:r>
                    </a:p>
                    <a:p>
                      <a:r>
                        <a:rPr lang="ru-RU" sz="1200" baseline="0" dirty="0" err="1" smtClean="0"/>
                        <a:t>Красночикойский</a:t>
                      </a:r>
                      <a:r>
                        <a:rPr lang="ru-RU" sz="1200" baseline="0" dirty="0" smtClean="0"/>
                        <a:t> район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Красночикойским</a:t>
                      </a:r>
                      <a:r>
                        <a:rPr lang="ru-RU" sz="1200" dirty="0" smtClean="0"/>
                        <a:t> РВК Читинской</a:t>
                      </a:r>
                      <a:r>
                        <a:rPr lang="ru-RU" sz="1200" baseline="0" dirty="0" smtClean="0"/>
                        <a:t>  области. В 1943 году</a:t>
                      </a:r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7238228"/>
              </p:ext>
            </p:extLst>
          </p:nvPr>
        </p:nvGraphicFramePr>
        <p:xfrm>
          <a:off x="323529" y="4653136"/>
          <a:ext cx="8496943" cy="1443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4833"/>
                <a:gridCol w="2517613"/>
                <a:gridCol w="2202911"/>
                <a:gridCol w="2281586"/>
              </a:tblGrid>
              <a:tr h="346328">
                <a:tc rowSpan="2">
                  <a:txBody>
                    <a:bodyPr/>
                    <a:lstStyle/>
                    <a:p>
                      <a:r>
                        <a:rPr lang="ru-RU" sz="1200" baseline="0" dirty="0" smtClean="0"/>
                        <a:t>Когда и по какой причине выбыл</a:t>
                      </a:r>
                      <a:endParaRPr lang="ru-RU" sz="1200" baseline="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200" baseline="0" dirty="0" smtClean="0"/>
                        <a:t>Где похоронен</a:t>
                      </a:r>
                      <a:endParaRPr lang="ru-RU" sz="1200" baseline="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200" baseline="0" dirty="0" smtClean="0"/>
                        <a:t>Ближайшие родственники </a:t>
                      </a:r>
                      <a:endParaRPr lang="ru-RU" sz="1200" baseline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aseline="0" dirty="0" smtClean="0"/>
                        <a:t>Родственные отношения, ФИО</a:t>
                      </a:r>
                      <a:endParaRPr lang="ru-RU" sz="1200" baseline="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aseline="0" dirty="0" smtClean="0"/>
                        <a:t>Где проживают (подробный адрес)</a:t>
                      </a:r>
                      <a:endParaRPr lang="ru-RU" sz="12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aseline="0" dirty="0" smtClean="0"/>
                        <a:t>Умер от ран</a:t>
                      </a:r>
                    </a:p>
                    <a:p>
                      <a:r>
                        <a:rPr lang="ru-RU" sz="1200" baseline="0" dirty="0" smtClean="0"/>
                        <a:t>11.10.1944</a:t>
                      </a:r>
                      <a:endParaRPr lang="ru-RU" sz="12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aseline="0" dirty="0" smtClean="0"/>
                        <a:t>1 км на запад от реки Титовка </a:t>
                      </a:r>
                      <a:r>
                        <a:rPr lang="ru-RU" sz="1200" baseline="0" dirty="0" err="1" smtClean="0"/>
                        <a:t>Печенегской</a:t>
                      </a:r>
                      <a:r>
                        <a:rPr lang="ru-RU" sz="1200" baseline="0" dirty="0" smtClean="0"/>
                        <a:t> области</a:t>
                      </a:r>
                      <a:endParaRPr lang="ru-RU" sz="12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aseline="0" dirty="0" smtClean="0"/>
                        <a:t>Жена Фомичева  Мария Степановна</a:t>
                      </a:r>
                      <a:endParaRPr lang="ru-RU" sz="1200" baseline="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Читинская</a:t>
                      </a:r>
                      <a:r>
                        <a:rPr lang="ru-RU" sz="1200" baseline="0" dirty="0" smtClean="0"/>
                        <a:t> область,</a:t>
                      </a:r>
                    </a:p>
                    <a:p>
                      <a:r>
                        <a:rPr lang="ru-RU" sz="1200" baseline="0" dirty="0" err="1" smtClean="0"/>
                        <a:t>Красночикойский</a:t>
                      </a:r>
                      <a:r>
                        <a:rPr lang="ru-RU" sz="1200" baseline="0" dirty="0" smtClean="0"/>
                        <a:t> район</a:t>
                      </a:r>
                      <a:endParaRPr lang="ru-RU" sz="1200" dirty="0" smtClean="0"/>
                    </a:p>
                    <a:p>
                      <a:endParaRPr lang="ru-RU" sz="12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pic>
        <p:nvPicPr>
          <p:cNvPr id="1026" name="Picture 2" descr="C:\Users\компьютер\Desktop\fullimage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6607" y="567464"/>
            <a:ext cx="8415729" cy="1997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508104" y="6063679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Прадед Егорова Павла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74224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470025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latin typeface="+mn-lt"/>
              </a:rPr>
              <a:t>Хамкин</a:t>
            </a:r>
            <a:r>
              <a:rPr lang="ru-RU" b="1" dirty="0" smtClean="0">
                <a:latin typeface="+mn-lt"/>
              </a:rPr>
              <a:t> Данил Пименович</a:t>
            </a:r>
            <a:endParaRPr lang="ru-RU" b="1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1916832"/>
            <a:ext cx="7215238" cy="17526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(27.01.1924 – 18.01.2008)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 bwMode="auto">
          <a:xfrm>
            <a:off x="4716016" y="6021288"/>
            <a:ext cx="439248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Прадед 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Елескиной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Алены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9" descr="http://s011.radikal.ru/i315/1102/ac/283c74d609c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2780928"/>
            <a:ext cx="2736304" cy="2881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Grp="1" noChangeAspect="1"/>
          </p:cNvPicPr>
          <p:nvPr>
            <p:ph type="pic" idx="4294967295"/>
          </p:nvPr>
        </p:nvPicPr>
        <p:blipFill>
          <a:blip r:embed="rId3" cstate="screen">
            <a:lum/>
            <a:alphaModFix/>
          </a:blip>
          <a:srcRect/>
          <a:stretch>
            <a:fillRect/>
          </a:stretch>
        </p:blipFill>
        <p:spPr>
          <a:xfrm>
            <a:off x="467544" y="2060848"/>
            <a:ext cx="2796474" cy="3637766"/>
          </a:xfrm>
        </p:spPr>
      </p:pic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3275856" y="1632927"/>
            <a:ext cx="5544615" cy="4588199"/>
          </a:xfrm>
        </p:spPr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pPr marL="0" lvl="0" indent="0">
              <a:spcAft>
                <a:spcPts val="0"/>
              </a:spcAft>
              <a:buNone/>
            </a:pPr>
            <a:r>
              <a:rPr lang="ru-RU" sz="1800" dirty="0" smtClean="0"/>
              <a:t>Родился </a:t>
            </a:r>
            <a:r>
              <a:rPr lang="ru-RU" sz="1800" dirty="0"/>
              <a:t>20 июля 1911 года в Казахстане, поселок Черниговка Семиозерного района. Был разнорабочим в колхозе «Победа». В 1941 году призван в ряды Красной Армии. Воевал в составе 3/238 АЗСП минометчиком на Ленинградском фронте. В окружении попал в плен. Освобожден советскими войсками в апреле 1945 года. Продолжил службу в армии, в октябре 1945 года демобилизован. Все годы до пенсии работал шофером в колхозе имени Сталина, затем в совхозе «</a:t>
            </a:r>
            <a:r>
              <a:rPr lang="ru-RU" sz="1800" dirty="0" err="1"/>
              <a:t>Шоптыкольский</a:t>
            </a:r>
            <a:r>
              <a:rPr lang="ru-RU" sz="1800" dirty="0"/>
              <a:t>». С 1971 года на пенсии, с супругой воспитали 4 детей, имеет 12 внуков, 14 правнуков. Награды: медали «За освоение целинных земель», «Ветеран труда», пять юбилейных медалей. Умер в 1986 году, похоронен в поселке Черниговка </a:t>
            </a:r>
            <a:r>
              <a:rPr lang="ru-RU" sz="1800" dirty="0" err="1"/>
              <a:t>Аулиекоьского</a:t>
            </a:r>
            <a:r>
              <a:rPr lang="ru-RU" sz="1800" dirty="0"/>
              <a:t> </a:t>
            </a:r>
            <a:r>
              <a:rPr lang="ru-RU" sz="1800" dirty="0" smtClean="0"/>
              <a:t>района.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59319"/>
            <a:ext cx="82809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ts val="0"/>
              </a:spcBef>
            </a:pPr>
            <a:r>
              <a:rPr lang="ru-RU" sz="4400" b="1" kern="0" dirty="0">
                <a:solidFill>
                  <a:srgbClr val="000000"/>
                </a:solidFill>
                <a:latin typeface="Times New Roman"/>
                <a:cs typeface="Times New Roman"/>
              </a:rPr>
              <a:t>Шинкаренко </a:t>
            </a:r>
            <a:endParaRPr lang="ru-RU" sz="4400" b="1" kern="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lvl="0" algn="ctr" eaLnBrk="0" hangingPunct="0">
              <a:spcBef>
                <a:spcPts val="0"/>
              </a:spcBef>
            </a:pPr>
            <a:r>
              <a:rPr lang="ru-RU" sz="4400" b="1" kern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Константин </a:t>
            </a:r>
            <a:r>
              <a:rPr lang="ru-RU" sz="4400" b="1" kern="0" dirty="0">
                <a:solidFill>
                  <a:srgbClr val="000000"/>
                </a:solidFill>
                <a:latin typeface="Times New Roman"/>
                <a:cs typeface="Times New Roman"/>
              </a:rPr>
              <a:t>Лазаревич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6165304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lvl="0" eaLnBrk="0" hangingPunct="0">
              <a:spcBef>
                <a:spcPct val="20000"/>
              </a:spcBef>
            </a:pPr>
            <a:r>
              <a:rPr lang="ru-RU" sz="2400" kern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Прадед Аксеновой Анжелики</a:t>
            </a:r>
            <a:endParaRPr lang="ru-RU" sz="2400" kern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8032" y="1454919"/>
            <a:ext cx="7772400" cy="3198217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/>
              <a:t>Клещин Иван Николаевич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4000" dirty="0" smtClean="0"/>
              <a:t>1907 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100" dirty="0" smtClean="0"/>
              <a:t>краснофлотец</a:t>
            </a:r>
            <a:br>
              <a:rPr lang="ru-RU" sz="3100" dirty="0" smtClean="0"/>
            </a:br>
            <a:r>
              <a:rPr lang="ru-RU" sz="3100" dirty="0" smtClean="0"/>
              <a:t>в РККА с 11.07.1941 года</a:t>
            </a:r>
            <a:br>
              <a:rPr lang="ru-RU" sz="3100" dirty="0" smtClean="0"/>
            </a:br>
            <a:r>
              <a:rPr lang="ru-RU" sz="3100" dirty="0" smtClean="0"/>
              <a:t>Награжден Орденом Отечественной войны II степени</a:t>
            </a:r>
            <a:endParaRPr lang="ru-RU" sz="3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5949280"/>
            <a:ext cx="4568552" cy="422928"/>
          </a:xfrm>
        </p:spPr>
        <p:txBody>
          <a:bodyPr/>
          <a:lstStyle/>
          <a:p>
            <a:r>
              <a:rPr lang="ru-RU" sz="2400" dirty="0" smtClean="0"/>
              <a:t>Дед </a:t>
            </a:r>
            <a:r>
              <a:rPr lang="ru-RU" sz="2400" dirty="0" err="1" smtClean="0"/>
              <a:t>Клещина</a:t>
            </a:r>
            <a:r>
              <a:rPr lang="ru-RU" sz="2400" dirty="0" smtClean="0"/>
              <a:t> Дмитрия</a:t>
            </a:r>
          </a:p>
          <a:p>
            <a:endParaRPr lang="ru-RU" sz="2400" dirty="0"/>
          </a:p>
        </p:txBody>
      </p:sp>
      <p:pic>
        <p:nvPicPr>
          <p:cNvPr id="4" name="Picture 9" descr="http://s011.radikal.ru/i315/1102/ac/283c74d609c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988840"/>
            <a:ext cx="1800200" cy="18956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260648"/>
            <a:ext cx="62674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 smtClean="0"/>
              <a:t>Момот</a:t>
            </a:r>
            <a:r>
              <a:rPr lang="ru-RU" sz="4400" b="1" dirty="0" smtClean="0"/>
              <a:t> Иван Елисеевич</a:t>
            </a:r>
          </a:p>
          <a:p>
            <a:pPr algn="ctr"/>
            <a:r>
              <a:rPr lang="ru-RU" sz="3600" dirty="0" smtClean="0"/>
              <a:t>1914 –1995</a:t>
            </a:r>
            <a:endParaRPr lang="ru-RU" sz="3600" dirty="0"/>
          </a:p>
        </p:txBody>
      </p:sp>
      <p:pic>
        <p:nvPicPr>
          <p:cNvPr id="4098" name="Picture 2" descr="http://podvignaroda.mil.ru/filter/filterimage?path=VS/072/033-0686044-0989%2B004-0988/00000414.jpg&amp;id=18517765&amp;id=18517765&amp;id1=a8cc53659a191e28661f274b99bbbbf9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7544" y="1484784"/>
            <a:ext cx="2518438" cy="3384376"/>
          </a:xfrm>
          <a:prstGeom prst="rect">
            <a:avLst/>
          </a:prstGeom>
          <a:noFill/>
        </p:spPr>
      </p:pic>
      <p:pic>
        <p:nvPicPr>
          <p:cNvPr id="4" name="Picture 8" descr="http://www.smsport.ru/image/hk/people/med/OrdenKr.Zvezdy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1484784"/>
            <a:ext cx="2083011" cy="2088232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195736" y="4437112"/>
            <a:ext cx="5947511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http://pda.stapravda.ru/i/w200/p13608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076056" y="1772816"/>
            <a:ext cx="1039290" cy="2016224"/>
          </a:xfrm>
          <a:prstGeom prst="rect">
            <a:avLst/>
          </a:prstGeom>
          <a:noFill/>
        </p:spPr>
      </p:pic>
      <p:pic>
        <p:nvPicPr>
          <p:cNvPr id="12" name="Picture 4" descr="фото5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372200" y="1484784"/>
            <a:ext cx="2123134" cy="2736304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4860032" y="6093296"/>
            <a:ext cx="3805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Прадед Касаткиной Ксении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podvignaroda.mil.ru/filter/filterimage?path=VS/126/033-0686044-3578%2B004-3577/00000063.jpg&amp;id=22002975&amp;id=22002975&amp;id1=671763a9a5e4b14053099550beabd17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7544" y="1916832"/>
            <a:ext cx="3258961" cy="4032448"/>
          </a:xfrm>
          <a:prstGeom prst="rect">
            <a:avLst/>
          </a:prstGeom>
          <a:noFill/>
        </p:spPr>
      </p:pic>
      <p:pic>
        <p:nvPicPr>
          <p:cNvPr id="15364" name="Picture 4" descr="http://podvignaroda.mil.ru/filter/filterimage?path=VS/186/033-0686044-3069%2B004-3068/00000493.jpg&amp;id=46255144&amp;id=46255144&amp;id1=b022e468560350bff59b89686b0e3b6a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04048" y="1916832"/>
            <a:ext cx="2841277" cy="403244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15616" y="404664"/>
            <a:ext cx="736887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 smtClean="0"/>
              <a:t>Момот</a:t>
            </a:r>
            <a:r>
              <a:rPr lang="ru-RU" sz="4400" b="1" dirty="0" smtClean="0"/>
              <a:t> Григорий Елисеевич</a:t>
            </a:r>
          </a:p>
          <a:p>
            <a:pPr algn="ctr"/>
            <a:r>
              <a:rPr lang="ru-RU" sz="3600" dirty="0" smtClean="0"/>
              <a:t>Умер от ран в военном госпитале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860032" y="5949280"/>
            <a:ext cx="3805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Прадед Касаткиной Ксении</a:t>
            </a:r>
            <a:endParaRPr lang="ru-RU" sz="2400" dirty="0"/>
          </a:p>
        </p:txBody>
      </p:sp>
      <p:pic>
        <p:nvPicPr>
          <p:cNvPr id="15366" name="Picture 6" descr="http://www.orenport.ru/images/img/1335/Strebkova/1/s_6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524328" y="1944216"/>
            <a:ext cx="1263664" cy="2276872"/>
          </a:xfrm>
          <a:prstGeom prst="rect">
            <a:avLst/>
          </a:prstGeom>
          <a:noFill/>
        </p:spPr>
      </p:pic>
      <p:pic>
        <p:nvPicPr>
          <p:cNvPr id="15368" name="Picture 8" descr="http://www.smsport.ru/image/hk/people/med/OrdenKr.Zvezdy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1772816"/>
            <a:ext cx="1723871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http://www.obd-memorial.ru/memorial/fullimage?id=75009976&amp;id1=a87905bc6bc0d63ba96c1f8603ba331f&amp;path=Z/011/033-0563785-0001/00000613.jpg"/>
          <p:cNvSpPr>
            <a:spLocks noChangeAspect="1" noChangeArrowheads="1"/>
          </p:cNvSpPr>
          <p:nvPr/>
        </p:nvSpPr>
        <p:spPr bwMode="auto">
          <a:xfrm>
            <a:off x="63500" y="-136525"/>
            <a:ext cx="4991100" cy="74485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://www.obd-memorial.ru/memorial/fullimage?id=75009976&amp;id1=a87905bc6bc0d63ba96c1f8603ba331f&amp;path=Z/011/033-0563785-0001/00000613.jpg"/>
          <p:cNvSpPr>
            <a:spLocks noChangeAspect="1" noChangeArrowheads="1"/>
          </p:cNvSpPr>
          <p:nvPr/>
        </p:nvSpPr>
        <p:spPr bwMode="auto">
          <a:xfrm>
            <a:off x="63500" y="-136525"/>
            <a:ext cx="4991100" cy="74485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http://www.obd-memorial.ru/memorial/fullimage?id=75009976&amp;id1=a87905bc6bc0d63ba96c1f8603ba331f&amp;path=Z/011/033-0563785-0001/00000613.jpg"/>
          <p:cNvSpPr>
            <a:spLocks noChangeAspect="1" noChangeArrowheads="1"/>
          </p:cNvSpPr>
          <p:nvPr/>
        </p:nvSpPr>
        <p:spPr bwMode="auto">
          <a:xfrm>
            <a:off x="63500" y="-136525"/>
            <a:ext cx="4991100" cy="74485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0" name="AutoShape 8" descr="http://www.obd-memorial.ru/memorial/fullimage?id=75009976&amp;id1=a87905bc6bc0d63ba96c1f8603ba331f&amp;path=Z/011/033-0563785-0001/00000613.jpg"/>
          <p:cNvSpPr>
            <a:spLocks noChangeAspect="1" noChangeArrowheads="1"/>
          </p:cNvSpPr>
          <p:nvPr/>
        </p:nvSpPr>
        <p:spPr bwMode="auto">
          <a:xfrm>
            <a:off x="63500" y="-136525"/>
            <a:ext cx="22088475" cy="32937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2" name="AutoShape 10" descr="http://www.obd-memorial.ru/memorial/fullimage?id=75009976&amp;id1=a87905bc6bc0d63ba96c1f8603ba331f&amp;path=Z/011/033-0563785-0001/000006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3" name="Picture 11" descr="C:\Documents and Settings\мама\Рабочий стол\untitled.bmp"/>
          <p:cNvPicPr>
            <a:picLocks noChangeAspect="1" noChangeArrowheads="1"/>
          </p:cNvPicPr>
          <p:nvPr/>
        </p:nvPicPr>
        <p:blipFill>
          <a:blip r:embed="rId3" cstate="screen"/>
          <a:srcRect l="10092" t="41347" r="-1548" b="51886"/>
          <a:stretch>
            <a:fillRect/>
          </a:stretch>
        </p:blipFill>
        <p:spPr bwMode="auto">
          <a:xfrm>
            <a:off x="827584" y="5157192"/>
            <a:ext cx="7830870" cy="86409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432172" y="476672"/>
            <a:ext cx="6278514" cy="18774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err="1" smtClean="0"/>
              <a:t>Момот</a:t>
            </a:r>
            <a:r>
              <a:rPr lang="ru-RU" sz="4400" b="1" dirty="0" smtClean="0"/>
              <a:t> Петр Елисеевич</a:t>
            </a:r>
          </a:p>
          <a:p>
            <a:pPr algn="ctr"/>
            <a:r>
              <a:rPr lang="ru-RU" sz="3600" b="1" dirty="0" smtClean="0"/>
              <a:t>1918-1943</a:t>
            </a:r>
          </a:p>
          <a:p>
            <a:pPr algn="ctr"/>
            <a:r>
              <a:rPr lang="ru-RU" sz="3600" b="1" dirty="0" smtClean="0"/>
              <a:t>Убит в бою под Ленинградом</a:t>
            </a:r>
            <a:endParaRPr lang="ru-RU" sz="3600" b="1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67544" y="2636912"/>
            <a:ext cx="3522972" cy="2520280"/>
          </a:xfrm>
          <a:prstGeom prst="rect">
            <a:avLst/>
          </a:prstGeom>
          <a:noFill/>
          <a:ln w="28440">
            <a:solidFill>
              <a:srgbClr val="FF0000"/>
            </a:solidFill>
            <a:miter lim="800000"/>
            <a:headEnd/>
            <a:tailEnd/>
          </a:ln>
          <a:effectLst>
            <a:outerShdw dist="107933" dir="2700000" algn="ctr" rotWithShape="0">
              <a:srgbClr val="808080">
                <a:alpha val="50027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4860032" y="5991671"/>
            <a:ext cx="3805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Прадед Касаткиной Ксении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20688"/>
            <a:ext cx="791646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 smtClean="0"/>
              <a:t>Стенников</a:t>
            </a:r>
            <a:r>
              <a:rPr lang="ru-RU" sz="4400" b="1" dirty="0" smtClean="0"/>
              <a:t> Федор Васильевич</a:t>
            </a:r>
          </a:p>
          <a:p>
            <a:pPr algn="ctr"/>
            <a:r>
              <a:rPr lang="ru-RU" sz="3600" b="1" dirty="0" smtClean="0"/>
              <a:t>(1906)</a:t>
            </a:r>
            <a:endParaRPr lang="ru-RU" sz="3600" b="1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528" y="1988840"/>
            <a:ext cx="7236296" cy="93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http://pda.stapravda.ru/i/w200/p13608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668344" y="1484784"/>
            <a:ext cx="1150643" cy="2232248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39552" y="2996952"/>
            <a:ext cx="662473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860032" y="5991671"/>
            <a:ext cx="3805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Прадед Касаткиной Ксении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20688"/>
            <a:ext cx="75800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/>
              <a:t>Красников  Семен Павлович</a:t>
            </a:r>
          </a:p>
          <a:p>
            <a:pPr algn="ctr"/>
            <a:r>
              <a:rPr lang="ru-RU" sz="3600" b="1" dirty="0" smtClean="0"/>
              <a:t>1924-1990</a:t>
            </a:r>
            <a:endParaRPr lang="ru-RU"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75656" y="2852936"/>
            <a:ext cx="5976664" cy="2473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://www.smsport.ru/image/hk/people/med/OrdenKr.Zvezdy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240" y="1340768"/>
            <a:ext cx="2083011" cy="2088232"/>
          </a:xfrm>
          <a:prstGeom prst="rect">
            <a:avLst/>
          </a:prstGeom>
          <a:noFill/>
        </p:spPr>
      </p:pic>
      <p:pic>
        <p:nvPicPr>
          <p:cNvPr id="7" name="Picture 9" descr="http://s011.radikal.ru/i315/1102/ac/283c74d609c1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1412776"/>
            <a:ext cx="1800200" cy="189561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860032" y="5949280"/>
            <a:ext cx="3805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Прадед Касаткиной Ксении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07288" cy="1143000"/>
          </a:xfrm>
        </p:spPr>
        <p:txBody>
          <a:bodyPr/>
          <a:lstStyle/>
          <a:p>
            <a:r>
              <a:rPr lang="ru-RU" b="1" dirty="0" smtClean="0"/>
              <a:t>Андрейчиков Пётр Григорьевич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r>
              <a:rPr lang="ru-RU" sz="2800" dirty="0" smtClean="0"/>
              <a:t>год рождения – 1918</a:t>
            </a:r>
          </a:p>
          <a:p>
            <a:r>
              <a:rPr lang="ru-RU" sz="2800" dirty="0" smtClean="0"/>
              <a:t>Звание - </a:t>
            </a:r>
            <a:r>
              <a:rPr lang="ru-RU" sz="2800" dirty="0" err="1" smtClean="0"/>
              <a:t>гв</a:t>
            </a:r>
            <a:r>
              <a:rPr lang="ru-RU" sz="2800" dirty="0" smtClean="0"/>
              <a:t>. Старшина</a:t>
            </a:r>
          </a:p>
          <a:p>
            <a:r>
              <a:rPr lang="ru-RU" sz="2800" dirty="0" smtClean="0"/>
              <a:t>в РККА с - 1942 года</a:t>
            </a:r>
          </a:p>
          <a:p>
            <a:r>
              <a:rPr lang="ru-RU" sz="2800" dirty="0" smtClean="0"/>
              <a:t>место призыва: </a:t>
            </a:r>
            <a:r>
              <a:rPr lang="ru-RU" sz="2800" dirty="0" err="1" smtClean="0"/>
              <a:t>Титовский</a:t>
            </a:r>
            <a:r>
              <a:rPr lang="ru-RU" sz="2800" dirty="0" smtClean="0"/>
              <a:t> РВК, Кемеровская обл., </a:t>
            </a:r>
            <a:r>
              <a:rPr lang="ru-RU" sz="2800" dirty="0" err="1" smtClean="0"/>
              <a:t>Титовский</a:t>
            </a:r>
            <a:r>
              <a:rPr lang="ru-RU" sz="2800" dirty="0" smtClean="0"/>
              <a:t> р-н</a:t>
            </a:r>
          </a:p>
          <a:p>
            <a:r>
              <a:rPr lang="ru-RU" sz="2800" dirty="0" smtClean="0"/>
              <a:t>Награждён Орденом Красной звезды</a:t>
            </a:r>
            <a:endParaRPr lang="ru-RU" sz="2800" dirty="0"/>
          </a:p>
        </p:txBody>
      </p:sp>
      <p:pic>
        <p:nvPicPr>
          <p:cNvPr id="1026" name="Picture 2" descr="C:\Users\Пользователь\Desktop\Чижик В.Г. - копия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0990" y="4653136"/>
            <a:ext cx="8120934" cy="14401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508104" y="6063679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Прадед Кузина Антона</a:t>
            </a:r>
            <a:endParaRPr lang="ru-RU" sz="2400" dirty="0"/>
          </a:p>
        </p:txBody>
      </p:sp>
      <p:pic>
        <p:nvPicPr>
          <p:cNvPr id="6" name="Picture 8" descr="http://www.smsport.ru/image/hk/people/med/OrdenKr.Zvezdy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1124744"/>
            <a:ext cx="1867527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/>
              <a:t>Майоров Иван Яковлевич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(</a:t>
            </a:r>
            <a:r>
              <a:rPr lang="ru-RU" sz="3600" dirty="0" smtClean="0"/>
              <a:t>1923-17.07.1942)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176264"/>
            <a:ext cx="8229600" cy="334096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Воинское звание – рядовой</a:t>
            </a:r>
          </a:p>
          <a:p>
            <a:r>
              <a:rPr lang="ru-RU" sz="2800" dirty="0" smtClean="0"/>
              <a:t>Страна захоронения - Россия</a:t>
            </a:r>
          </a:p>
          <a:p>
            <a:r>
              <a:rPr lang="ru-RU" sz="2800" dirty="0" smtClean="0"/>
              <a:t>Регион захоронения - Воронежская обл.Место захоронения г. Воронеж, Коминтерновский р-н, Задонское </a:t>
            </a:r>
            <a:r>
              <a:rPr lang="ru-RU" sz="2800" dirty="0" err="1" smtClean="0"/>
              <a:t>ш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Могила - Братская могила № 2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508104" y="5949280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Прадед Кузина Антона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67544" y="1556792"/>
            <a:ext cx="8316416" cy="3024336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/>
              <a:t>Гущин Владимир Васильевич</a:t>
            </a:r>
          </a:p>
          <a:p>
            <a:pPr algn="ctr">
              <a:buNone/>
            </a:pPr>
            <a:r>
              <a:rPr lang="ru-RU" sz="4400" b="1" dirty="0" smtClean="0"/>
              <a:t> </a:t>
            </a:r>
          </a:p>
          <a:p>
            <a:pPr algn="ctr">
              <a:buNone/>
            </a:pPr>
            <a:r>
              <a:rPr lang="ru-RU" sz="4400" b="1" dirty="0" smtClean="0"/>
              <a:t>Гущин Фёдор Васильевич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3959424" y="5877272"/>
            <a:ext cx="5184576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Прапрадеды Ларионовой Алины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713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195736" y="2204864"/>
            <a:ext cx="5184576" cy="3384376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1941г.-призван в армию.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 1943г. получил ранение и попал в госпиталь.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С 1943г.-демобилизован.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Имеет орден ВОВ 2 степени и медаль за отвагу.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548680"/>
            <a:ext cx="65492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/>
              <a:t>Зуев Иван </a:t>
            </a:r>
            <a:r>
              <a:rPr lang="ru-RU" sz="4400" b="1" dirty="0" err="1" smtClean="0"/>
              <a:t>Емельянович</a:t>
            </a:r>
            <a:r>
              <a:rPr lang="ru-RU" sz="4400" b="1" dirty="0" smtClean="0"/>
              <a:t> </a:t>
            </a:r>
            <a:endParaRPr lang="ru-RU" sz="4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97898" y="133956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kern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1916</a:t>
            </a:r>
            <a:endParaRPr lang="ru-RU" sz="3600" dirty="0"/>
          </a:p>
        </p:txBody>
      </p:sp>
      <p:pic>
        <p:nvPicPr>
          <p:cNvPr id="7" name="Picture 7" descr="http://pda.stapravda.ru/i/w200/p1360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7584" y="1556792"/>
            <a:ext cx="1150643" cy="2232248"/>
          </a:xfrm>
          <a:prstGeom prst="rect">
            <a:avLst/>
          </a:prstGeom>
          <a:noFill/>
        </p:spPr>
      </p:pic>
      <p:pic>
        <p:nvPicPr>
          <p:cNvPr id="8" name="Picture 9" descr="http://s011.radikal.ru/i315/1102/ac/283c74d609c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1124744"/>
            <a:ext cx="1846353" cy="1944216"/>
          </a:xfrm>
          <a:prstGeom prst="rect">
            <a:avLst/>
          </a:prstGeom>
          <a:noFill/>
        </p:spPr>
      </p:pic>
      <p:sp>
        <p:nvSpPr>
          <p:cNvPr id="9" name="Подзаголовок 2"/>
          <p:cNvSpPr txBox="1">
            <a:spLocks/>
          </p:cNvSpPr>
          <p:nvPr/>
        </p:nvSpPr>
        <p:spPr bwMode="auto">
          <a:xfrm>
            <a:off x="5076056" y="6021288"/>
            <a:ext cx="381642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Прадед Ларионовой Алины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132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 txBox="1">
            <a:spLocks noGrp="1"/>
          </p:cNvSpPr>
          <p:nvPr>
            <p:ph type="body" idx="4294967295"/>
          </p:nvPr>
        </p:nvSpPr>
        <p:spPr>
          <a:xfrm>
            <a:off x="457171" y="1604841"/>
            <a:ext cx="4978925" cy="4893647"/>
          </a:xfrm>
        </p:spPr>
        <p:txBody>
          <a:bodyPr wrap="square">
            <a:spAutoFit/>
          </a:bodyPr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pPr marL="0" lvl="0" indent="0">
              <a:spcAft>
                <a:spcPts val="0"/>
              </a:spcAft>
              <a:buNone/>
            </a:pPr>
            <a:r>
              <a:rPr lang="ru-RU" sz="2400" dirty="0" smtClean="0">
                <a:latin typeface="+mn-lt"/>
              </a:rPr>
              <a:t>Род</a:t>
            </a:r>
            <a:r>
              <a:rPr lang="ru-RU" sz="2400" dirty="0">
                <a:latin typeface="+mn-lt"/>
              </a:rPr>
              <a:t>. в 1917г. </a:t>
            </a:r>
            <a:endParaRPr lang="ru-RU" sz="2400" dirty="0" smtClean="0">
              <a:latin typeface="+mn-lt"/>
            </a:endParaRPr>
          </a:p>
          <a:p>
            <a:pPr marL="0" lvl="0" indent="0">
              <a:spcAft>
                <a:spcPts val="0"/>
              </a:spcAft>
              <a:buNone/>
            </a:pPr>
            <a:r>
              <a:rPr lang="ru-RU" sz="2400" dirty="0" smtClean="0">
                <a:latin typeface="+mn-lt"/>
              </a:rPr>
              <a:t>Годы </a:t>
            </a:r>
            <a:r>
              <a:rPr lang="ru-RU" sz="2400" dirty="0">
                <a:latin typeface="+mn-lt"/>
              </a:rPr>
              <a:t>службы:1941-1945гг. Участница боев на ООР, Юго-Западном, 3-м Украинском ф-х в составе 178 запас. СП. Род войск - сухопутные. Воинское звание – рядовая. Награждена орденом Отечественной войны 2-й ст., медалями: «За оборону Одессы», «За победу над Германией»</a:t>
            </a:r>
          </a:p>
          <a:p>
            <a:pPr marL="0" lvl="0" indent="0">
              <a:spcAft>
                <a:spcPts val="0"/>
              </a:spcAft>
              <a:buNone/>
            </a:pPr>
            <a:endParaRPr lang="ru-RU" sz="2400" dirty="0">
              <a:latin typeface="+mn-lt"/>
            </a:endParaRPr>
          </a:p>
          <a:p>
            <a:pPr marL="0" lvl="0" indent="0">
              <a:spcAft>
                <a:spcPts val="0"/>
              </a:spcAft>
              <a:buNone/>
            </a:pPr>
            <a:endParaRPr lang="ru-RU" sz="2400" dirty="0">
              <a:latin typeface="+mn-lt"/>
            </a:endParaRPr>
          </a:p>
          <a:p>
            <a:pPr marL="0" lvl="0" indent="0">
              <a:spcAft>
                <a:spcPts val="0"/>
              </a:spcAft>
              <a:buNone/>
            </a:pPr>
            <a:endParaRPr lang="ru-RU" sz="2400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530553"/>
            <a:ext cx="84249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eaLnBrk="0" hangingPunct="0">
              <a:spcBef>
                <a:spcPct val="20000"/>
              </a:spcBef>
            </a:pPr>
            <a:r>
              <a:rPr lang="ru-RU" sz="4400" b="1" kern="0" dirty="0">
                <a:solidFill>
                  <a:srgbClr val="000000"/>
                </a:solidFill>
                <a:latin typeface="Times New Roman"/>
                <a:cs typeface="Times New Roman"/>
              </a:rPr>
              <a:t>Шинкаренко Анна </a:t>
            </a:r>
            <a:r>
              <a:rPr lang="ru-RU" sz="4400" b="1" kern="0" dirty="0" err="1">
                <a:solidFill>
                  <a:srgbClr val="000000"/>
                </a:solidFill>
                <a:latin typeface="Times New Roman"/>
                <a:cs typeface="Times New Roman"/>
              </a:rPr>
              <a:t>Лазаревна</a:t>
            </a:r>
            <a:endParaRPr lang="ru-RU" sz="4400" b="1" kern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pic>
        <p:nvPicPr>
          <p:cNvPr id="4" name="Picture 9" descr="http://s011.radikal.ru/i315/1102/ac/283c74d609c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1484784"/>
            <a:ext cx="2304256" cy="242639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707904" y="5958282"/>
            <a:ext cx="51125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lvl="0" eaLnBrk="0" hangingPunct="0">
              <a:spcBef>
                <a:spcPct val="20000"/>
              </a:spcBef>
            </a:pPr>
            <a:r>
              <a:rPr lang="ru-RU" sz="2400" kern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Прабабушка Аксеновой Анжелики</a:t>
            </a:r>
            <a:endParaRPr lang="ru-RU" sz="2400" kern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653136"/>
            <a:ext cx="8640960" cy="187220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М.С.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Макута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был награжден медалью «За отвагу» за то, что 7.08.1943 года в бою за деревню Каменка, Смоленской области,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Спас-Деменского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района, находясь в боевых порядках пехоты, обнаружил и засек 2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артбатареи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1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минбатарею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4 пулемета и 3 дзота, мешавших продвижению нашей пехоты, которые затем были  уничтожены.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528" y="1196752"/>
            <a:ext cx="2197255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516216" y="1196751"/>
            <a:ext cx="2304256" cy="273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059832" y="1628800"/>
            <a:ext cx="3024336" cy="2187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83568" y="404664"/>
            <a:ext cx="82809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kern="0" dirty="0">
                <a:solidFill>
                  <a:srgbClr val="000000"/>
                </a:solidFill>
              </a:rPr>
              <a:t> </a:t>
            </a:r>
            <a:r>
              <a:rPr lang="ru-RU" sz="4400" b="1" kern="0" dirty="0" err="1">
                <a:solidFill>
                  <a:srgbClr val="000000"/>
                </a:solidFill>
              </a:rPr>
              <a:t>Макута</a:t>
            </a:r>
            <a:r>
              <a:rPr lang="ru-RU" sz="4400" b="1" kern="0" dirty="0">
                <a:solidFill>
                  <a:srgbClr val="000000"/>
                </a:solidFill>
              </a:rPr>
              <a:t> </a:t>
            </a:r>
            <a:r>
              <a:rPr lang="ru-RU" sz="4400" b="1" kern="0" dirty="0" smtClean="0">
                <a:solidFill>
                  <a:srgbClr val="000000"/>
                </a:solidFill>
              </a:rPr>
              <a:t>Михаил Савельевич</a:t>
            </a:r>
            <a:endParaRPr lang="ru-RU" sz="4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3933056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/>
              <a:t>Гв</a:t>
            </a:r>
            <a:r>
              <a:rPr lang="ru-RU" sz="2400" dirty="0"/>
              <a:t>. Рядовой. В РККА с 1942 года</a:t>
            </a:r>
            <a:br>
              <a:rPr lang="ru-RU" sz="2400" dirty="0"/>
            </a:br>
            <a:r>
              <a:rPr lang="ru-RU" sz="2400" dirty="0" smtClean="0"/>
              <a:t>Место </a:t>
            </a:r>
            <a:r>
              <a:rPr lang="ru-RU" sz="2400" dirty="0"/>
              <a:t>призыва: </a:t>
            </a:r>
            <a:r>
              <a:rPr lang="ru-RU" sz="2400" dirty="0" err="1"/>
              <a:t>Ояшинский</a:t>
            </a:r>
            <a:r>
              <a:rPr lang="ru-RU" sz="2400" dirty="0"/>
              <a:t> РВК, Новосибирская </a:t>
            </a:r>
            <a:r>
              <a:rPr lang="ru-RU" sz="2400" dirty="0" smtClean="0"/>
              <a:t>обл.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5148064" y="6135687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Прадед </a:t>
            </a:r>
            <a:r>
              <a:rPr lang="ru-RU" sz="2400" dirty="0" err="1" smtClean="0"/>
              <a:t>Макута</a:t>
            </a:r>
            <a:r>
              <a:rPr lang="ru-RU" sz="2400" dirty="0" smtClean="0"/>
              <a:t> Максима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51215"/>
            <a:ext cx="8229600" cy="39540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/>
              <a:t>Информация из донесения о безвозвратных потерях</a:t>
            </a:r>
          </a:p>
          <a:p>
            <a:pPr marL="0" indent="0">
              <a:buNone/>
            </a:pPr>
            <a:r>
              <a:rPr lang="ru-RU" sz="2000" dirty="0" smtClean="0"/>
              <a:t>Дата рождения/Возраст__.__.1919</a:t>
            </a:r>
          </a:p>
          <a:p>
            <a:pPr marL="0" indent="0">
              <a:buNone/>
            </a:pPr>
            <a:r>
              <a:rPr lang="ru-RU" sz="2000" dirty="0" smtClean="0"/>
              <a:t>Место рождения – Курская обл., Полянский р-н </a:t>
            </a:r>
          </a:p>
          <a:p>
            <a:pPr marL="0" indent="0">
              <a:buNone/>
            </a:pPr>
            <a:r>
              <a:rPr lang="ru-RU" sz="2000" dirty="0" smtClean="0"/>
              <a:t>Дата и место призыва – Больше-Полянский РВК, </a:t>
            </a:r>
          </a:p>
          <a:p>
            <a:pPr marL="0" indent="0">
              <a:buNone/>
            </a:pPr>
            <a:r>
              <a:rPr lang="ru-RU" sz="2000" dirty="0" smtClean="0"/>
              <a:t>Курская обл., Больше-Полянский р-н</a:t>
            </a:r>
          </a:p>
          <a:p>
            <a:pPr marL="0" indent="0">
              <a:buNone/>
            </a:pPr>
            <a:r>
              <a:rPr lang="ru-RU" sz="2000" dirty="0" smtClean="0"/>
              <a:t>Последнее место службы – штаб 76 </a:t>
            </a:r>
            <a:r>
              <a:rPr lang="ru-RU" sz="2000" dirty="0" err="1" smtClean="0"/>
              <a:t>сд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Воинское звание-красноармеец</a:t>
            </a:r>
          </a:p>
          <a:p>
            <a:pPr marL="0" indent="0">
              <a:buNone/>
            </a:pPr>
            <a:r>
              <a:rPr lang="ru-RU" sz="2000" dirty="0" smtClean="0"/>
              <a:t>Причина </a:t>
            </a:r>
            <a:r>
              <a:rPr lang="ru-RU" sz="2000" dirty="0" err="1" smtClean="0"/>
              <a:t>выбытия-пропал</a:t>
            </a:r>
            <a:r>
              <a:rPr lang="ru-RU" sz="2000" dirty="0" smtClean="0"/>
              <a:t> без вести</a:t>
            </a:r>
          </a:p>
          <a:p>
            <a:pPr marL="0" indent="0">
              <a:buNone/>
            </a:pPr>
            <a:r>
              <a:rPr lang="ru-RU" sz="2000" dirty="0" smtClean="0"/>
              <a:t>Дата выбытия-29.06.1942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404664"/>
            <a:ext cx="651146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/>
              <a:t>Барков Фёдор </a:t>
            </a:r>
            <a:r>
              <a:rPr lang="ru-RU" sz="4400" b="1" dirty="0" smtClean="0"/>
              <a:t>Иванович</a:t>
            </a:r>
          </a:p>
          <a:p>
            <a:r>
              <a:rPr lang="ru-RU" sz="4400" dirty="0" smtClean="0"/>
              <a:t>Пропал без вести в 1942 г.</a:t>
            </a:r>
            <a:endParaRPr lang="ru-RU" sz="4400" dirty="0"/>
          </a:p>
        </p:txBody>
      </p:sp>
      <p:pic>
        <p:nvPicPr>
          <p:cNvPr id="5" name="Picture 2" descr="C:\Documents and Settings\Семья\Рабочий стол\fullimage.jpg"/>
          <p:cNvPicPr>
            <a:picLocks noChangeAspect="1" noChangeArrowheads="1"/>
          </p:cNvPicPr>
          <p:nvPr/>
        </p:nvPicPr>
        <p:blipFill rotWithShape="1">
          <a:blip r:embed="rId2" cstate="screen"/>
          <a:srcRect l="3261" t="73828" r="6148" b="19891"/>
          <a:stretch/>
        </p:blipFill>
        <p:spPr bwMode="auto">
          <a:xfrm>
            <a:off x="473839" y="5157192"/>
            <a:ext cx="8274625" cy="56979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64088" y="6021288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Прадед Новикова Юрия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6869" y="220919"/>
            <a:ext cx="87849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Панкратов Михаил Федорович</a:t>
            </a:r>
          </a:p>
          <a:p>
            <a:pPr algn="ctr"/>
            <a:r>
              <a:rPr lang="ru-RU" sz="2800" dirty="0" smtClean="0"/>
              <a:t>1920</a:t>
            </a:r>
          </a:p>
          <a:p>
            <a:r>
              <a:rPr lang="ru-RU" dirty="0" smtClean="0"/>
              <a:t>До армии работал токарём на заводе в г. Новосибирск. В 1940 году был призван в армии на Дальний Восток. Был радистом 178 отдельного батальона, 3 роты. Начало войны служил под Харбином в 118 отдел батальона взвод связи. Присвоено звание сержанта.</a:t>
            </a:r>
          </a:p>
        </p:txBody>
      </p:sp>
      <p:pic>
        <p:nvPicPr>
          <p:cNvPr id="4" name="Рисунок 3" descr="CIMG1742.JPG"/>
          <p:cNvPicPr>
            <a:picLocks noChangeAspect="1"/>
          </p:cNvPicPr>
          <p:nvPr/>
        </p:nvPicPr>
        <p:blipFill rotWithShape="1">
          <a:blip r:embed="rId2" cstate="screen"/>
          <a:srcRect/>
          <a:stretch/>
        </p:blipFill>
        <p:spPr>
          <a:xfrm>
            <a:off x="6084168" y="2556181"/>
            <a:ext cx="2736304" cy="3364735"/>
          </a:xfrm>
          <a:prstGeom prst="rect">
            <a:avLst/>
          </a:prstGeom>
        </p:spPr>
      </p:pic>
      <p:pic>
        <p:nvPicPr>
          <p:cNvPr id="5" name="Рисунок 4" descr="CIMG1743.JPG"/>
          <p:cNvPicPr>
            <a:picLocks noChangeAspect="1"/>
          </p:cNvPicPr>
          <p:nvPr/>
        </p:nvPicPr>
        <p:blipFill rotWithShape="1">
          <a:blip r:embed="rId3" cstate="screen"/>
          <a:srcRect/>
          <a:stretch/>
        </p:blipFill>
        <p:spPr>
          <a:xfrm>
            <a:off x="395536" y="2517578"/>
            <a:ext cx="3811495" cy="1409892"/>
          </a:xfrm>
          <a:prstGeom prst="rect">
            <a:avLst/>
          </a:prstGeom>
        </p:spPr>
      </p:pic>
      <p:pic>
        <p:nvPicPr>
          <p:cNvPr id="6" name="Рисунок 5" descr="CIMG1740.JPG"/>
          <p:cNvPicPr>
            <a:picLocks noChangeAspect="1"/>
          </p:cNvPicPr>
          <p:nvPr/>
        </p:nvPicPr>
        <p:blipFill rotWithShape="1">
          <a:blip r:embed="rId4" cstate="screen"/>
          <a:srcRect/>
          <a:stretch/>
        </p:blipFill>
        <p:spPr>
          <a:xfrm>
            <a:off x="1403648" y="3632976"/>
            <a:ext cx="3811496" cy="28923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48064" y="6021288"/>
            <a:ext cx="3779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Прадед Печенкина Дениса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5022" y="603057"/>
            <a:ext cx="402153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Был ранен японским солдатом в плечо, но в госпитале не лежал. Имеет множество наград.</a:t>
            </a:r>
          </a:p>
          <a:p>
            <a:r>
              <a:rPr lang="ru-RU" sz="2000" dirty="0" smtClean="0"/>
              <a:t>Награжден орденом Отечественной войны. А №078659.</a:t>
            </a:r>
          </a:p>
          <a:p>
            <a:r>
              <a:rPr lang="ru-RU" sz="2000" dirty="0"/>
              <a:t>Дедушка очень любил меня и много рассказывал о себе. </a:t>
            </a:r>
            <a:endParaRPr lang="ru-RU" sz="2000" dirty="0" smtClean="0"/>
          </a:p>
        </p:txBody>
      </p:sp>
      <p:pic>
        <p:nvPicPr>
          <p:cNvPr id="3" name="Рисунок 2" descr="CIMG1745.JPG"/>
          <p:cNvPicPr>
            <a:picLocks noChangeAspect="1"/>
          </p:cNvPicPr>
          <p:nvPr/>
        </p:nvPicPr>
        <p:blipFill rotWithShape="1">
          <a:blip r:embed="rId2" cstate="screen"/>
          <a:srcRect/>
          <a:stretch/>
        </p:blipFill>
        <p:spPr>
          <a:xfrm>
            <a:off x="436728" y="3168223"/>
            <a:ext cx="4352164" cy="2925073"/>
          </a:xfrm>
          <a:prstGeom prst="rect">
            <a:avLst/>
          </a:prstGeom>
        </p:spPr>
      </p:pic>
      <p:pic>
        <p:nvPicPr>
          <p:cNvPr id="4" name="Рисунок 3" descr="CIMG1739.JPG"/>
          <p:cNvPicPr>
            <a:picLocks noChangeAspect="1"/>
          </p:cNvPicPr>
          <p:nvPr/>
        </p:nvPicPr>
        <p:blipFill rotWithShape="1">
          <a:blip r:embed="rId3" cstate="screen"/>
          <a:srcRect/>
          <a:stretch/>
        </p:blipFill>
        <p:spPr>
          <a:xfrm>
            <a:off x="4716016" y="476672"/>
            <a:ext cx="3995936" cy="3085630"/>
          </a:xfrm>
          <a:prstGeom prst="rect">
            <a:avLst/>
          </a:prstGeom>
        </p:spPr>
      </p:pic>
      <p:pic>
        <p:nvPicPr>
          <p:cNvPr id="5" name="Рисунок 4" descr="CIMG1744.JPG"/>
          <p:cNvPicPr>
            <a:picLocks noChangeAspect="1"/>
          </p:cNvPicPr>
          <p:nvPr/>
        </p:nvPicPr>
        <p:blipFill rotWithShape="1">
          <a:blip r:embed="rId4" cstate="screen"/>
          <a:srcRect/>
          <a:stretch/>
        </p:blipFill>
        <p:spPr>
          <a:xfrm>
            <a:off x="5623127" y="3755759"/>
            <a:ext cx="3125337" cy="22655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48064" y="6021288"/>
            <a:ext cx="3779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Прадед Печенкина Дениса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64096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/>
              <a:t>Панкратьев Егор Федорович</a:t>
            </a:r>
          </a:p>
          <a:p>
            <a:pPr algn="ctr"/>
            <a:r>
              <a:rPr lang="ru-RU" sz="4400" dirty="0"/>
              <a:t>Герой Советского союза</a:t>
            </a:r>
          </a:p>
          <a:p>
            <a:pPr algn="ctr"/>
            <a:r>
              <a:rPr lang="ru-RU" sz="3600" dirty="0"/>
              <a:t>погиб под </a:t>
            </a:r>
            <a:r>
              <a:rPr lang="ru-RU" sz="3600" dirty="0" smtClean="0"/>
              <a:t>Брестом</a:t>
            </a:r>
            <a:r>
              <a:rPr lang="ru-RU" sz="4400" dirty="0" smtClean="0"/>
              <a:t>.</a:t>
            </a:r>
          </a:p>
          <a:p>
            <a:pPr algn="ctr"/>
            <a:endParaRPr lang="ru-RU" sz="2800" dirty="0"/>
          </a:p>
          <a:p>
            <a:pPr algn="ctr"/>
            <a:r>
              <a:rPr lang="ru-RU" sz="4400" b="1" dirty="0" smtClean="0"/>
              <a:t>Панкратьев Петр Федорович</a:t>
            </a:r>
          </a:p>
          <a:p>
            <a:pPr algn="ctr"/>
            <a:r>
              <a:rPr lang="ru-RU" sz="4400" dirty="0" smtClean="0"/>
              <a:t> </a:t>
            </a:r>
            <a:r>
              <a:rPr lang="ru-RU" sz="3600" dirty="0"/>
              <a:t>погиб под Москвой в 1942 году. </a:t>
            </a:r>
            <a:endParaRPr lang="ru-RU" sz="3600" dirty="0" smtClean="0"/>
          </a:p>
          <a:p>
            <a:pPr algn="ctr"/>
            <a:r>
              <a:rPr lang="ru-RU" sz="4400" b="1" dirty="0" smtClean="0"/>
              <a:t>Кудрявцев </a:t>
            </a:r>
            <a:r>
              <a:rPr lang="ru-RU" sz="4400" b="1" dirty="0"/>
              <a:t>Василий </a:t>
            </a:r>
            <a:r>
              <a:rPr lang="ru-RU" sz="4400" b="1" dirty="0" smtClean="0"/>
              <a:t>Максимович</a:t>
            </a:r>
          </a:p>
          <a:p>
            <a:pPr algn="ctr"/>
            <a:r>
              <a:rPr lang="ru-RU" sz="3600" dirty="0" smtClean="0"/>
              <a:t>Погиб, </a:t>
            </a:r>
            <a:r>
              <a:rPr lang="ru-RU" sz="3600" dirty="0"/>
              <a:t>проявил геройство и мужество, в 1942 под Смоленском</a:t>
            </a:r>
            <a:r>
              <a:rPr lang="ru-RU" sz="4400" dirty="0"/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60032" y="6021288"/>
            <a:ext cx="4067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Прадеды Печенкина Дениса</a:t>
            </a:r>
            <a:endParaRPr lang="ru-RU" sz="2400" dirty="0"/>
          </a:p>
        </p:txBody>
      </p:sp>
      <p:pic>
        <p:nvPicPr>
          <p:cNvPr id="1026" name="Picture 2" descr="Файл:Golden Star medal 473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452320" y="1052736"/>
            <a:ext cx="1243209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7027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95536" y="2492896"/>
            <a:ext cx="4704184" cy="3672408"/>
          </a:xfrm>
        </p:spPr>
        <p:txBody>
          <a:bodyPr/>
          <a:lstStyle/>
          <a:p>
            <a:pPr algn="l" eaLnBrk="1" hangingPunct="1"/>
            <a:r>
              <a:rPr lang="ru-RU" sz="2400" dirty="0" smtClean="0"/>
              <a:t>Место рождения: Новосибирская область, </a:t>
            </a:r>
            <a:r>
              <a:rPr lang="ru-RU" sz="2400" dirty="0" err="1" smtClean="0"/>
              <a:t>Мошковский</a:t>
            </a:r>
            <a:r>
              <a:rPr lang="ru-RU" sz="2400" dirty="0" smtClean="0"/>
              <a:t> район, деревня Мошково. </a:t>
            </a:r>
            <a:br>
              <a:rPr lang="ru-RU" sz="2400" dirty="0" smtClean="0"/>
            </a:br>
            <a:r>
              <a:rPr lang="ru-RU" sz="2400" dirty="0" smtClean="0"/>
              <a:t>Орден Отечественной войны </a:t>
            </a:r>
            <a:r>
              <a:rPr lang="en-US" sz="2400" dirty="0" smtClean="0"/>
              <a:t>II </a:t>
            </a:r>
            <a:r>
              <a:rPr lang="ru-RU" sz="2400" dirty="0" smtClean="0"/>
              <a:t>степени.                 </a:t>
            </a:r>
            <a:br>
              <a:rPr lang="ru-RU" sz="2400" dirty="0" smtClean="0"/>
            </a:br>
            <a:r>
              <a:rPr lang="ru-RU" sz="2400" dirty="0" smtClean="0"/>
              <a:t>№ наградного документа:86</a:t>
            </a:r>
            <a:br>
              <a:rPr lang="ru-RU" sz="2400" dirty="0" smtClean="0"/>
            </a:br>
            <a:r>
              <a:rPr lang="ru-RU" sz="2400" dirty="0" smtClean="0"/>
              <a:t> Номер записи в базе данных: 1514175024</a:t>
            </a:r>
            <a:br>
              <a:rPr lang="ru-RU" sz="2400" dirty="0" smtClean="0"/>
            </a:br>
            <a:r>
              <a:rPr lang="ru-RU" sz="2400" dirty="0" smtClean="0"/>
              <a:t>Дата наградного документа: 06.04.1985.</a:t>
            </a:r>
          </a:p>
        </p:txBody>
      </p:sp>
      <p:pic>
        <p:nvPicPr>
          <p:cNvPr id="2052" name="Рисунок 1" descr="C:\Users\1\Desktop\35195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552" y="1124744"/>
            <a:ext cx="127444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71600" y="482313"/>
            <a:ext cx="7200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kern="0" dirty="0" smtClean="0">
                <a:solidFill>
                  <a:srgbClr val="000000"/>
                </a:solidFill>
                <a:latin typeface="Times New Roman"/>
                <a:ea typeface="+mj-ea"/>
                <a:cs typeface="Times New Roman"/>
              </a:rPr>
              <a:t>Павликов Петр Матвеевич</a:t>
            </a:r>
            <a:endParaRPr lang="ru-RU" sz="4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1340768"/>
            <a:ext cx="30906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kern="0" dirty="0" smtClean="0">
                <a:solidFill>
                  <a:srgbClr val="000000"/>
                </a:solidFill>
                <a:latin typeface="Times New Roman"/>
                <a:ea typeface="+mj-ea"/>
                <a:cs typeface="Times New Roman"/>
              </a:rPr>
              <a:t>1915-2010</a:t>
            </a:r>
            <a:endParaRPr lang="ru-RU" sz="4000" dirty="0"/>
          </a:p>
        </p:txBody>
      </p:sp>
      <p:pic>
        <p:nvPicPr>
          <p:cNvPr id="8" name="Picture 6" descr="vedom_25_27_0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932040" y="2060848"/>
            <a:ext cx="3538736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860032" y="6021288"/>
            <a:ext cx="37388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kern="0" dirty="0" smtClean="0">
                <a:solidFill>
                  <a:srgbClr val="000000"/>
                </a:solidFill>
                <a:latin typeface="Times New Roman"/>
                <a:ea typeface="+mj-ea"/>
                <a:cs typeface="Times New Roman"/>
              </a:rPr>
              <a:t>Прадед </a:t>
            </a:r>
            <a:r>
              <a:rPr lang="ru-RU" sz="2400" kern="0" dirty="0" err="1" smtClean="0">
                <a:solidFill>
                  <a:srgbClr val="000000"/>
                </a:solidFill>
                <a:latin typeface="Times New Roman"/>
                <a:ea typeface="+mj-ea"/>
                <a:cs typeface="Times New Roman"/>
              </a:rPr>
              <a:t>Пугина</a:t>
            </a:r>
            <a:r>
              <a:rPr lang="ru-RU" sz="2400" kern="0" dirty="0" smtClean="0">
                <a:solidFill>
                  <a:srgbClr val="000000"/>
                </a:solidFill>
                <a:latin typeface="Times New Roman"/>
                <a:ea typeface="+mj-ea"/>
                <a:cs typeface="Times New Roman"/>
              </a:rPr>
              <a:t> Михаила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528" y="260648"/>
            <a:ext cx="5760640" cy="2952328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None/>
            </a:pPr>
            <a:r>
              <a:rPr lang="ru-RU" sz="2400" b="1" dirty="0" smtClean="0"/>
              <a:t>Павликов Петр Матвеевич </a:t>
            </a:r>
            <a:r>
              <a:rPr lang="ru-RU" sz="2400" dirty="0" smtClean="0"/>
              <a:t>был призван на фронт в 1941г. До войны он проходил срочную службу в </a:t>
            </a:r>
            <a:r>
              <a:rPr lang="ru-RU" sz="2400" dirty="0" err="1" smtClean="0"/>
              <a:t>Халкинголе</a:t>
            </a:r>
            <a:r>
              <a:rPr lang="ru-RU" sz="2400" dirty="0" smtClean="0"/>
              <a:t>, а после в Толмачево. Был кавалеристом, а затем заместителем начальника связи. В августе 1943г в составе авиационного полка был отправлен в Харьков, где он прослужил связистом до окончания войны в составе пятой авиационной бригады. </a:t>
            </a:r>
          </a:p>
        </p:txBody>
      </p:sp>
      <p:pic>
        <p:nvPicPr>
          <p:cNvPr id="4" name="Picture 5" descr="20130421_13451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084168" y="118681"/>
            <a:ext cx="2808312" cy="3742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20130421_13430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3528" y="3573016"/>
            <a:ext cx="4248472" cy="3047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572000" y="3789040"/>
            <a:ext cx="43204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Вернулся из армии  в 1945г, в сентябре. Получил назначению на завод , и проработал начальником связи до пенсии. Ушел из жизни в 2010г, в возрасте 96 лет…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909246" y="6197242"/>
            <a:ext cx="29832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kern="0" dirty="0" smtClean="0">
                <a:solidFill>
                  <a:srgbClr val="000000"/>
                </a:solidFill>
                <a:latin typeface="Times New Roman"/>
                <a:ea typeface="+mj-ea"/>
                <a:cs typeface="Times New Roman"/>
              </a:rPr>
              <a:t>Прадед </a:t>
            </a:r>
            <a:r>
              <a:rPr lang="ru-RU" sz="2000" kern="0" dirty="0" err="1" smtClean="0">
                <a:solidFill>
                  <a:srgbClr val="000000"/>
                </a:solidFill>
                <a:latin typeface="Times New Roman"/>
                <a:ea typeface="+mj-ea"/>
                <a:cs typeface="Times New Roman"/>
              </a:rPr>
              <a:t>Пугина</a:t>
            </a:r>
            <a:r>
              <a:rPr lang="ru-RU" sz="2000" kern="0" dirty="0" smtClean="0">
                <a:solidFill>
                  <a:srgbClr val="000000"/>
                </a:solidFill>
                <a:latin typeface="Times New Roman"/>
                <a:ea typeface="+mj-ea"/>
                <a:cs typeface="Times New Roman"/>
              </a:rPr>
              <a:t> Михаила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www.podvig-naroda.ru/filter/filterimage?path=VS/172/033-0686196-2949%2B040-2958/00000467.jpg&amp;id=25444892&amp;id=25444892&amp;id1=2d7c51eca2f2bb8636f38c6d32f16a8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332656"/>
            <a:ext cx="76118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/>
              <a:t>Пучкин</a:t>
            </a:r>
            <a:r>
              <a:rPr lang="ru-RU" sz="4400" b="1" dirty="0"/>
              <a:t> Андрей Дмитриевич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739692"/>
            <a:ext cx="451578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Ст</a:t>
            </a:r>
            <a:r>
              <a:rPr lang="ru-RU" sz="2000" dirty="0"/>
              <a:t>. </a:t>
            </a:r>
            <a:r>
              <a:rPr lang="ru-RU" sz="2000" dirty="0" smtClean="0"/>
              <a:t>сержант</a:t>
            </a:r>
          </a:p>
          <a:p>
            <a:pPr lvl="0"/>
            <a:r>
              <a:rPr lang="ru-RU" sz="2000" dirty="0" smtClean="0"/>
              <a:t>В РККА с __.06.1941 года</a:t>
            </a:r>
          </a:p>
          <a:p>
            <a:r>
              <a:rPr lang="ru-RU" sz="2000" dirty="0" smtClean="0">
                <a:solidFill>
                  <a:srgbClr val="000000"/>
                </a:solidFill>
              </a:rPr>
              <a:t>место призыва: </a:t>
            </a:r>
            <a:r>
              <a:rPr lang="ru-RU" sz="2000" dirty="0" err="1" smtClean="0">
                <a:solidFill>
                  <a:srgbClr val="000000"/>
                </a:solidFill>
              </a:rPr>
              <a:t>Рубцовский</a:t>
            </a:r>
            <a:r>
              <a:rPr lang="ru-RU" sz="2000" dirty="0" smtClean="0">
                <a:solidFill>
                  <a:srgbClr val="000000"/>
                </a:solidFill>
              </a:rPr>
              <a:t> РВК, Алтайский край, </a:t>
            </a:r>
            <a:r>
              <a:rPr lang="ru-RU" sz="2000" dirty="0" err="1" smtClean="0">
                <a:solidFill>
                  <a:srgbClr val="000000"/>
                </a:solidFill>
              </a:rPr>
              <a:t>Рубцовский</a:t>
            </a:r>
            <a:r>
              <a:rPr lang="ru-RU" sz="2000" dirty="0" smtClean="0">
                <a:solidFill>
                  <a:srgbClr val="000000"/>
                </a:solidFill>
              </a:rPr>
              <a:t> р-н</a:t>
            </a:r>
          </a:p>
          <a:p>
            <a:r>
              <a:rPr lang="ru-RU" sz="2000" dirty="0" smtClean="0"/>
              <a:t>Список наград: Орден Красного Знамени; Орден Богдана Хмельницкого III степени; Орден Отечественной войны I степени; Орден Отечественной войны II степени; Орден Красной Звезды; Орден Славы III степени; Медаль «За отвагу»; Медаль «За боевые заслуги»</a:t>
            </a:r>
            <a:endParaRPr lang="ru-RU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436096" y="1196752"/>
            <a:ext cx="3456384" cy="489654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779912" y="1052736"/>
            <a:ext cx="12922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000000"/>
                </a:solidFill>
              </a:rPr>
              <a:t>1911</a:t>
            </a:r>
            <a:endParaRPr lang="ru-RU" sz="4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81662" y="6063679"/>
            <a:ext cx="37388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kern="0" dirty="0" smtClean="0">
                <a:solidFill>
                  <a:srgbClr val="000000"/>
                </a:solidFill>
                <a:latin typeface="Times New Roman"/>
                <a:ea typeface="+mj-ea"/>
                <a:cs typeface="Times New Roman"/>
              </a:rPr>
              <a:t>Прадед </a:t>
            </a:r>
            <a:r>
              <a:rPr lang="ru-RU" sz="2400" kern="0" dirty="0" err="1" smtClean="0">
                <a:solidFill>
                  <a:srgbClr val="000000"/>
                </a:solidFill>
                <a:latin typeface="Times New Roman"/>
                <a:ea typeface="+mj-ea"/>
                <a:cs typeface="Times New Roman"/>
              </a:rPr>
              <a:t>Пучкина</a:t>
            </a:r>
            <a:r>
              <a:rPr lang="ru-RU" sz="2400" kern="0" dirty="0" smtClean="0">
                <a:solidFill>
                  <a:srgbClr val="000000"/>
                </a:solidFill>
                <a:latin typeface="Times New Roman"/>
                <a:ea typeface="+mj-ea"/>
                <a:cs typeface="Times New Roman"/>
              </a:rPr>
              <a:t> Кирилла</a:t>
            </a:r>
            <a:endParaRPr lang="ru-RU" sz="2400" dirty="0"/>
          </a:p>
        </p:txBody>
      </p:sp>
      <p:pic>
        <p:nvPicPr>
          <p:cNvPr id="13" name="Picture 9" descr="http://s011.radikal.ru/i315/1102/ac/283c74d609c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980728"/>
            <a:ext cx="1641203" cy="17281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436740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43608" y="404664"/>
            <a:ext cx="72824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/>
              <a:t>Чумаков Кирилл Иванович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979712" y="2276872"/>
            <a:ext cx="53483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Место призыва: </a:t>
            </a:r>
          </a:p>
          <a:p>
            <a:r>
              <a:rPr lang="ru-RU" sz="2400" dirty="0" err="1" smtClean="0"/>
              <a:t>Воробьевский</a:t>
            </a:r>
            <a:r>
              <a:rPr lang="ru-RU" sz="2400" dirty="0" smtClean="0"/>
              <a:t> РВК, Воронежская обл., </a:t>
            </a:r>
            <a:r>
              <a:rPr lang="ru-RU" sz="2400" dirty="0" err="1" smtClean="0"/>
              <a:t>Воробьевский</a:t>
            </a:r>
            <a:r>
              <a:rPr lang="ru-RU" sz="2400" dirty="0" smtClean="0"/>
              <a:t> р-н</a:t>
            </a:r>
          </a:p>
          <a:p>
            <a:r>
              <a:rPr lang="ru-RU" sz="2400" dirty="0" smtClean="0"/>
              <a:t>Лейтенант</a:t>
            </a:r>
          </a:p>
          <a:p>
            <a:r>
              <a:rPr lang="ru-RU" sz="2400" dirty="0" smtClean="0"/>
              <a:t>Список наград: </a:t>
            </a:r>
          </a:p>
          <a:p>
            <a:r>
              <a:rPr lang="ru-RU" sz="2400" dirty="0" smtClean="0"/>
              <a:t>Орден Красной Звезды(2 ордена); Медаль «За отвагу»; </a:t>
            </a:r>
          </a:p>
          <a:p>
            <a:r>
              <a:rPr lang="ru-RU" sz="2400" dirty="0" smtClean="0"/>
              <a:t>Медаль «За боевые заслуги»</a:t>
            </a:r>
          </a:p>
          <a:p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067944" y="1196752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000000"/>
                </a:solidFill>
              </a:rPr>
              <a:t>1913</a:t>
            </a:r>
            <a:endParaRPr lang="ru-RU" sz="4000" dirty="0"/>
          </a:p>
        </p:txBody>
      </p:sp>
      <p:pic>
        <p:nvPicPr>
          <p:cNvPr id="12" name="Picture 7" descr="http://pda.stapravda.ru/i/w200/p1360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3568" y="1556792"/>
            <a:ext cx="1150643" cy="2232248"/>
          </a:xfrm>
          <a:prstGeom prst="rect">
            <a:avLst/>
          </a:prstGeom>
          <a:noFill/>
        </p:spPr>
      </p:pic>
      <p:pic>
        <p:nvPicPr>
          <p:cNvPr id="13" name="Picture 8" descr="http://www.smsport.ru/image/hk/people/med/OrdenKr.Zvezdy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1412776"/>
            <a:ext cx="1939355" cy="194421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004048" y="5877272"/>
            <a:ext cx="37388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kern="0" dirty="0" smtClean="0">
                <a:solidFill>
                  <a:srgbClr val="000000"/>
                </a:solidFill>
                <a:latin typeface="Times New Roman"/>
                <a:ea typeface="+mj-ea"/>
                <a:cs typeface="Times New Roman"/>
              </a:rPr>
              <a:t>Прадед </a:t>
            </a:r>
            <a:r>
              <a:rPr lang="ru-RU" sz="2400" kern="0" dirty="0" err="1" smtClean="0">
                <a:solidFill>
                  <a:srgbClr val="000000"/>
                </a:solidFill>
                <a:latin typeface="Times New Roman"/>
                <a:ea typeface="+mj-ea"/>
                <a:cs typeface="Times New Roman"/>
              </a:rPr>
              <a:t>Пучкина</a:t>
            </a:r>
            <a:r>
              <a:rPr lang="ru-RU" sz="2400" kern="0" dirty="0" smtClean="0">
                <a:solidFill>
                  <a:srgbClr val="000000"/>
                </a:solidFill>
                <a:latin typeface="Times New Roman"/>
                <a:ea typeface="+mj-ea"/>
                <a:cs typeface="Times New Roman"/>
              </a:rPr>
              <a:t> Кирилла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66970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44237" y="1268760"/>
            <a:ext cx="7272179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755576" y="548680"/>
            <a:ext cx="79928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kern="0" dirty="0">
                <a:solidFill>
                  <a:srgbClr val="000000"/>
                </a:solidFill>
              </a:rPr>
              <a:t> </a:t>
            </a:r>
            <a:r>
              <a:rPr lang="ru-RU" sz="4400" b="1" kern="0" dirty="0" err="1" smtClean="0">
                <a:solidFill>
                  <a:srgbClr val="000000"/>
                </a:solidFill>
              </a:rPr>
              <a:t>Чесновиц</a:t>
            </a:r>
            <a:r>
              <a:rPr lang="ru-RU" sz="4400" b="1" kern="0" dirty="0" smtClean="0">
                <a:solidFill>
                  <a:srgbClr val="000000"/>
                </a:solidFill>
              </a:rPr>
              <a:t> Франц Антонович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5292080" y="6021288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Прадед </a:t>
            </a:r>
            <a:r>
              <a:rPr lang="ru-RU" sz="2400" dirty="0" err="1" smtClean="0"/>
              <a:t>Рудова</a:t>
            </a:r>
            <a:r>
              <a:rPr lang="ru-RU" sz="2400" dirty="0" smtClean="0"/>
              <a:t> Павла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Grp="1" noChangeAspect="1"/>
          </p:cNvPicPr>
          <p:nvPr>
            <p:ph type="pic" idx="4294967295"/>
          </p:nvPr>
        </p:nvPicPr>
        <p:blipFill>
          <a:blip r:embed="rId3" cstate="screen">
            <a:lum/>
            <a:alphaModFix/>
          </a:blip>
          <a:srcRect/>
          <a:stretch>
            <a:fillRect/>
          </a:stretch>
        </p:blipFill>
        <p:spPr>
          <a:xfrm>
            <a:off x="727245" y="1412776"/>
            <a:ext cx="2886772" cy="3476927"/>
          </a:xfrm>
          <a:ln w="25400">
            <a:solidFill>
              <a:srgbClr val="FF0000"/>
            </a:solidFill>
          </a:ln>
        </p:spPr>
      </p:pic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3779912" y="1340768"/>
            <a:ext cx="4951377" cy="4630569"/>
          </a:xfrm>
        </p:spPr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pPr marL="0" lvl="0" indent="0">
              <a:spcAft>
                <a:spcPts val="0"/>
              </a:spcAft>
              <a:buNone/>
            </a:pPr>
            <a:r>
              <a:rPr lang="ru-RU" sz="1600" dirty="0" smtClean="0"/>
              <a:t>Родился </a:t>
            </a:r>
            <a:r>
              <a:rPr lang="ru-RU" sz="1600" dirty="0"/>
              <a:t>27 января 1916 г. в п. </a:t>
            </a:r>
            <a:r>
              <a:rPr lang="ru-RU" sz="1600" dirty="0" err="1"/>
              <a:t>Дударево</a:t>
            </a:r>
            <a:r>
              <a:rPr lang="ru-RU" sz="1600" dirty="0"/>
              <a:t> </a:t>
            </a:r>
            <a:r>
              <a:rPr lang="ru-RU" sz="1600" dirty="0" err="1"/>
              <a:t>Копейского</a:t>
            </a:r>
            <a:r>
              <a:rPr lang="ru-RU" sz="1600" dirty="0"/>
              <a:t> района Челябинской области. Образование среднее. Учился в </a:t>
            </a:r>
            <a:r>
              <a:rPr lang="ru-RU" sz="1600" dirty="0" err="1"/>
              <a:t>Вилинском</a:t>
            </a:r>
            <a:r>
              <a:rPr lang="ru-RU" sz="1600" dirty="0"/>
              <a:t> пехотном училище, откуда был отправлен на фронт. Участвовал в боях в июне-июле 1941 года, попал в плен. В плену находился на территории Норвегии, освобожден американскими войсками. Демобилизован в 1945 году. Началась трудовая деятельность: рабочий Красноармейского леспромхоза; </a:t>
            </a:r>
            <a:r>
              <a:rPr lang="ru-RU" sz="1600" dirty="0" err="1"/>
              <a:t>ст.рабочий</a:t>
            </a:r>
            <a:r>
              <a:rPr lang="ru-RU" sz="1600" dirty="0"/>
              <a:t> Верхнее-Тобольской геологоразведки; рабочий колхоза «Пролетарий»; рабочий, мастер </a:t>
            </a:r>
            <a:r>
              <a:rPr lang="ru-RU" sz="1600" dirty="0" err="1"/>
              <a:t>стройчасти</a:t>
            </a:r>
            <a:r>
              <a:rPr lang="ru-RU" sz="1600" dirty="0"/>
              <a:t> совхоза «</a:t>
            </a:r>
            <a:r>
              <a:rPr lang="ru-RU" sz="1600" dirty="0" err="1"/>
              <a:t>Шоптыкольский</a:t>
            </a:r>
            <a:r>
              <a:rPr lang="ru-RU" sz="1600" dirty="0"/>
              <a:t>». С 1976 г. на пенсии. Награды: орден Отечественной войны II степени, медаль «За победу над Германией в Великой Отечественной войне 1941-1945 гг.», юбилейные медали. С супругой Анастасией Пантелеевной воспитали 5 сыновей, 12 внуков и внучек, 11 правнуков. Проживал в городе </a:t>
            </a:r>
            <a:r>
              <a:rPr lang="ru-RU" sz="1600" dirty="0" err="1"/>
              <a:t>Костанае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425396"/>
            <a:ext cx="81369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hangingPunct="0">
              <a:spcBef>
                <a:spcPct val="20000"/>
              </a:spcBef>
            </a:pPr>
            <a:r>
              <a:rPr lang="ru-RU" sz="4400" b="1" kern="0" dirty="0">
                <a:solidFill>
                  <a:srgbClr val="000000"/>
                </a:solidFill>
                <a:latin typeface="Times New Roman"/>
                <a:cs typeface="Times New Roman"/>
              </a:rPr>
              <a:t>Аксенов Серафим Матвеевич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6165304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lvl="0" eaLnBrk="0" hangingPunct="0">
              <a:spcBef>
                <a:spcPct val="20000"/>
              </a:spcBef>
            </a:pPr>
            <a:r>
              <a:rPr lang="ru-RU" sz="2400" kern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Прадед Аксеновой Анжелики</a:t>
            </a:r>
            <a:endParaRPr lang="ru-RU" sz="2400" kern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907704" y="1412776"/>
            <a:ext cx="5857916" cy="3987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79512" y="548680"/>
            <a:ext cx="88924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kern="0" dirty="0">
                <a:solidFill>
                  <a:srgbClr val="000000"/>
                </a:solidFill>
              </a:rPr>
              <a:t> </a:t>
            </a:r>
            <a:r>
              <a:rPr lang="ru-RU" sz="4000" b="1" kern="0" dirty="0" smtClean="0">
                <a:solidFill>
                  <a:srgbClr val="000000"/>
                </a:solidFill>
              </a:rPr>
              <a:t>Барановский Николай Филиппович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5292080" y="6021288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Прадед </a:t>
            </a:r>
            <a:r>
              <a:rPr lang="ru-RU" sz="2400" dirty="0" err="1" smtClean="0"/>
              <a:t>Рудова</a:t>
            </a:r>
            <a:r>
              <a:rPr lang="ru-RU" sz="2400" dirty="0" smtClean="0"/>
              <a:t> Павла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6024" y="764704"/>
            <a:ext cx="8676456" cy="1470025"/>
          </a:xfrm>
        </p:spPr>
        <p:txBody>
          <a:bodyPr/>
          <a:lstStyle/>
          <a:p>
            <a:r>
              <a:rPr lang="ru-RU" b="1" dirty="0" err="1" smtClean="0"/>
              <a:t>Нугаев</a:t>
            </a:r>
            <a:r>
              <a:rPr lang="ru-RU" b="1" dirty="0" smtClean="0"/>
              <a:t> Андрей Александрович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5805264"/>
            <a:ext cx="4199392" cy="57606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Прадед Сафаровой Татьяны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420888"/>
            <a:ext cx="54543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Родился 20 февраля 1927 г. в Ульяновской области. В 1944 г. был призван в ряды Советской Армии в </a:t>
            </a:r>
            <a:r>
              <a:rPr lang="ru-RU" sz="2400" smtClean="0"/>
              <a:t>Саратовскую область. </a:t>
            </a:r>
            <a:r>
              <a:rPr lang="ru-RU" sz="2400" dirty="0" smtClean="0"/>
              <a:t>Служил в запасном мотострелковом полку рядовым. По окончании войны был призван в Новосибирск во внутренние войска, где прослужил до 1951 г.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Шосталь</a:t>
            </a:r>
            <a:r>
              <a:rPr kumimoji="0" lang="ru-RU" sz="44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Григорий Иванович</a:t>
            </a:r>
          </a:p>
          <a:p>
            <a:pPr lvl="0" algn="ctr" eaLnBrk="0" hangingPunct="0"/>
            <a:endParaRPr lang="ru-RU" sz="3600" kern="0" baseline="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0" algn="ctr" eaLnBrk="0" hangingPunct="0"/>
            <a:r>
              <a:rPr lang="ru-RU" sz="3600" b="1" kern="0" baseline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Убит</a:t>
            </a:r>
            <a:r>
              <a:rPr lang="ru-RU" sz="36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в бою </a:t>
            </a:r>
            <a:r>
              <a:rPr lang="ru-RU" sz="3600" b="1" dirty="0" smtClean="0"/>
              <a:t>13.11.1941</a:t>
            </a:r>
            <a:endParaRPr kumimoji="0" lang="ru-RU" sz="360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 l="1667"/>
          <a:stretch>
            <a:fillRect/>
          </a:stretch>
        </p:blipFill>
        <p:spPr bwMode="auto">
          <a:xfrm>
            <a:off x="323528" y="2852936"/>
            <a:ext cx="8496944" cy="2986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4283968" y="6093296"/>
            <a:ext cx="4464496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Прадед Свиридовой Анастасии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lvl="0" algn="ctr" eaLnBrk="0" hangingPunct="0"/>
            <a:r>
              <a:rPr lang="ru-RU" sz="4400" b="1" kern="0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Шосталь</a:t>
            </a:r>
            <a:r>
              <a:rPr lang="ru-RU" sz="44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Андрей Иванович</a:t>
            </a:r>
          </a:p>
          <a:p>
            <a:pPr lvl="0" algn="ctr" eaLnBrk="0" hangingPunct="0"/>
            <a:endParaRPr lang="ru-RU" sz="3600" kern="0" baseline="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4283968" y="6093296"/>
            <a:ext cx="4464496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Прадед Свиридовой Анастасии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763688" y="4005064"/>
            <a:ext cx="5562501" cy="203007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112474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Год рождения  - 1907</a:t>
            </a:r>
          </a:p>
          <a:p>
            <a:r>
              <a:rPr lang="ru-RU" dirty="0" smtClean="0"/>
              <a:t>Ст. сержант</a:t>
            </a:r>
          </a:p>
          <a:p>
            <a:r>
              <a:rPr lang="ru-RU" dirty="0" smtClean="0"/>
              <a:t>В РККА с 22.06.1941г</a:t>
            </a:r>
          </a:p>
          <a:p>
            <a:r>
              <a:rPr lang="ru-RU" dirty="0" smtClean="0"/>
              <a:t>Место призыва:  Октябрьский  РВК,  Украинская ССР, г. Киев, Октябрьский район</a:t>
            </a:r>
          </a:p>
          <a:p>
            <a:r>
              <a:rPr lang="ru-RU" dirty="0" smtClean="0"/>
              <a:t>Список наград: Орден Отечественной войны 1 степени; Орден  Отечественной войны 2 степени;</a:t>
            </a:r>
          </a:p>
          <a:p>
            <a:r>
              <a:rPr lang="ru-RU" dirty="0" smtClean="0"/>
              <a:t>Орден Красной Звезды; Медаль «За отвагу»; Медаль «За боевые заслуги»</a:t>
            </a:r>
            <a:endParaRPr lang="ru-RU" dirty="0"/>
          </a:p>
        </p:txBody>
      </p:sp>
      <p:pic>
        <p:nvPicPr>
          <p:cNvPr id="8" name="Picture 8" descr="http://www.smsport.ru/image/hk/people/med/OrdenKr.Zvezdy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1118788"/>
            <a:ext cx="2376264" cy="23822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lvl="0" algn="ctr" eaLnBrk="0" hangingPunct="0"/>
            <a:r>
              <a:rPr lang="ru-RU" sz="4400" b="1" kern="0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Шосталь</a:t>
            </a:r>
            <a:r>
              <a:rPr lang="ru-RU" sz="44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Василий Иванович</a:t>
            </a:r>
            <a:endParaRPr lang="ru-RU" sz="3600" kern="0" baseline="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4283968" y="6093296"/>
            <a:ext cx="4464496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Прадед Свиридовой Анастасии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1052736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Год рождения – 1912</a:t>
            </a:r>
          </a:p>
          <a:p>
            <a:r>
              <a:rPr lang="ru-RU" dirty="0" smtClean="0"/>
              <a:t>Красноармеец</a:t>
            </a:r>
          </a:p>
          <a:p>
            <a:r>
              <a:rPr lang="ru-RU" dirty="0" smtClean="0"/>
              <a:t>В РККА с 01.1944г</a:t>
            </a:r>
          </a:p>
          <a:p>
            <a:r>
              <a:rPr lang="ru-RU" dirty="0" smtClean="0"/>
              <a:t>Место призыва: </a:t>
            </a:r>
            <a:r>
              <a:rPr lang="ru-RU" dirty="0" err="1" smtClean="0"/>
              <a:t>Тетиевский</a:t>
            </a:r>
            <a:r>
              <a:rPr lang="ru-RU" dirty="0" smtClean="0"/>
              <a:t> РВК, Украинская ССР, Киевская область, </a:t>
            </a:r>
            <a:r>
              <a:rPr lang="ru-RU" dirty="0" err="1" smtClean="0"/>
              <a:t>Тетиевский</a:t>
            </a:r>
            <a:r>
              <a:rPr lang="ru-RU" dirty="0" smtClean="0"/>
              <a:t> район</a:t>
            </a:r>
          </a:p>
          <a:p>
            <a:r>
              <a:rPr lang="ru-RU" dirty="0" smtClean="0"/>
              <a:t>Список наград:  Орден Красной Звезды; Орден Славы 3 степени; Медаль «За отвагу»; Медаль «За боевые заслуги»</a:t>
            </a:r>
            <a:endParaRPr lang="ru-RU" dirty="0"/>
          </a:p>
        </p:txBody>
      </p:sp>
      <p:pic>
        <p:nvPicPr>
          <p:cNvPr id="10" name="Рисунок 9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516216" y="1124744"/>
            <a:ext cx="1440160" cy="2808312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3573016"/>
            <a:ext cx="6336704" cy="1224136"/>
          </a:xfrm>
          <a:prstGeom prst="rect">
            <a:avLst/>
          </a:prstGeom>
        </p:spPr>
      </p:pic>
      <p:pic>
        <p:nvPicPr>
          <p:cNvPr id="12" name="Рисунок 11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4869160"/>
            <a:ext cx="5946362" cy="13268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8032" y="548680"/>
            <a:ext cx="86764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Заграничный Семен Игнатьевич</a:t>
            </a:r>
          </a:p>
          <a:p>
            <a:pPr algn="ctr"/>
            <a:r>
              <a:rPr lang="ru-RU" sz="4400" dirty="0" smtClean="0"/>
              <a:t>1913</a:t>
            </a:r>
            <a:endParaRPr lang="ru-RU" sz="4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844824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Красноармеец</a:t>
            </a:r>
          </a:p>
          <a:p>
            <a:r>
              <a:rPr lang="ru-RU" dirty="0" smtClean="0"/>
              <a:t>В РККА с 01.1944г</a:t>
            </a:r>
          </a:p>
          <a:p>
            <a:r>
              <a:rPr lang="ru-RU" dirty="0" smtClean="0"/>
              <a:t>Место призыва:  </a:t>
            </a:r>
            <a:r>
              <a:rPr lang="ru-RU" dirty="0" err="1" smtClean="0"/>
              <a:t>Тетиевский</a:t>
            </a:r>
            <a:r>
              <a:rPr lang="ru-RU" dirty="0" smtClean="0"/>
              <a:t> РВК, Украинская ССР, Киевская область, </a:t>
            </a:r>
            <a:r>
              <a:rPr lang="ru-RU" dirty="0" err="1" smtClean="0"/>
              <a:t>Тетиевский</a:t>
            </a:r>
            <a:r>
              <a:rPr lang="ru-RU" dirty="0" smtClean="0"/>
              <a:t> район</a:t>
            </a:r>
          </a:p>
          <a:p>
            <a:r>
              <a:rPr lang="ru-RU" dirty="0" smtClean="0"/>
              <a:t>Список наград:  Орден Красного Знамени;  Орден Отечественно войны 1 степени; Орден Отечественной войны 2 степени; Орден Красной звезды; Орден Славы 3 степени, Медаль «За отвагу»;  Медаль «За боевые заслуги»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311"/>
          <a:stretch>
            <a:fillRect/>
          </a:stretch>
        </p:blipFill>
        <p:spPr>
          <a:xfrm>
            <a:off x="395536" y="4941168"/>
            <a:ext cx="8352928" cy="1152128"/>
          </a:xfrm>
          <a:prstGeom prst="rect">
            <a:avLst/>
          </a:prstGeom>
        </p:spPr>
      </p:pic>
      <p:sp>
        <p:nvSpPr>
          <p:cNvPr id="5" name="Подзаголовок 2"/>
          <p:cNvSpPr txBox="1">
            <a:spLocks/>
          </p:cNvSpPr>
          <p:nvPr/>
        </p:nvSpPr>
        <p:spPr bwMode="auto">
          <a:xfrm>
            <a:off x="4283968" y="6093296"/>
            <a:ext cx="4464496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Прадед Свиридовой Анастасии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380312" y="1700808"/>
            <a:ext cx="1224136" cy="2520280"/>
          </a:xfrm>
          <a:prstGeom prst="rect">
            <a:avLst/>
          </a:prstGeom>
        </p:spPr>
      </p:pic>
      <p:pic>
        <p:nvPicPr>
          <p:cNvPr id="7" name="Picture 7" descr="http://pda.stapravda.ru/i/w200/p13608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797621" y="1772816"/>
            <a:ext cx="1224878" cy="2376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/>
          <a:lstStyle/>
          <a:p>
            <a:r>
              <a:rPr lang="ru-RU" b="1" dirty="0" err="1" smtClean="0"/>
              <a:t>Марафиев</a:t>
            </a:r>
            <a:r>
              <a:rPr lang="ru-RU" b="1" dirty="0" smtClean="0"/>
              <a:t> </a:t>
            </a:r>
            <a:r>
              <a:rPr lang="ru-RU" b="1" dirty="0" err="1" smtClean="0"/>
              <a:t>Комилжон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1922 - 1989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348880"/>
            <a:ext cx="5194920" cy="139675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Воевал под Сталинградом</a:t>
            </a:r>
          </a:p>
          <a:p>
            <a:pPr marL="0" indent="0">
              <a:buNone/>
            </a:pPr>
            <a:r>
              <a:rPr lang="ru-RU" dirty="0" smtClean="0"/>
              <a:t>Был ранен в правую руку.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4788024" y="5949280"/>
            <a:ext cx="381642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Прадед 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Султонова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Иззата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1" descr="C:\Users\1\Desktop\35195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444208" y="2132856"/>
            <a:ext cx="2016224" cy="210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1600" y="548680"/>
            <a:ext cx="71978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/>
              <a:t>Хам Владимир Васильевич</a:t>
            </a:r>
            <a:endParaRPr lang="ru-RU" sz="4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484784"/>
            <a:ext cx="70567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Дата рождения: 1920 г</a:t>
            </a:r>
          </a:p>
          <a:p>
            <a:r>
              <a:rPr lang="ru-RU" sz="2400" dirty="0" smtClean="0"/>
              <a:t>Место рождения: Республика Узбекистан, город Бекабад</a:t>
            </a:r>
          </a:p>
          <a:p>
            <a:r>
              <a:rPr lang="ru-RU" sz="2400" dirty="0" smtClean="0"/>
              <a:t>Место призыва: __.__.1941, СССР, Республика Узбекистан, г. Бекабад </a:t>
            </a:r>
          </a:p>
          <a:p>
            <a:r>
              <a:rPr lang="ru-RU" sz="2400" dirty="0" smtClean="0"/>
              <a:t>Последнее место службы: 229 </a:t>
            </a:r>
            <a:r>
              <a:rPr lang="ru-RU" sz="2400" dirty="0" err="1" smtClean="0"/>
              <a:t>сд</a:t>
            </a:r>
            <a:endParaRPr lang="ru-RU" sz="2400" dirty="0" smtClean="0"/>
          </a:p>
          <a:p>
            <a:r>
              <a:rPr lang="ru-RU" sz="2400" dirty="0" smtClean="0"/>
              <a:t>Воинское звание: труженик тыла</a:t>
            </a:r>
          </a:p>
          <a:p>
            <a:r>
              <a:rPr lang="ru-RU" sz="2400" dirty="0" smtClean="0"/>
              <a:t>Название источника информации: ЦАМО</a:t>
            </a:r>
          </a:p>
          <a:p>
            <a:r>
              <a:rPr lang="ru-RU" sz="2400" dirty="0" smtClean="0"/>
              <a:t>Номер фонда источника информации:58</a:t>
            </a:r>
          </a:p>
          <a:p>
            <a:r>
              <a:rPr lang="ru-RU" sz="2400" dirty="0" smtClean="0"/>
              <a:t>Номер описи источника информации:18002</a:t>
            </a:r>
          </a:p>
          <a:p>
            <a:r>
              <a:rPr lang="ru-RU" sz="2400" dirty="0" smtClean="0"/>
              <a:t>Номер дела источника информации:775</a:t>
            </a:r>
            <a:endParaRPr lang="ru-RU" sz="2400" dirty="0"/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 bwMode="auto">
          <a:xfrm>
            <a:off x="5508104" y="5949280"/>
            <a:ext cx="316835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Прадед Хам Михаила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191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9552" y="1772816"/>
            <a:ext cx="604867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Место рождения с. </a:t>
            </a:r>
            <a:r>
              <a:rPr lang="ru-RU" sz="2800" dirty="0" err="1" smtClean="0"/>
              <a:t>Клевицы</a:t>
            </a:r>
            <a:r>
              <a:rPr lang="ru-RU" sz="2800" dirty="0" smtClean="0"/>
              <a:t> Новгородской области, прошел всю В.О.В. Дошел до Берлина , имеет много наград, в </a:t>
            </a:r>
            <a:r>
              <a:rPr lang="ru-RU" sz="2800" dirty="0"/>
              <a:t>том числе : Орден Красной Звезды; </a:t>
            </a:r>
            <a:r>
              <a:rPr lang="ru-RU" sz="2800" dirty="0" smtClean="0"/>
              <a:t>Медаль </a:t>
            </a:r>
            <a:r>
              <a:rPr lang="ru-RU" sz="2800" dirty="0"/>
              <a:t>«За отвагу»; Медаль «За боевые заслуги</a:t>
            </a:r>
            <a:r>
              <a:rPr lang="ru-RU" sz="2800" dirty="0" smtClean="0"/>
              <a:t>»; Медаль «За взятие Берлина»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404664"/>
            <a:ext cx="73803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00"/>
                </a:solidFill>
              </a:rPr>
              <a:t>Павлов Алексей Иванович</a:t>
            </a:r>
            <a:endParaRPr lang="ru-RU" sz="4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05997" y="1082160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000000"/>
                </a:solidFill>
              </a:rPr>
              <a:t>1909</a:t>
            </a:r>
            <a:endParaRPr lang="ru-RU" sz="4400" dirty="0"/>
          </a:p>
        </p:txBody>
      </p:sp>
      <p:pic>
        <p:nvPicPr>
          <p:cNvPr id="6" name="Picture 7" descr="http://pda.stapravda.ru/i/w200/p1360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236296" y="3356992"/>
            <a:ext cx="1150643" cy="2232248"/>
          </a:xfrm>
          <a:prstGeom prst="rect">
            <a:avLst/>
          </a:prstGeom>
          <a:noFill/>
        </p:spPr>
      </p:pic>
      <p:pic>
        <p:nvPicPr>
          <p:cNvPr id="7" name="Picture 8" descr="http://www.smsport.ru/image/hk/people/med/OrdenKr.Zvezdy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1196752"/>
            <a:ext cx="1939355" cy="1944216"/>
          </a:xfrm>
          <a:prstGeom prst="rect">
            <a:avLst/>
          </a:prstGeom>
          <a:noFill/>
        </p:spPr>
      </p:pic>
      <p:sp>
        <p:nvSpPr>
          <p:cNvPr id="8" name="Подзаголовок 2"/>
          <p:cNvSpPr txBox="1">
            <a:spLocks/>
          </p:cNvSpPr>
          <p:nvPr/>
        </p:nvSpPr>
        <p:spPr bwMode="auto">
          <a:xfrm>
            <a:off x="5076056" y="6021288"/>
            <a:ext cx="381642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Прадед Чепига Екатерины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606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Гостев</a:t>
            </a:r>
            <a:r>
              <a:rPr lang="ru-RU" b="1" dirty="0"/>
              <a:t> Георгий </a:t>
            </a:r>
            <a:r>
              <a:rPr lang="ru-RU" b="1" dirty="0" err="1"/>
              <a:t>Аверьянович</a:t>
            </a:r>
            <a:endParaRPr lang="ru-RU" b="1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1"/>
            <a:ext cx="4419600" cy="146876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u="sng" dirty="0"/>
              <a:t>Год рождения</a:t>
            </a:r>
            <a:r>
              <a:rPr lang="ru-RU" sz="2400" dirty="0"/>
              <a:t>: 1913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u="sng" dirty="0"/>
              <a:t>Список наград</a:t>
            </a:r>
            <a:r>
              <a:rPr lang="ru-RU" sz="2400" dirty="0"/>
              <a:t>: </a:t>
            </a:r>
          </a:p>
          <a:p>
            <a:pPr>
              <a:lnSpc>
                <a:spcPct val="90000"/>
              </a:lnSpc>
            </a:pPr>
            <a:r>
              <a:rPr lang="ru-RU" sz="2400" dirty="0"/>
              <a:t>медаль </a:t>
            </a:r>
            <a:r>
              <a:rPr lang="ru-RU" sz="2400" b="1" i="1" dirty="0"/>
              <a:t>«За отвагу»;</a:t>
            </a:r>
            <a:r>
              <a:rPr lang="ru-RU" sz="2400" dirty="0"/>
              <a:t> </a:t>
            </a:r>
          </a:p>
          <a:p>
            <a:pPr>
              <a:lnSpc>
                <a:spcPct val="90000"/>
              </a:lnSpc>
            </a:pPr>
            <a:r>
              <a:rPr lang="ru-RU" sz="2400" dirty="0"/>
              <a:t>медаль </a:t>
            </a:r>
            <a:r>
              <a:rPr lang="ru-RU" sz="2400" b="1" i="1" dirty="0"/>
              <a:t>«За боевые заслуги»</a:t>
            </a:r>
            <a:r>
              <a:rPr lang="en-US" sz="2400" b="1" i="1" dirty="0"/>
              <a:t>;</a:t>
            </a:r>
          </a:p>
          <a:p>
            <a:pPr>
              <a:lnSpc>
                <a:spcPct val="90000"/>
              </a:lnSpc>
            </a:pPr>
            <a:r>
              <a:rPr lang="ru-RU" sz="2400" dirty="0"/>
              <a:t>орден Отечественной войны </a:t>
            </a:r>
            <a:r>
              <a:rPr lang="en-US" sz="2400" b="1" i="1" dirty="0"/>
              <a:t>II </a:t>
            </a:r>
            <a:r>
              <a:rPr lang="ru-RU" sz="2400" b="1" i="1" dirty="0"/>
              <a:t>степени</a:t>
            </a:r>
          </a:p>
        </p:txBody>
      </p:sp>
      <p:pic>
        <p:nvPicPr>
          <p:cNvPr id="4103" name="Picture 7" descr="Снимокапап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3400" y="4653136"/>
            <a:ext cx="7167563" cy="1522413"/>
          </a:xfrm>
          <a:prstGeom prst="rect">
            <a:avLst/>
          </a:prstGeom>
          <a:noFill/>
        </p:spPr>
      </p:pic>
      <p:pic>
        <p:nvPicPr>
          <p:cNvPr id="4104" name="Picture 8" descr="IMG_714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148064" y="1340768"/>
            <a:ext cx="3542928" cy="2819400"/>
          </a:xfrm>
          <a:prstGeom prst="rect">
            <a:avLst/>
          </a:prstGeom>
          <a:noFill/>
        </p:spPr>
      </p:pic>
      <p:pic>
        <p:nvPicPr>
          <p:cNvPr id="4102" name="Picture 6" descr="вапапап"/>
          <p:cNvPicPr>
            <a:picLocks noChangeAspect="1" noChangeArrowheads="1"/>
          </p:cNvPicPr>
          <p:nvPr/>
        </p:nvPicPr>
        <p:blipFill>
          <a:blip r:embed="rId4" cstate="screen"/>
          <a:srcRect t="-11368"/>
          <a:stretch>
            <a:fillRect/>
          </a:stretch>
        </p:blipFill>
        <p:spPr bwMode="auto">
          <a:xfrm>
            <a:off x="539552" y="3933056"/>
            <a:ext cx="7992888" cy="705421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5004048" y="6093296"/>
            <a:ext cx="3744416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Прадед Шипиловой Анны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260648"/>
            <a:ext cx="74888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1988840"/>
            <a:ext cx="82809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Место рождения:  Алтайский край, Алтайский район, с/</a:t>
            </a:r>
            <a:r>
              <a:rPr lang="ru-RU" sz="2400" dirty="0" err="1" smtClean="0"/>
              <a:t>с</a:t>
            </a:r>
            <a:r>
              <a:rPr lang="ru-RU" sz="2400" dirty="0" smtClean="0"/>
              <a:t> </a:t>
            </a:r>
            <a:r>
              <a:rPr lang="ru-RU" sz="2400" dirty="0" err="1" smtClean="0"/>
              <a:t>Старобельский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Место призыва: Алтайский РВК, Алтайский край, Алтайский р-н</a:t>
            </a:r>
            <a:br>
              <a:rPr lang="ru-RU" sz="2400" dirty="0" smtClean="0"/>
            </a:br>
            <a:r>
              <a:rPr lang="ru-RU" sz="2400" dirty="0" smtClean="0"/>
              <a:t>Красноармеец,  на войне развозил снаряды, </a:t>
            </a:r>
            <a:r>
              <a:rPr lang="ru-RU" sz="2400" dirty="0"/>
              <a:t>убит </a:t>
            </a:r>
            <a:r>
              <a:rPr lang="ru-RU" sz="2400" dirty="0" smtClean="0"/>
              <a:t>10.08.1942 от попавшей прямо в повозку бомбой. На месте гибели глубокая воронка.</a:t>
            </a:r>
            <a:endParaRPr lang="ru-RU" sz="2400" dirty="0"/>
          </a:p>
          <a:p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screen"/>
          <a:srcRect/>
          <a:stretch/>
        </p:blipFill>
        <p:spPr bwMode="auto">
          <a:xfrm>
            <a:off x="197336" y="4653136"/>
            <a:ext cx="8739016" cy="1024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4788024" y="5877272"/>
            <a:ext cx="381642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Прадед Арбузова Андрея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548680"/>
            <a:ext cx="667836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/>
              <a:t>Насонов Пётр </a:t>
            </a:r>
            <a:r>
              <a:rPr lang="ru-RU" sz="4400" b="1" dirty="0" err="1" smtClean="0"/>
              <a:t>Палагевич</a:t>
            </a:r>
            <a:endParaRPr lang="ru-RU" sz="4400" b="1" dirty="0" smtClean="0"/>
          </a:p>
          <a:p>
            <a:pPr algn="ctr"/>
            <a:r>
              <a:rPr lang="ru-RU" sz="4400" dirty="0" smtClean="0"/>
              <a:t>1897-1942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60648"/>
            <a:ext cx="8064896" cy="1020762"/>
          </a:xfrm>
        </p:spPr>
        <p:txBody>
          <a:bodyPr/>
          <a:lstStyle/>
          <a:p>
            <a:r>
              <a:rPr lang="ru-RU" b="1" dirty="0"/>
              <a:t>Иконников </a:t>
            </a:r>
            <a:r>
              <a:rPr lang="ru-RU" b="1" dirty="0" smtClean="0"/>
              <a:t>Иван </a:t>
            </a:r>
            <a:r>
              <a:rPr lang="ru-RU" b="1" dirty="0"/>
              <a:t>Васильевич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59832" y="1124744"/>
            <a:ext cx="4343400" cy="2304256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ru-RU" sz="2000" u="sng" dirty="0" smtClean="0"/>
              <a:t>Год </a:t>
            </a:r>
            <a:r>
              <a:rPr lang="ru-RU" sz="2000" u="sng" dirty="0"/>
              <a:t>рождения</a:t>
            </a:r>
            <a:r>
              <a:rPr lang="ru-RU" sz="2000" dirty="0"/>
              <a:t>: 1920</a:t>
            </a:r>
          </a:p>
          <a:p>
            <a:pPr marL="609600" indent="-609600">
              <a:buFontTx/>
              <a:buNone/>
            </a:pPr>
            <a:r>
              <a:rPr lang="ru-RU" sz="2000" u="sng" dirty="0"/>
              <a:t>Звание</a:t>
            </a:r>
            <a:r>
              <a:rPr lang="ru-RU" sz="2000" dirty="0"/>
              <a:t>: старший сержант</a:t>
            </a:r>
          </a:p>
          <a:p>
            <a:pPr marL="609600" indent="-609600">
              <a:buFontTx/>
              <a:buNone/>
            </a:pPr>
            <a:r>
              <a:rPr lang="ru-RU" sz="2000" u="sng" dirty="0"/>
              <a:t>Список наград</a:t>
            </a:r>
            <a:r>
              <a:rPr lang="ru-RU" sz="2000" dirty="0"/>
              <a:t>:</a:t>
            </a:r>
          </a:p>
          <a:p>
            <a:pPr marL="609600" indent="-609600"/>
            <a:r>
              <a:rPr lang="ru-RU" sz="2000" dirty="0"/>
              <a:t>Медаль </a:t>
            </a:r>
            <a:r>
              <a:rPr lang="ru-RU" sz="2000" b="1" i="1" dirty="0"/>
              <a:t>«За отвагу»</a:t>
            </a:r>
            <a:r>
              <a:rPr lang="en-US" sz="2000" dirty="0"/>
              <a:t>;</a:t>
            </a:r>
            <a:endParaRPr lang="ru-RU" sz="2000" dirty="0"/>
          </a:p>
          <a:p>
            <a:pPr marL="609600" indent="-609600"/>
            <a:r>
              <a:rPr lang="ru-RU" sz="2000" dirty="0"/>
              <a:t>орден </a:t>
            </a:r>
            <a:r>
              <a:rPr lang="ru-RU" sz="2000" b="1" i="1" dirty="0"/>
              <a:t>Отечественной </a:t>
            </a:r>
            <a:endParaRPr lang="ru-RU" sz="2000" b="1" i="1" dirty="0" smtClean="0"/>
          </a:p>
          <a:p>
            <a:pPr marL="609600" indent="-609600">
              <a:buNone/>
            </a:pPr>
            <a:r>
              <a:rPr lang="ru-RU" sz="2000" b="1" i="1" dirty="0" smtClean="0"/>
              <a:t>          войны </a:t>
            </a:r>
            <a:r>
              <a:rPr lang="en-US" sz="2000" b="1" i="1" dirty="0"/>
              <a:t>II </a:t>
            </a:r>
            <a:r>
              <a:rPr lang="ru-RU" sz="2000" b="1" i="1" dirty="0"/>
              <a:t>степени</a:t>
            </a:r>
            <a:r>
              <a:rPr lang="en-US" sz="2000" dirty="0" smtClean="0"/>
              <a:t>;</a:t>
            </a:r>
            <a:endParaRPr lang="ru-RU" sz="2000" b="1" i="1" dirty="0"/>
          </a:p>
          <a:p>
            <a:pPr marL="609600" indent="-609600"/>
            <a:endParaRPr lang="ru-RU" sz="2000" b="1" i="1" dirty="0"/>
          </a:p>
          <a:p>
            <a:pPr marL="609600" indent="-609600"/>
            <a:endParaRPr lang="ru-RU" sz="2000" b="1" i="1" dirty="0"/>
          </a:p>
          <a:p>
            <a:pPr marL="609600" indent="-609600">
              <a:buFontTx/>
              <a:buNone/>
            </a:pPr>
            <a:endParaRPr lang="ru-RU" sz="2000" b="1" i="1" dirty="0"/>
          </a:p>
          <a:p>
            <a:pPr marL="609600" indent="-609600">
              <a:buFontTx/>
              <a:buNone/>
            </a:pPr>
            <a:endParaRPr lang="ru-RU" sz="2000" b="1" i="1" dirty="0"/>
          </a:p>
          <a:p>
            <a:pPr marL="609600" indent="-609600">
              <a:buFontTx/>
              <a:buNone/>
            </a:pPr>
            <a:r>
              <a:rPr lang="ru-RU" sz="2000" b="1" i="1" dirty="0"/>
              <a:t> </a:t>
            </a:r>
          </a:p>
        </p:txBody>
      </p:sp>
      <p:pic>
        <p:nvPicPr>
          <p:cNvPr id="6150" name="Picture 6" descr="прпр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7544" y="4293096"/>
            <a:ext cx="7668344" cy="1828800"/>
          </a:xfrm>
          <a:prstGeom prst="rect">
            <a:avLst/>
          </a:prstGeom>
          <a:noFill/>
        </p:spPr>
      </p:pic>
      <p:pic>
        <p:nvPicPr>
          <p:cNvPr id="6153" name="Picture 9" descr="сканирование0006еуе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11560" y="1124744"/>
            <a:ext cx="2208213" cy="3200400"/>
          </a:xfrm>
          <a:prstGeom prst="rect">
            <a:avLst/>
          </a:prstGeom>
          <a:noFill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300192" y="1268760"/>
            <a:ext cx="2307035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5004048" y="6093296"/>
            <a:ext cx="3744416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Прадед Шипиловой Анны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F:\Users\Владимир Олегович\Desktop\fullimage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7544" y="2204864"/>
            <a:ext cx="502920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85800" y="381000"/>
            <a:ext cx="77746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Шор Евсей Яковлевич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(1918-1941?)</a:t>
            </a:r>
          </a:p>
          <a:p>
            <a:pPr algn="ctr"/>
            <a:r>
              <a:rPr lang="ru-RU" sz="3200" dirty="0" smtClean="0"/>
              <a:t>Пропал без вести.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5949280"/>
            <a:ext cx="3385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Прадед Шор Владимира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2204864"/>
            <a:ext cx="32403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srgbClr val="000000"/>
                </a:solidFill>
              </a:rPr>
              <a:t>В </a:t>
            </a:r>
            <a:r>
              <a:rPr lang="ru-RU" sz="2400" dirty="0">
                <a:solidFill>
                  <a:srgbClr val="000000"/>
                </a:solidFill>
              </a:rPr>
              <a:t>1939 призван в Кременчугскую военную часть Полтавской области для несения военной службы. </a:t>
            </a:r>
            <a:endParaRPr lang="ru-RU" sz="2400" dirty="0" smtClean="0">
              <a:solidFill>
                <a:srgbClr val="000000"/>
              </a:solidFill>
            </a:endParaRPr>
          </a:p>
          <a:p>
            <a:pPr lvl="0"/>
            <a:r>
              <a:rPr lang="ru-RU" sz="2400" dirty="0" err="1" smtClean="0">
                <a:solidFill>
                  <a:srgbClr val="000000"/>
                </a:solidFill>
              </a:rPr>
              <a:t>Евсей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>
                <a:solidFill>
                  <a:srgbClr val="000000"/>
                </a:solidFill>
              </a:rPr>
              <a:t>был музыкантом в танковой части советской армии. </a:t>
            </a:r>
            <a:endParaRPr lang="ru-RU" sz="24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609600"/>
            <a:ext cx="76222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Русов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Иван Андреевич</a:t>
            </a:r>
          </a:p>
          <a:p>
            <a:pPr algn="ctr"/>
            <a:r>
              <a:rPr lang="ru-RU" sz="3600" b="1" dirty="0" smtClean="0"/>
              <a:t>(1912)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026" name="Picture 2" descr="F:\Users\Владимир Олегович\Desktop\237b25ea5a7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932040" y="2160240"/>
            <a:ext cx="3610915" cy="27089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83568" y="2276872"/>
            <a:ext cx="38164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Уроженец </a:t>
            </a:r>
            <a:r>
              <a:rPr lang="ru-RU" sz="2400" dirty="0"/>
              <a:t>Горьковской области, </a:t>
            </a:r>
            <a:r>
              <a:rPr lang="ru-RU" sz="2400" dirty="0" err="1"/>
              <a:t>Шахунского</a:t>
            </a:r>
            <a:r>
              <a:rPr lang="ru-RU" sz="2400" dirty="0"/>
              <a:t> района, </a:t>
            </a:r>
            <a:r>
              <a:rPr lang="ru-RU" sz="2400" dirty="0" smtClean="0"/>
              <a:t>прошел </a:t>
            </a:r>
            <a:r>
              <a:rPr lang="ru-RU" sz="2400" dirty="0"/>
              <a:t>всю Отечественную войну. Получил в награду Орден Отечественной войны </a:t>
            </a:r>
            <a:r>
              <a:rPr lang="en-US" sz="2400" dirty="0"/>
              <a:t>I</a:t>
            </a:r>
            <a:r>
              <a:rPr lang="ru-RU" sz="2400" dirty="0"/>
              <a:t> степени.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5949280"/>
            <a:ext cx="3385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Прадед Шор Владимира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75656" y="1052736"/>
            <a:ext cx="720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Иван и Семен Головачевы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20072" y="5949280"/>
            <a:ext cx="35918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Прадеды Шор Владимира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2708920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Прошли </a:t>
            </a:r>
            <a:r>
              <a:rPr lang="ru-RU" sz="2400" dirty="0"/>
              <a:t>всю </a:t>
            </a:r>
            <a:r>
              <a:rPr lang="ru-RU" sz="2400" dirty="0" smtClean="0"/>
              <a:t>Великую Отечественную </a:t>
            </a:r>
            <a:r>
              <a:rPr lang="ru-RU" sz="2400" dirty="0"/>
              <a:t>войну. Об их подвигах написано в книге алтайского автора «Солдат вспоминает войну».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mg-fotki.yandex.ru/get/5306/126189402.41/0_58599_48fa84d_XL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64993" y="836712"/>
            <a:ext cx="8613998" cy="52114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31640" y="1844824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Призывался в Алтайском РВК, Алтайский край.  </a:t>
            </a:r>
            <a:endParaRPr lang="ru-RU" sz="2400" dirty="0"/>
          </a:p>
        </p:txBody>
      </p:sp>
      <p:pic>
        <p:nvPicPr>
          <p:cNvPr id="6" name="Рисунок 5" descr="http://obd-memorial.ru/Image2/filterimage?path=Z/004/058-0018002-0661/00000162.jpg&amp;id=55505116&amp;id=55505116&amp;id1=cf86998b66e192ff4bc11db01037d02b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2852936"/>
            <a:ext cx="864096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87624" y="620688"/>
            <a:ext cx="70307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/>
              <a:t>Насонов Андрей Петрович</a:t>
            </a:r>
            <a:endParaRPr lang="ru-RU" sz="4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674159" y="1307585"/>
            <a:ext cx="21852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0000"/>
                </a:solidFill>
              </a:rPr>
              <a:t>1919-</a:t>
            </a:r>
            <a:r>
              <a:rPr lang="ru-RU" sz="3600" dirty="0" smtClean="0"/>
              <a:t>1943</a:t>
            </a:r>
            <a:endParaRPr lang="ru-RU" sz="3600" dirty="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 bwMode="auto">
          <a:xfrm>
            <a:off x="4788024" y="5877272"/>
            <a:ext cx="381642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Прадед Арбузова Андрея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55576" y="548680"/>
            <a:ext cx="7772400" cy="1470025"/>
          </a:xfrm>
        </p:spPr>
        <p:txBody>
          <a:bodyPr/>
          <a:lstStyle/>
          <a:p>
            <a:r>
              <a:rPr lang="ru-RU" b="1" dirty="0" smtClean="0"/>
              <a:t>Кирсанов Иван Сергеевич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060848"/>
            <a:ext cx="73448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 smtClean="0"/>
              <a:t>Место призыва: </a:t>
            </a:r>
          </a:p>
          <a:p>
            <a:pPr>
              <a:buNone/>
            </a:pPr>
            <a:r>
              <a:rPr lang="ru-RU" sz="2800" dirty="0" smtClean="0"/>
              <a:t>Новосибирская обл., </a:t>
            </a:r>
            <a:r>
              <a:rPr lang="ru-RU" sz="2800" dirty="0" err="1" smtClean="0"/>
              <a:t>Каргатский</a:t>
            </a:r>
            <a:r>
              <a:rPr lang="ru-RU" sz="2800" dirty="0" smtClean="0"/>
              <a:t> р-н.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 bwMode="auto">
          <a:xfrm>
            <a:off x="4716016" y="6021288"/>
            <a:ext cx="439248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Прадед 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Анацкого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Никиты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827584" y="404664"/>
            <a:ext cx="7772400" cy="1470025"/>
          </a:xfrm>
        </p:spPr>
        <p:txBody>
          <a:bodyPr/>
          <a:lstStyle/>
          <a:p>
            <a:r>
              <a:rPr lang="ru-RU" b="1" dirty="0" smtClean="0"/>
              <a:t>Кирсанов Михаил Сергеевич</a:t>
            </a:r>
            <a:br>
              <a:rPr lang="ru-RU" b="1" dirty="0" smtClean="0"/>
            </a:br>
            <a:r>
              <a:rPr lang="ru-RU" b="1" dirty="0" smtClean="0"/>
              <a:t>1918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060848"/>
            <a:ext cx="5022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dirty="0" smtClean="0"/>
              <a:t>В 1938 году был призван в армию.</a:t>
            </a:r>
          </a:p>
          <a:p>
            <a:pPr>
              <a:buNone/>
            </a:pPr>
            <a:r>
              <a:rPr lang="ru-RU" sz="2400" dirty="0" smtClean="0"/>
              <a:t>Место призыва: </a:t>
            </a:r>
            <a:r>
              <a:rPr lang="ru-RU" sz="2400" dirty="0" err="1" smtClean="0"/>
              <a:t>Каргатский</a:t>
            </a:r>
            <a:r>
              <a:rPr lang="ru-RU" sz="2400" dirty="0" smtClean="0"/>
              <a:t> РВК, Новосибирская обл., </a:t>
            </a:r>
            <a:r>
              <a:rPr lang="ru-RU" sz="2400" dirty="0" err="1" smtClean="0"/>
              <a:t>Каргатский</a:t>
            </a:r>
            <a:r>
              <a:rPr lang="ru-RU" sz="2400" dirty="0" smtClean="0"/>
              <a:t> р-н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7544" y="3356992"/>
            <a:ext cx="3816424" cy="2675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83968" y="3356992"/>
            <a:ext cx="3528392" cy="2674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8" descr="http://www.smsport.ru/image/hk/people/med/OrdenKr.Zvezdy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1196752"/>
            <a:ext cx="2376264" cy="2382220"/>
          </a:xfrm>
          <a:prstGeom prst="rect">
            <a:avLst/>
          </a:prstGeom>
          <a:noFill/>
        </p:spPr>
      </p:pic>
      <p:sp>
        <p:nvSpPr>
          <p:cNvPr id="9" name="Подзаголовок 2"/>
          <p:cNvSpPr txBox="1">
            <a:spLocks/>
          </p:cNvSpPr>
          <p:nvPr/>
        </p:nvSpPr>
        <p:spPr bwMode="auto">
          <a:xfrm>
            <a:off x="5076056" y="6021288"/>
            <a:ext cx="381642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Прадед 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Анацкого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Никиты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332656"/>
            <a:ext cx="79928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/>
              <a:t>Калединов</a:t>
            </a:r>
            <a:r>
              <a:rPr lang="ru-RU" sz="4400" b="1" dirty="0" smtClean="0"/>
              <a:t> Михаил Акимович </a:t>
            </a:r>
          </a:p>
          <a:p>
            <a:pPr algn="ctr"/>
            <a:r>
              <a:rPr lang="ru-RU" sz="4400" dirty="0" smtClean="0"/>
              <a:t>(1923-1986) 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492896"/>
            <a:ext cx="5388078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Место рождения: Волгоградская обл., </a:t>
            </a:r>
          </a:p>
          <a:p>
            <a:r>
              <a:rPr lang="ru-RU" sz="2400" dirty="0" err="1" smtClean="0"/>
              <a:t>Жирновский</a:t>
            </a:r>
            <a:r>
              <a:rPr lang="ru-RU" sz="2400" dirty="0" smtClean="0"/>
              <a:t> р-н, с. Новинки</a:t>
            </a:r>
          </a:p>
          <a:p>
            <a:r>
              <a:rPr lang="ru-RU" sz="2400" dirty="0" smtClean="0"/>
              <a:t>Награды: </a:t>
            </a:r>
          </a:p>
          <a:p>
            <a:r>
              <a:rPr lang="ru-RU" sz="2400" dirty="0" smtClean="0"/>
              <a:t>Орден Отечественной войны II степени</a:t>
            </a:r>
          </a:p>
          <a:p>
            <a:r>
              <a:rPr lang="ru-RU" sz="2400" dirty="0" smtClean="0"/>
              <a:t>Дата наградного документа: 06.04.1985</a:t>
            </a:r>
          </a:p>
          <a:p>
            <a:endParaRPr lang="ru-RU" sz="2400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 bwMode="auto">
          <a:xfrm>
            <a:off x="4211960" y="5877272"/>
            <a:ext cx="439248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Прадед 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Волдеевой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Елизаветы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9" descr="http://s011.radikal.ru/i315/1102/ac/283c74d609c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1484784"/>
            <a:ext cx="2304256" cy="24263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 мая_07">
  <a:themeElements>
    <a:clrScheme name="9 мая_07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9 мая_07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 мая_0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9 мая_07</Template>
  <TotalTime>296</TotalTime>
  <Words>1957</Words>
  <Application>Microsoft Office PowerPoint</Application>
  <PresentationFormat>Экран (4:3)</PresentationFormat>
  <Paragraphs>296</Paragraphs>
  <Slides>54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9 мая_07</vt:lpstr>
      <vt:lpstr>Слайд 1</vt:lpstr>
      <vt:lpstr>Слайд 2</vt:lpstr>
      <vt:lpstr>Слайд 3</vt:lpstr>
      <vt:lpstr>Слайд 4</vt:lpstr>
      <vt:lpstr>Слайд 5</vt:lpstr>
      <vt:lpstr>Слайд 6</vt:lpstr>
      <vt:lpstr>Кирсанов Иван Сергеевич</vt:lpstr>
      <vt:lpstr>Кирсанов Михаил Сергеевич 1918</vt:lpstr>
      <vt:lpstr>Слайд 9</vt:lpstr>
      <vt:lpstr>Слайд 10</vt:lpstr>
      <vt:lpstr>Слайд 11</vt:lpstr>
      <vt:lpstr>Поварницын Иван Григорьевич 1915    Гуцал Григорий Никитич 1914</vt:lpstr>
      <vt:lpstr>Гальчун Александр Захарович (1912)</vt:lpstr>
      <vt:lpstr>Слайд 14</vt:lpstr>
      <vt:lpstr>Наконечников  Константин Алексеевич</vt:lpstr>
      <vt:lpstr>Хохлов Иван Егорович</vt:lpstr>
      <vt:lpstr>Ковалев Яков Иосифович</vt:lpstr>
      <vt:lpstr>Слайд 18</vt:lpstr>
      <vt:lpstr>Хамкин Данил Пименович</vt:lpstr>
      <vt:lpstr>Клещин Иван Николаевич  1907    краснофлотец в РККА с 11.07.1941 года Награжден Орденом Отечественной войны II степени</vt:lpstr>
      <vt:lpstr>Слайд 21</vt:lpstr>
      <vt:lpstr>Слайд 22</vt:lpstr>
      <vt:lpstr>Слайд 23</vt:lpstr>
      <vt:lpstr>Слайд 24</vt:lpstr>
      <vt:lpstr>Слайд 25</vt:lpstr>
      <vt:lpstr>Андрейчиков Пётр Григорьевич</vt:lpstr>
      <vt:lpstr>Майоров Иван Яковлевич (1923-17.07.1942)</vt:lpstr>
      <vt:lpstr>Слайд 28</vt:lpstr>
      <vt:lpstr>Слайд 29</vt:lpstr>
      <vt:lpstr>Слайд 30</vt:lpstr>
      <vt:lpstr> </vt:lpstr>
      <vt:lpstr>Слайд 32</vt:lpstr>
      <vt:lpstr>Слайд 33</vt:lpstr>
      <vt:lpstr>Слайд 34</vt:lpstr>
      <vt:lpstr>Место рождения: Новосибирская область, Мошковский район, деревня Мошково.  Орден Отечественной войны II степени.                  № наградного документа:86  Номер записи в базе данных: 1514175024 Дата наградного документа: 06.04.1985.</vt:lpstr>
      <vt:lpstr>Слайд 36</vt:lpstr>
      <vt:lpstr>Слайд 37</vt:lpstr>
      <vt:lpstr>Слайд 38</vt:lpstr>
      <vt:lpstr>Слайд 39</vt:lpstr>
      <vt:lpstr>Слайд 40</vt:lpstr>
      <vt:lpstr>Нугаев Андрей Александрович</vt:lpstr>
      <vt:lpstr>Слайд 42</vt:lpstr>
      <vt:lpstr>Слайд 43</vt:lpstr>
      <vt:lpstr>Слайд 44</vt:lpstr>
      <vt:lpstr>Слайд 45</vt:lpstr>
      <vt:lpstr>Марафиев Комилжон 1922 - 1989</vt:lpstr>
      <vt:lpstr>Слайд 47</vt:lpstr>
      <vt:lpstr>Слайд 48</vt:lpstr>
      <vt:lpstr>Гостев Георгий Аверьянович</vt:lpstr>
      <vt:lpstr>Иконников Иван Васильевич</vt:lpstr>
      <vt:lpstr>Слайд 51</vt:lpstr>
      <vt:lpstr>Слайд 52</vt:lpstr>
      <vt:lpstr>Слайд 53</vt:lpstr>
      <vt:lpstr>Слайд 54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Касаткина Ольга</cp:lastModifiedBy>
  <cp:revision>77</cp:revision>
  <dcterms:created xsi:type="dcterms:W3CDTF">2013-03-14T01:24:37Z</dcterms:created>
  <dcterms:modified xsi:type="dcterms:W3CDTF">2014-01-01T12:44:49Z</dcterms:modified>
</cp:coreProperties>
</file>