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notesMasterIdLst>
    <p:notesMasterId r:id="rId32"/>
  </p:notesMasterIdLst>
  <p:sldIdLst>
    <p:sldId id="275" r:id="rId2"/>
    <p:sldId id="256" r:id="rId3"/>
    <p:sldId id="353" r:id="rId4"/>
    <p:sldId id="378" r:id="rId5"/>
    <p:sldId id="382" r:id="rId6"/>
    <p:sldId id="384" r:id="rId7"/>
    <p:sldId id="385" r:id="rId8"/>
    <p:sldId id="399" r:id="rId9"/>
    <p:sldId id="258" r:id="rId10"/>
    <p:sldId id="386" r:id="rId11"/>
    <p:sldId id="388" r:id="rId12"/>
    <p:sldId id="387" r:id="rId13"/>
    <p:sldId id="395" r:id="rId14"/>
    <p:sldId id="397" r:id="rId15"/>
    <p:sldId id="396" r:id="rId16"/>
    <p:sldId id="402" r:id="rId17"/>
    <p:sldId id="461" r:id="rId18"/>
    <p:sldId id="351" r:id="rId19"/>
    <p:sldId id="434" r:id="rId20"/>
    <p:sldId id="446" r:id="rId21"/>
    <p:sldId id="413" r:id="rId22"/>
    <p:sldId id="465" r:id="rId23"/>
    <p:sldId id="463" r:id="rId24"/>
    <p:sldId id="422" r:id="rId25"/>
    <p:sldId id="429" r:id="rId26"/>
    <p:sldId id="451" r:id="rId27"/>
    <p:sldId id="418" r:id="rId28"/>
    <p:sldId id="344" r:id="rId29"/>
    <p:sldId id="458" r:id="rId30"/>
    <p:sldId id="459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D0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504" autoAdjust="0"/>
    <p:restoredTop sz="92687" autoAdjust="0"/>
  </p:normalViewPr>
  <p:slideViewPr>
    <p:cSldViewPr>
      <p:cViewPr>
        <p:scale>
          <a:sx n="90" d="100"/>
          <a:sy n="90" d="100"/>
        </p:scale>
        <p:origin x="-47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FAF85-0288-4474-9FCF-11C5E1D84C2B}" type="datetimeFigureOut">
              <a:rPr lang="ru-RU" smtClean="0"/>
              <a:pPr/>
              <a:t>29.12.2013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48687-4FD1-4DF0-A1BF-9A9464E0C95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8687-4FD1-4DF0-A1BF-9A9464E0C95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8687-4FD1-4DF0-A1BF-9A9464E0C953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8687-4FD1-4DF0-A1BF-9A9464E0C953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8687-4FD1-4DF0-A1BF-9A9464E0C953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8687-4FD1-4DF0-A1BF-9A9464E0C953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8687-4FD1-4DF0-A1BF-9A9464E0C953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8687-4FD1-4DF0-A1BF-9A9464E0C953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F5627F-2DF1-418C-9C1D-4B45DD59CBCD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0903A1-D3B5-4FD4-86B6-6CD12B824AAF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8EDA09-A3F1-48C6-9FE8-7AFFF6F2D359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8687-4FD1-4DF0-A1BF-9A9464E0C953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8687-4FD1-4DF0-A1BF-9A9464E0C953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8687-4FD1-4DF0-A1BF-9A9464E0C953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8687-4FD1-4DF0-A1BF-9A9464E0C953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8D285A-B905-437A-8ECC-E590FCD558B6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B21CE6-E051-4185-BF9E-758569A8F250}" type="slidenum">
              <a:rPr lang="ru-RU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8687-4FD1-4DF0-A1BF-9A9464E0C953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1312AC-A168-4CF5-BE7C-8B3D47DDF6DE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6DFD51-E20B-4C10-B479-94EC9B5066AE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8687-4FD1-4DF0-A1BF-9A9464E0C953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8687-4FD1-4DF0-A1BF-9A9464E0C953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8687-4FD1-4DF0-A1BF-9A9464E0C953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8687-4FD1-4DF0-A1BF-9A9464E0C953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8687-4FD1-4DF0-A1BF-9A9464E0C953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8687-4FD1-4DF0-A1BF-9A9464E0C953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8687-4FD1-4DF0-A1BF-9A9464E0C95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8687-4FD1-4DF0-A1BF-9A9464E0C953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3E3570-40CB-4C30-840B-C60BBFB18F96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AE2F6B-D99F-4401-A8A5-C87F677B256E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48687-4FD1-4DF0-A1BF-9A9464E0C953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247B4-B595-4C75-9C27-43DF330DEC8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405D1-0806-4145-9D3A-593E273301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7BCC2-DCD5-416A-BD7B-DBDC17137E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151CDA5-C238-492B-A59B-19AF38553A43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1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D08DD-0589-4667-B18B-57F180F421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8F10B90-5A21-4D83-A400-8AC68B9C46C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77CFF-AA4A-4724-BFEE-307C9F7679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76319-F7C5-4251-8A33-84BFAFA98B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778B1-2A6A-4C9F-AB0C-B2612FBBDD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E6DC7-7729-46A2-9DCB-A202E36063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8401-54D5-47BA-9462-4E0093C605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949E7-7FF6-4B5A-BAD9-122356022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2C2057B-35D3-4D8C-A8D9-328C52032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 descr="Рисунок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04"/>
            <a:ext cx="8489042" cy="6204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  <a:lumOff val="3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285720" y="714356"/>
            <a:ext cx="8501122" cy="450059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6000" b="1" i="1" dirty="0" smtClean="0">
                <a:solidFill>
                  <a:srgbClr val="002060"/>
                </a:solidFill>
              </a:rPr>
              <a:t>ГБОУ </a:t>
            </a:r>
            <a:r>
              <a:rPr lang="ru-RU" sz="6000" b="1" i="1" dirty="0" smtClean="0">
                <a:solidFill>
                  <a:srgbClr val="002060"/>
                </a:solidFill>
              </a:rPr>
              <a:t>СОШ </a:t>
            </a:r>
            <a:r>
              <a:rPr lang="ru-RU" sz="6000" b="1" i="1" dirty="0" smtClean="0">
                <a:solidFill>
                  <a:srgbClr val="002060"/>
                </a:solidFill>
              </a:rPr>
              <a:t>№ 69</a:t>
            </a:r>
            <a:endParaRPr lang="ru-RU" sz="6000" b="1" i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5400" b="1" i="1" dirty="0" err="1" smtClean="0">
                <a:solidFill>
                  <a:srgbClr val="002060"/>
                </a:solidFill>
              </a:rPr>
              <a:t>и</a:t>
            </a:r>
            <a:r>
              <a:rPr lang="ru-RU" sz="5400" b="1" i="1" dirty="0" err="1" smtClean="0">
                <a:solidFill>
                  <a:srgbClr val="002060"/>
                </a:solidFill>
              </a:rPr>
              <a:t>м.Б.Ш.Окуджавы</a:t>
            </a:r>
            <a:endParaRPr lang="ru-RU" sz="5400" b="1" i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sz="5400" b="1" i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5400" b="1" i="1" dirty="0" smtClean="0">
                <a:solidFill>
                  <a:srgbClr val="002060"/>
                </a:solidFill>
              </a:rPr>
              <a:t>СЗОУО </a:t>
            </a:r>
            <a:r>
              <a:rPr lang="ru-RU" sz="5400" b="1" i="1" dirty="0" smtClean="0">
                <a:solidFill>
                  <a:srgbClr val="002060"/>
                </a:solidFill>
              </a:rPr>
              <a:t>г.Москвы</a:t>
            </a:r>
            <a:endParaRPr lang="ru-RU" sz="5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G:\фото\DSC05174.JPG"/>
          <p:cNvPicPr>
            <a:picLocks noChangeAspect="1" noChangeArrowheads="1"/>
          </p:cNvPicPr>
          <p:nvPr/>
        </p:nvPicPr>
        <p:blipFill>
          <a:blip r:embed="rId3" cstate="print"/>
          <a:srcRect l="15000" b="6951"/>
          <a:stretch>
            <a:fillRect/>
          </a:stretch>
        </p:blipFill>
        <p:spPr bwMode="auto">
          <a:xfrm>
            <a:off x="2771800" y="0"/>
            <a:ext cx="4371950" cy="6381328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6143644"/>
            <a:ext cx="8229600" cy="714356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Командир 175 дивизии </a:t>
            </a:r>
            <a:r>
              <a:rPr lang="ru-RU" sz="2400" dirty="0" err="1" smtClean="0">
                <a:solidFill>
                  <a:srgbClr val="FF0000"/>
                </a:solidFill>
              </a:rPr>
              <a:t>Выдриган</a:t>
            </a:r>
            <a:r>
              <a:rPr lang="ru-RU" sz="2400" dirty="0" smtClean="0">
                <a:solidFill>
                  <a:srgbClr val="FF0000"/>
                </a:solidFill>
              </a:rPr>
              <a:t> Захар Петрович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68346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Свой боевой путь дивизия начала на Курской Дуге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://waralbum.ru/wp-content/uploads/2010/02/0_369af_1facd85c_orig1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00108"/>
            <a:ext cx="8286807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DiQ\Downloads\Безимени-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4392488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DiQ\Downloads\Безимени-8 (копия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0520" y="260648"/>
            <a:ext cx="4355976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DiQ\Downloads\Безимени-9 (копия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501008"/>
            <a:ext cx="4355976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DiQ\Downloads\Безимени-6 (копия).jpg"/>
          <p:cNvPicPr/>
          <p:nvPr/>
        </p:nvPicPr>
        <p:blipFill>
          <a:blip r:embed="rId6" cstate="print"/>
          <a:srcRect b="10750"/>
          <a:stretch>
            <a:fillRect/>
          </a:stretch>
        </p:blipFill>
        <p:spPr bwMode="auto">
          <a:xfrm>
            <a:off x="4680520" y="3501008"/>
            <a:ext cx="442798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 noGrp="1"/>
          </p:cNvSpPr>
          <p:nvPr>
            <p:ph idx="1"/>
          </p:nvPr>
        </p:nvSpPr>
        <p:spPr>
          <a:xfrm>
            <a:off x="6215042" y="5786454"/>
            <a:ext cx="2928958" cy="642942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ru-RU" sz="3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</a:t>
            </a:r>
            <a:r>
              <a:rPr kumimoji="0" lang="ru-RU" sz="3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ронтовые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0" lang="ru-RU" sz="3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письма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 descr="сканирование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3857628"/>
            <a:ext cx="2509811" cy="1601564"/>
          </a:xfrm>
          <a:prstGeom prst="rect">
            <a:avLst/>
          </a:prstGeom>
          <a:ln w="38100" cap="sq">
            <a:solidFill>
              <a:schemeClr val="bg1">
                <a:lumMod val="65000"/>
                <a:lumOff val="3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сканирование0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714752"/>
            <a:ext cx="1928826" cy="2871321"/>
          </a:xfrm>
          <a:prstGeom prst="rect">
            <a:avLst/>
          </a:prstGeom>
          <a:ln w="38100" cap="sq">
            <a:solidFill>
              <a:schemeClr val="bg1">
                <a:lumMod val="65000"/>
                <a:lumOff val="3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сканирование0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57166"/>
            <a:ext cx="2938453" cy="2714644"/>
          </a:xfrm>
          <a:prstGeom prst="rect">
            <a:avLst/>
          </a:prstGeom>
          <a:ln w="38100" cap="sq">
            <a:solidFill>
              <a:schemeClr val="bg1">
                <a:lumMod val="65000"/>
                <a:lumOff val="3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1" name="Picture 5" descr="сканирование000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357166"/>
            <a:ext cx="1804606" cy="2861850"/>
          </a:xfrm>
          <a:prstGeom prst="rect">
            <a:avLst/>
          </a:prstGeom>
          <a:ln w="38100" cap="sq">
            <a:solidFill>
              <a:schemeClr val="bg1">
                <a:lumMod val="65000"/>
                <a:lumOff val="3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3714744" y="214290"/>
            <a:ext cx="2357454" cy="92869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Фотографии 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2428860" y="3643314"/>
            <a:ext cx="3714776" cy="500066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</a:t>
            </a:r>
            <a:r>
              <a:rPr kumimoji="0" lang="ru-RU" sz="2400" b="1" i="1" u="non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лагодарственные</a:t>
            </a:r>
            <a:r>
              <a:rPr kumimoji="0" lang="ru-RU" sz="2400" b="1" i="1" u="non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листы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03" name="Picture 7" descr="C:\Users\USER\Desktop\Музей\МУЗЕЙ\фото сканы\DSCN22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36" y="4286256"/>
            <a:ext cx="3081342" cy="2311007"/>
          </a:xfrm>
          <a:prstGeom prst="rect">
            <a:avLst/>
          </a:prstGeom>
          <a:ln w="38100" cap="sq">
            <a:solidFill>
              <a:schemeClr val="bg1">
                <a:lumMod val="65000"/>
                <a:lumOff val="3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4" name="Picture 8" descr="C:\Users\USER\Desktop\Музей\МУЗЕЙ\фото сканы\DSCN22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430" y="357166"/>
            <a:ext cx="3048021" cy="2286016"/>
          </a:xfrm>
          <a:prstGeom prst="rect">
            <a:avLst/>
          </a:prstGeom>
          <a:ln w="38100" cap="sq">
            <a:solidFill>
              <a:schemeClr val="bg1">
                <a:lumMod val="65000"/>
                <a:lumOff val="3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Содержимое 2"/>
          <p:cNvSpPr txBox="1">
            <a:spLocks/>
          </p:cNvSpPr>
          <p:nvPr/>
        </p:nvSpPr>
        <p:spPr>
          <a:xfrm>
            <a:off x="4000496" y="2714620"/>
            <a:ext cx="2214578" cy="642942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3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Фотографии</a:t>
            </a:r>
            <a:endParaRPr kumimoji="0" lang="ru-RU" sz="24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Командиры 175 стрелковой дивизии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58722" name="Picture 2" descr="G:\фото\DSC05150.JPG"/>
          <p:cNvPicPr>
            <a:picLocks noChangeAspect="1" noChangeArrowheads="1"/>
          </p:cNvPicPr>
          <p:nvPr/>
        </p:nvPicPr>
        <p:blipFill>
          <a:blip r:embed="rId3" cstate="print"/>
          <a:srcRect l="10308" t="15542" b="9708"/>
          <a:stretch>
            <a:fillRect/>
          </a:stretch>
        </p:blipFill>
        <p:spPr bwMode="auto">
          <a:xfrm>
            <a:off x="1187624" y="980728"/>
            <a:ext cx="7066110" cy="56356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 noGrp="1"/>
          </p:cNvSpPr>
          <p:nvPr>
            <p:ph idx="1"/>
          </p:nvPr>
        </p:nvSpPr>
        <p:spPr>
          <a:xfrm>
            <a:off x="2843808" y="188640"/>
            <a:ext cx="4680520" cy="642942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Встречи однополчан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tabLst/>
              <a:defRPr/>
            </a:pP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3" name="Picture 3" descr="сканирование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929066"/>
            <a:ext cx="3814372" cy="2714644"/>
          </a:xfrm>
          <a:prstGeom prst="rect">
            <a:avLst/>
          </a:prstGeom>
          <a:ln w="38100" cap="sq">
            <a:solidFill>
              <a:schemeClr val="bg1">
                <a:lumMod val="65000"/>
                <a:lumOff val="3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 descr="сканирование0001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929066"/>
            <a:ext cx="4143375" cy="2752725"/>
          </a:xfrm>
          <a:prstGeom prst="rect">
            <a:avLst/>
          </a:prstGeom>
          <a:ln w="38100" cap="sq">
            <a:solidFill>
              <a:schemeClr val="bg1">
                <a:lumMod val="65000"/>
                <a:lumOff val="3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5" name="Picture 5" descr="сканирование00028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857232"/>
            <a:ext cx="4143404" cy="2884140"/>
          </a:xfrm>
          <a:prstGeom prst="rect">
            <a:avLst/>
          </a:prstGeom>
          <a:ln w="38100" cap="sq">
            <a:solidFill>
              <a:schemeClr val="bg1">
                <a:lumMod val="65000"/>
                <a:lumOff val="3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6" name="Picture 6" descr="сканирование000189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857232"/>
            <a:ext cx="3790950" cy="2876550"/>
          </a:xfrm>
          <a:prstGeom prst="rect">
            <a:avLst/>
          </a:prstGeom>
          <a:ln w="38100" cap="sq">
            <a:solidFill>
              <a:schemeClr val="bg1">
                <a:lumMod val="65000"/>
                <a:lumOff val="3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1000"/>
            <a:duotone>
              <a:schemeClr val="bg2">
                <a:shade val="3000"/>
                <a:satMod val="110000"/>
              </a:schemeClr>
              <a:schemeClr val="bg2">
                <a:tint val="60000"/>
                <a:satMod val="42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Dimon\Рабочий стол\письмо\Resize of 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016732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5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1388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indent="449263"/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С помощью музейной педагогики происходит приобщение обучающихся к социальному опыту, духовным и нравственным ценностям предшествующих поколений, способствующие формированию уважения к российской истории и культуре. 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endParaRPr lang="ru-RU" sz="20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Documents and Settings\Dimon\Рабочий стол\Новая папка\Resize of DSC040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034734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DiQ\Desktop\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933056"/>
            <a:ext cx="388843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DiQ\Desktop\Новая папка\DSC0057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3933056"/>
            <a:ext cx="3888432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Рисунок 4"/>
          <p:cNvPicPr>
            <a:picLocks noChangeAspect="1" noChangeArrowheads="1"/>
          </p:cNvPicPr>
          <p:nvPr/>
        </p:nvPicPr>
        <p:blipFill>
          <a:blip r:embed="rId3" cstate="print"/>
          <a:srcRect b="3701"/>
          <a:stretch>
            <a:fillRect/>
          </a:stretch>
        </p:blipFill>
        <p:spPr bwMode="auto">
          <a:xfrm>
            <a:off x="87974" y="44624"/>
            <a:ext cx="448402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C:\Sony\13.05.2010\DSC01109.JPG"/>
          <p:cNvPicPr>
            <a:picLocks noChangeAspect="1" noChangeArrowheads="1"/>
          </p:cNvPicPr>
          <p:nvPr/>
        </p:nvPicPr>
        <p:blipFill>
          <a:blip r:embed="rId4" cstate="print"/>
          <a:srcRect t="26147"/>
          <a:stretch>
            <a:fillRect/>
          </a:stretch>
        </p:blipFill>
        <p:spPr bwMode="auto">
          <a:xfrm>
            <a:off x="1403648" y="3110098"/>
            <a:ext cx="6768529" cy="374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Sony\13.05.2010\DSC011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72008"/>
            <a:ext cx="435597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>
              <a:defRPr/>
            </a:pPr>
            <a:r>
              <a:rPr lang="ru-RU" sz="24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 базе музея работает Актив музея</a:t>
            </a:r>
            <a:endParaRPr lang="ru-RU" sz="24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C:\Documents and Settings\Dimon\Рабочий стол\письмо\13.jpg"/>
          <p:cNvPicPr>
            <a:picLocks noChangeAspect="1" noChangeArrowheads="1"/>
          </p:cNvPicPr>
          <p:nvPr/>
        </p:nvPicPr>
        <p:blipFill>
          <a:blip r:embed="rId3" cstate="print"/>
          <a:srcRect t="13240"/>
          <a:stretch>
            <a:fillRect/>
          </a:stretch>
        </p:blipFill>
        <p:spPr bwMode="auto">
          <a:xfrm>
            <a:off x="179512" y="576064"/>
            <a:ext cx="4464496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Documents and Settings\Учитель\Рабочий стол\фото-1\5.JPG"/>
          <p:cNvPicPr/>
          <p:nvPr/>
        </p:nvPicPr>
        <p:blipFill>
          <a:blip r:embed="rId4" cstate="print"/>
          <a:srcRect t="7317"/>
          <a:stretch>
            <a:fillRect/>
          </a:stretch>
        </p:blipFill>
        <p:spPr bwMode="auto">
          <a:xfrm>
            <a:off x="4680520" y="548680"/>
            <a:ext cx="428396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DiQ\Desktop\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528392"/>
            <a:ext cx="4499992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D:\фото-1\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528393"/>
            <a:ext cx="4283967" cy="321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7" name="Rectangle 3"/>
          <p:cNvSpPr>
            <a:spLocks noGrp="1" noChangeArrowheads="1"/>
          </p:cNvSpPr>
          <p:nvPr>
            <p:ph idx="1"/>
          </p:nvPr>
        </p:nvSpPr>
        <p:spPr>
          <a:xfrm>
            <a:off x="0" y="2636912"/>
            <a:ext cx="9144000" cy="2143140"/>
          </a:xfrm>
        </p:spPr>
        <p:txBody>
          <a:bodyPr>
            <a:noAutofit/>
          </a:bodyPr>
          <a:lstStyle/>
          <a:p>
            <a:pPr marL="0" algn="ctr">
              <a:lnSpc>
                <a:spcPct val="90000"/>
              </a:lnSpc>
              <a:buNone/>
            </a:pP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Музей часто организует встречи учащихся с ветеранами175 Уральско-Ковельской стрелковой дивизии, встречи с ветеранами ВОВ, тружениками тыла, блокадниками Ленинграда. </a:t>
            </a:r>
          </a:p>
          <a:p>
            <a:pPr marL="0" algn="ctr">
              <a:lnSpc>
                <a:spcPct val="90000"/>
              </a:lnSpc>
              <a:buNone/>
            </a:pP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Актив музея навещает ветеранов,  проживающих в нашем микрорайоне, поздравляет их с праздниками , вручает подарки.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ru-RU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12993" name="Rectangle 10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2992" name="Picture 1024" descr="сканирование0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4643446"/>
            <a:ext cx="2857520" cy="2060524"/>
          </a:xfrm>
          <a:prstGeom prst="rect">
            <a:avLst/>
          </a:prstGeom>
          <a:ln w="38100" cap="sq">
            <a:solidFill>
              <a:schemeClr val="bg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2995" name="Rectangle 10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12994" name="Picture 1026" descr="сканирование00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643446"/>
            <a:ext cx="2855825" cy="2041005"/>
          </a:xfrm>
          <a:prstGeom prst="rect">
            <a:avLst/>
          </a:prstGeom>
          <a:ln w="38100" cap="sq">
            <a:solidFill>
              <a:schemeClr val="bg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2996" name="Picture 1028" descr="1945-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14290"/>
            <a:ext cx="2786082" cy="2109589"/>
          </a:xfrm>
          <a:prstGeom prst="rect">
            <a:avLst/>
          </a:prstGeom>
          <a:ln w="38100" cap="sq">
            <a:solidFill>
              <a:schemeClr val="bg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2997" name="Picture 1029" descr="IMGP386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357166"/>
            <a:ext cx="2571768" cy="1947923"/>
          </a:xfrm>
          <a:prstGeom prst="rect">
            <a:avLst/>
          </a:prstGeom>
          <a:ln w="38100" cap="sq">
            <a:solidFill>
              <a:schemeClr val="bg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2998" name="Picture 1030" descr="IMGP292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214290"/>
            <a:ext cx="1790700" cy="2371725"/>
          </a:xfrm>
          <a:prstGeom prst="rect">
            <a:avLst/>
          </a:prstGeom>
          <a:ln w="38100" cap="sq">
            <a:solidFill>
              <a:schemeClr val="bg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background_u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7888" y="0"/>
            <a:ext cx="9191888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785786" y="2000240"/>
            <a:ext cx="7686700" cy="3857652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 algn="ctr"/>
            <a:r>
              <a:rPr lang="ru-RU" sz="4000" b="1" i="1" u="sng" dirty="0" smtClean="0">
                <a:solidFill>
                  <a:srgbClr val="FF0000"/>
                </a:solidFill>
              </a:rPr>
              <a:t/>
            </a:r>
            <a:br>
              <a:rPr lang="ru-RU" sz="4000" b="1" i="1" u="sng" dirty="0" smtClean="0">
                <a:solidFill>
                  <a:srgbClr val="FF0000"/>
                </a:solidFill>
              </a:rPr>
            </a:br>
            <a:r>
              <a:rPr lang="ru-RU" sz="4000" i="1" u="sng" dirty="0" smtClean="0">
                <a:solidFill>
                  <a:srgbClr val="FF0000"/>
                </a:solidFill>
              </a:rPr>
              <a:t/>
            </a:r>
            <a:br>
              <a:rPr lang="ru-RU" sz="4000" i="1" u="sng" dirty="0" smtClean="0">
                <a:solidFill>
                  <a:srgbClr val="FF0000"/>
                </a:solidFill>
              </a:rPr>
            </a:br>
            <a:r>
              <a:rPr lang="ru-RU" sz="4000" b="1" i="1" dirty="0" smtClean="0">
                <a:solidFill>
                  <a:srgbClr val="FF0000"/>
                </a:solidFill>
              </a:rPr>
              <a:t>Музей Боевой </a:t>
            </a:r>
            <a:r>
              <a:rPr lang="ru-RU" sz="4000" i="1" dirty="0" smtClean="0">
                <a:solidFill>
                  <a:srgbClr val="FF0000"/>
                </a:solidFill>
              </a:rPr>
              <a:t>С</a:t>
            </a:r>
            <a:r>
              <a:rPr lang="ru-RU" sz="4000" b="1" i="1" dirty="0" smtClean="0">
                <a:solidFill>
                  <a:srgbClr val="FF0000"/>
                </a:solidFill>
              </a:rPr>
              <a:t>лавы </a:t>
            </a:r>
            <a:br>
              <a:rPr lang="ru-RU" sz="4000" b="1" i="1" dirty="0" smtClean="0">
                <a:solidFill>
                  <a:srgbClr val="FF0000"/>
                </a:solidFill>
              </a:rPr>
            </a:br>
            <a:r>
              <a:rPr lang="ru-RU" sz="4000" b="1" i="1" dirty="0" smtClean="0">
                <a:solidFill>
                  <a:srgbClr val="FF0000"/>
                </a:solidFill>
              </a:rPr>
              <a:t>175 Уральско-Ковельской Краснознаменной </a:t>
            </a:r>
            <a:r>
              <a:rPr lang="ru-RU" sz="4000" i="1" dirty="0" smtClean="0">
                <a:solidFill>
                  <a:srgbClr val="FF0000"/>
                </a:solidFill>
              </a:rPr>
              <a:t>о</a:t>
            </a:r>
            <a:r>
              <a:rPr lang="ru-RU" sz="4000" b="1" i="1" dirty="0" smtClean="0">
                <a:solidFill>
                  <a:srgbClr val="FF0000"/>
                </a:solidFill>
              </a:rPr>
              <a:t>рдена Кутузова </a:t>
            </a:r>
            <a:r>
              <a:rPr lang="ru-RU" sz="4000" i="1" dirty="0" smtClean="0">
                <a:solidFill>
                  <a:srgbClr val="FF0000"/>
                </a:solidFill>
              </a:rPr>
              <a:t>с</a:t>
            </a:r>
            <a:r>
              <a:rPr lang="ru-RU" sz="4000" b="1" i="1" dirty="0" smtClean="0">
                <a:solidFill>
                  <a:srgbClr val="FF0000"/>
                </a:solidFill>
              </a:rPr>
              <a:t>трелковой дивизии</a:t>
            </a:r>
            <a:r>
              <a:rPr lang="ru-RU" sz="4000" i="1" dirty="0" smtClean="0">
                <a:solidFill>
                  <a:srgbClr val="FF0000"/>
                </a:solidFill>
              </a:rPr>
              <a:t> </a:t>
            </a:r>
            <a:br>
              <a:rPr lang="ru-RU" sz="4000" i="1" dirty="0" smtClean="0">
                <a:solidFill>
                  <a:srgbClr val="FF0000"/>
                </a:solidFill>
              </a:rPr>
            </a:br>
            <a:r>
              <a:rPr lang="ru-RU" sz="4000" i="1" u="sng" dirty="0" smtClean="0">
                <a:solidFill>
                  <a:srgbClr val="FF0000"/>
                </a:solidFill>
              </a:rPr>
              <a:t/>
            </a:r>
            <a:br>
              <a:rPr lang="ru-RU" sz="4000" i="1" u="sng" dirty="0" smtClean="0">
                <a:solidFill>
                  <a:srgbClr val="FF0000"/>
                </a:solidFill>
              </a:rPr>
            </a:br>
            <a:r>
              <a:rPr lang="ru-RU" sz="4000" i="1" u="sng" dirty="0">
                <a:solidFill>
                  <a:srgbClr val="FF0000"/>
                </a:solidFill>
              </a:rPr>
              <a:t/>
            </a:r>
            <a:br>
              <a:rPr lang="ru-RU" sz="4000" i="1" u="sng" dirty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ru-RU" dirty="0" smtClean="0">
                <a:solidFill>
                  <a:srgbClr val="FF0D0D"/>
                </a:solidFill>
              </a:rPr>
              <a:t/>
            </a:r>
            <a:br>
              <a:rPr lang="ru-RU" dirty="0" smtClean="0">
                <a:solidFill>
                  <a:srgbClr val="FF0D0D"/>
                </a:solidFill>
              </a:rPr>
            </a:br>
            <a:r>
              <a:rPr lang="ru-RU" sz="2700" i="1" dirty="0" smtClean="0">
                <a:solidFill>
                  <a:srgbClr val="FF0D0D"/>
                </a:solidFill>
              </a:rPr>
              <a:t>В гостях у Улитина Юрия Сергеевича</a:t>
            </a:r>
            <a:r>
              <a:rPr lang="ru-RU" sz="2700" dirty="0" smtClean="0">
                <a:solidFill>
                  <a:srgbClr val="FF0D0D"/>
                </a:solidFill>
              </a:rPr>
              <a:t/>
            </a:r>
            <a:br>
              <a:rPr lang="ru-RU" sz="2700" dirty="0" smtClean="0">
                <a:solidFill>
                  <a:srgbClr val="FF0D0D"/>
                </a:solidFill>
              </a:rPr>
            </a:br>
            <a:endParaRPr lang="ru-RU" sz="2700" dirty="0">
              <a:solidFill>
                <a:srgbClr val="FF0D0D"/>
              </a:solidFill>
            </a:endParaRPr>
          </a:p>
        </p:txBody>
      </p:sp>
      <p:pic>
        <p:nvPicPr>
          <p:cNvPr id="4" name="Рисунок 3" descr="F:\фото\101MSDCF\DSC04918.JPG"/>
          <p:cNvPicPr/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107504" y="908720"/>
            <a:ext cx="4508004" cy="3180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G:\фото\101MSDCF\DSC049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908720"/>
            <a:ext cx="449999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DiQ\Desktop\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3933056"/>
            <a:ext cx="4122340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5729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ru-RU" sz="2700" dirty="0" smtClean="0">
                <a:solidFill>
                  <a:srgbClr val="FF0000"/>
                </a:solidFill>
              </a:rPr>
              <a:t>Музей является тем звеном, которое соединяет  людей разных поколений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F:\фото\101MSDCF\DSC0496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410445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DiQ\Desktop\Новая папка\DSC00573.JPG"/>
          <p:cNvPicPr/>
          <p:nvPr/>
        </p:nvPicPr>
        <p:blipFill>
          <a:blip r:embed="rId4" cstate="print"/>
          <a:srcRect l="17437"/>
          <a:stretch>
            <a:fillRect/>
          </a:stretch>
        </p:blipFill>
        <p:spPr bwMode="auto">
          <a:xfrm>
            <a:off x="4572000" y="836712"/>
            <a:ext cx="4182616" cy="2934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:\Новая папка\фото\письмо\2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789040"/>
            <a:ext cx="403244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:\Новая папка\фото\DSC04609.JPG"/>
          <p:cNvPicPr/>
          <p:nvPr/>
        </p:nvPicPr>
        <p:blipFill>
          <a:blip r:embed="rId6" cstate="print"/>
          <a:srcRect t="22888"/>
          <a:stretch>
            <a:fillRect/>
          </a:stretch>
        </p:blipFill>
        <p:spPr bwMode="auto">
          <a:xfrm>
            <a:off x="4355976" y="3717032"/>
            <a:ext cx="464038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Documents and Settings\Dimon\Рабочий стол\фото2\101MSDCF\Resize of 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5065"/>
            <a:ext cx="3803914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Documents and Settings\Dimon\Рабочий стол\фото2\101MSDCF\Resize of 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0086" y="4005064"/>
            <a:ext cx="380391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J:\Documents and Settings\Edman Dantes\Рабочий стол\Новая папка\DSC00795.JPG"/>
          <p:cNvPicPr>
            <a:picLocks noChangeAspect="1" noChangeArrowheads="1"/>
          </p:cNvPicPr>
          <p:nvPr/>
        </p:nvPicPr>
        <p:blipFill>
          <a:blip r:embed="rId5" cstate="print"/>
          <a:srcRect t="19299" r="26312"/>
          <a:stretch>
            <a:fillRect/>
          </a:stretch>
        </p:blipFill>
        <p:spPr bwMode="auto">
          <a:xfrm>
            <a:off x="0" y="0"/>
            <a:ext cx="3491880" cy="286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J:\Documents and Settings\Edman Dantes\Рабочий стол\Новая папка\DSC00793.JPG"/>
          <p:cNvPicPr>
            <a:picLocks noChangeAspect="1" noChangeArrowheads="1"/>
          </p:cNvPicPr>
          <p:nvPr/>
        </p:nvPicPr>
        <p:blipFill>
          <a:blip r:embed="rId6" cstate="print"/>
          <a:srcRect l="22829" t="34666" r="24001"/>
          <a:stretch>
            <a:fillRect/>
          </a:stretch>
        </p:blipFill>
        <p:spPr bwMode="auto">
          <a:xfrm>
            <a:off x="5969905" y="0"/>
            <a:ext cx="317409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Documents and Settings\Dimon\Рабочий стол\фото2\101MSDCF\Resize of 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1916832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572375" y="6488113"/>
            <a:ext cx="1571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Борцова Н.Б.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Dimon\Рабочий стол\Новая папка\Resize of DSC039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1196975"/>
            <a:ext cx="6508750" cy="488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9080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i="1" dirty="0" smtClean="0">
                <a:solidFill>
                  <a:srgbClr val="FF0000"/>
                </a:solidFill>
                <a:cs typeface="Arial" pitchFamily="34" charset="0"/>
              </a:rPr>
              <a:t>Актив музея активно участвует в мероприятиях военно-патриотического направления</a:t>
            </a:r>
            <a:endParaRPr lang="ru-RU" sz="2000" i="1" dirty="0">
              <a:solidFill>
                <a:srgbClr val="FF000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DiQ\Desktop\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216024"/>
            <a:ext cx="4427984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:\Новая папка\фото\DSC046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8640"/>
            <a:ext cx="4427984" cy="3331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:\Новая папка\фото\письмо\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08" y="3429000"/>
            <a:ext cx="4427984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DiQ\Desktop\1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429000"/>
            <a:ext cx="4427984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Documents and Settings\Dimon\Рабочий стол\фото2\101MSDCF\Resize of DSC043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412845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980728"/>
          </a:xfrm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>
              <a:defRPr/>
            </a:pPr>
            <a:r>
              <a:rPr lang="ru-RU" sz="2400" i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Мы поддерживаем связь с музеями </a:t>
            </a:r>
            <a:br>
              <a:rPr lang="ru-RU" sz="2400" i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военно-патриотического направления </a:t>
            </a:r>
            <a:br>
              <a:rPr lang="ru-RU" sz="2400" i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2400" i="1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D:\Новая папка\фото\DSC043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140968"/>
            <a:ext cx="4788024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Dimon\Рабочий стол\Новая папка\Resize of DSC039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024" y="116632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</a:p>
        </p:txBody>
      </p:sp>
      <p:pic>
        <p:nvPicPr>
          <p:cNvPr id="10" name="Picture 2" descr="J:\Documents and Settings\Edman Dantes\Рабочий стол\Новая папка\IMGP38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16632"/>
            <a:ext cx="4248472" cy="3186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5" name="Rectangle 1"/>
          <p:cNvSpPr>
            <a:spLocks noChangeArrowheads="1"/>
          </p:cNvSpPr>
          <p:nvPr/>
        </p:nvSpPr>
        <p:spPr bwMode="auto">
          <a:xfrm>
            <a:off x="0" y="0"/>
            <a:ext cx="338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1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/>
          </a:p>
        </p:txBody>
      </p:sp>
      <p:pic>
        <p:nvPicPr>
          <p:cNvPr id="11" name="Picture 3" descr="C:\Sony\28.03.2010\DSC01020.JPG"/>
          <p:cNvPicPr>
            <a:picLocks noChangeAspect="1" noChangeArrowheads="1"/>
          </p:cNvPicPr>
          <p:nvPr/>
        </p:nvPicPr>
        <p:blipFill>
          <a:blip r:embed="rId5" cstate="print"/>
          <a:srcRect t="29089"/>
          <a:stretch>
            <a:fillRect/>
          </a:stretch>
        </p:blipFill>
        <p:spPr bwMode="auto">
          <a:xfrm>
            <a:off x="1214414" y="3286124"/>
            <a:ext cx="6850063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DiQ\Downloads\DSC_10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5616624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6135687" y="908720"/>
            <a:ext cx="3008313" cy="4602163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Опять война, </a:t>
            </a:r>
            <a:b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Опять блокада... </a:t>
            </a:r>
            <a:b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 может, нам о них забыть?</a:t>
            </a:r>
          </a:p>
          <a:p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Я слышу иногда: </a:t>
            </a:r>
            <a:b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«Не надо, </a:t>
            </a:r>
            <a:b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 надо раны бередить». </a:t>
            </a:r>
            <a:b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Ведь это правда, что устали </a:t>
            </a:r>
            <a:b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Мы от рассказов о войне </a:t>
            </a:r>
            <a:b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о блокаде пролистали </a:t>
            </a:r>
            <a:b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Стихов достаточно вполне.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24128" y="1628800"/>
            <a:ext cx="3275856" cy="3528392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может показаться: 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Правы 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убедительны слова. 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Но даже если это правда, 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Такая правда — 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 права!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Чтоб снова 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 земной планете 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 повторилось той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зимы, </a:t>
            </a:r>
            <a:b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ru-RU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Рисунок 3" descr="C:\Users\DiQ\Downloads\DSC_24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52736"/>
            <a:ext cx="5430019" cy="442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08104" y="1124744"/>
            <a:ext cx="3709646" cy="4277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Нам нужно, 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Чтобы наши дети 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 этом помнили, 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Как мы!</a:t>
            </a:r>
          </a:p>
          <a:p>
            <a:endParaRPr lang="ru-RU" sz="1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Я не напрасно беспокоюсь, 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Чтоб не забылась та война: 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Ведь эта память — наша совесть. 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Она, 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Как сила, нам нужна... </a:t>
            </a:r>
            <a:endParaRPr lang="ru-RU" sz="19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Рисунок 3" descr="C:\Users\DiQ\Downloads\DSC_081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5580112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1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3071802" y="0"/>
            <a:ext cx="3143272" cy="3000372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основан 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1989 году по инициативе ветерана дивизии     Улитина Ю.С. 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сертификат музей получил</a:t>
            </a:r>
          </a:p>
          <a:p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1995 году.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79201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79200" name="Picture 0" descr="сканирование0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14290"/>
            <a:ext cx="2286016" cy="3195507"/>
          </a:xfrm>
          <a:prstGeom prst="rect">
            <a:avLst/>
          </a:prstGeom>
          <a:ln w="38100" cap="sq">
            <a:solidFill>
              <a:schemeClr val="bg1">
                <a:lumMod val="65000"/>
                <a:lumOff val="3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79203" name="Рисунок 1" descr="IMGP39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214290"/>
            <a:ext cx="2245769" cy="3214710"/>
          </a:xfrm>
          <a:prstGeom prst="rect">
            <a:avLst/>
          </a:prstGeom>
          <a:ln w="38100" cap="sq">
            <a:solidFill>
              <a:schemeClr val="bg1">
                <a:lumMod val="65000"/>
                <a:lumOff val="3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USER\Desktop\Музей\январь\IMGP39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571876"/>
            <a:ext cx="4071966" cy="3053975"/>
          </a:xfrm>
          <a:prstGeom prst="rect">
            <a:avLst/>
          </a:prstGeom>
          <a:ln w="38100" cap="sq">
            <a:solidFill>
              <a:schemeClr val="bg1">
                <a:lumMod val="65000"/>
                <a:lumOff val="3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USER\Desktop\Музей\январь\IMGP39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81565" y="3571876"/>
            <a:ext cx="4095779" cy="3071834"/>
          </a:xfrm>
          <a:prstGeom prst="rect">
            <a:avLst/>
          </a:prstGeom>
          <a:ln w="38100" cap="sq">
            <a:solidFill>
              <a:schemeClr val="bg1">
                <a:lumMod val="65000"/>
                <a:lumOff val="3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ru-RU" sz="4400" i="1" dirty="0" smtClean="0">
                <a:solidFill>
                  <a:srgbClr val="FF0000"/>
                </a:solidFill>
              </a:rPr>
              <a:t>Спасибо за внимание!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25282" name="Picture 2" descr="http://im2-tub-ru.yandex.net/i?id=74241519-14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988840"/>
            <a:ext cx="6799858" cy="35061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r>
              <a:rPr lang="ru-RU" sz="3100" i="1" dirty="0" smtClean="0">
                <a:solidFill>
                  <a:srgbClr val="FF0D0D"/>
                </a:solidFill>
              </a:rPr>
              <a:t>Гордость нашего музея - это экспонаты: </a:t>
            </a:r>
            <a:br>
              <a:rPr lang="ru-RU" sz="3100" i="1" dirty="0" smtClean="0">
                <a:solidFill>
                  <a:srgbClr val="FF0D0D"/>
                </a:solidFill>
              </a:rPr>
            </a:br>
            <a:r>
              <a:rPr lang="ru-RU" sz="3100" i="1" dirty="0" smtClean="0">
                <a:solidFill>
                  <a:srgbClr val="FF0D0D"/>
                </a:solidFill>
              </a:rPr>
              <a:t>подлинные предметы ВОВ</a:t>
            </a:r>
            <a:r>
              <a:rPr lang="ru-RU" sz="4400" dirty="0" smtClean="0">
                <a:solidFill>
                  <a:srgbClr val="FF0D0D"/>
                </a:solidFill>
              </a:rPr>
              <a:t/>
            </a:r>
            <a:br>
              <a:rPr lang="ru-RU" sz="4400" dirty="0" smtClean="0">
                <a:solidFill>
                  <a:srgbClr val="FF0D0D"/>
                </a:solidFill>
              </a:rPr>
            </a:br>
            <a:endParaRPr lang="ru-RU" dirty="0">
              <a:solidFill>
                <a:srgbClr val="FF0D0D"/>
              </a:solidFill>
            </a:endParaRPr>
          </a:p>
        </p:txBody>
      </p:sp>
      <p:pic>
        <p:nvPicPr>
          <p:cNvPr id="4" name="Рисунок 3" descr="D:\Новая папка\фото\DSC044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71612"/>
            <a:ext cx="850112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Новая папка\фото\письмо\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4664"/>
            <a:ext cx="8018140" cy="603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28992" y="500018"/>
            <a:ext cx="2571768" cy="6097334"/>
          </a:xfrm>
        </p:spPr>
        <p:txBody>
          <a:bodyPr>
            <a:normAutofit fontScale="92500"/>
          </a:bodyPr>
          <a:lstStyle/>
          <a:p>
            <a:pPr marL="0" lvl="0" algn="ctr">
              <a:buNone/>
            </a:pPr>
            <a:r>
              <a:rPr lang="ru-RU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музее представлены подлинные предметы Великой Отечественной войны, найденные в поисковых походах по местам Боевой Славы в ближайших окрестностях Москвы. А так же собрано много дополнительного материала: вырезки из газет, журналов о подвигах нашего народа во имя защиты своей Родины.</a:t>
            </a:r>
          </a:p>
          <a:p>
            <a:pPr marL="0"/>
            <a:endParaRPr lang="ru-RU" sz="2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DSCN57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2947991" cy="2202390"/>
          </a:xfrm>
          <a:prstGeom prst="rect">
            <a:avLst/>
          </a:prstGeom>
          <a:ln w="38100" cap="sq">
            <a:solidFill>
              <a:schemeClr val="bg1">
                <a:lumMod val="65000"/>
                <a:lumOff val="3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Users\USER\Desktop\Музей\МУЗЕЙ\март09\DSCN57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785794"/>
            <a:ext cx="2951770" cy="2214578"/>
          </a:xfrm>
          <a:prstGeom prst="rect">
            <a:avLst/>
          </a:prstGeom>
          <a:ln w="38100" cap="sq">
            <a:solidFill>
              <a:schemeClr val="bg1">
                <a:lumMod val="65000"/>
                <a:lumOff val="3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9" name="Picture 7" descr="C:\Users\USER\Desktop\Музей\МУЗЕЙ\фото сканы\DSCN22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573016"/>
            <a:ext cx="3081342" cy="2311007"/>
          </a:xfrm>
          <a:prstGeom prst="rect">
            <a:avLst/>
          </a:prstGeom>
          <a:ln w="38100" cap="sq">
            <a:solidFill>
              <a:schemeClr val="bg1">
                <a:lumMod val="65000"/>
                <a:lumOff val="3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USER\Desktop\Музей\январь\IMGP39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3571876"/>
            <a:ext cx="2928958" cy="2196719"/>
          </a:xfrm>
          <a:prstGeom prst="rect">
            <a:avLst/>
          </a:prstGeom>
          <a:ln w="38100" cap="sq">
            <a:solidFill>
              <a:schemeClr val="bg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Dimon\Рабочий стол\фото2\101MSDCF\Resize of DSC04349.JPG"/>
          <p:cNvPicPr>
            <a:picLocks noChangeAspect="1" noChangeArrowheads="1"/>
          </p:cNvPicPr>
          <p:nvPr/>
        </p:nvPicPr>
        <p:blipFill>
          <a:blip r:embed="rId3" cstate="print"/>
          <a:srcRect t="10170"/>
          <a:stretch>
            <a:fillRect/>
          </a:stretch>
        </p:blipFill>
        <p:spPr bwMode="auto">
          <a:xfrm>
            <a:off x="395536" y="3990106"/>
            <a:ext cx="3888431" cy="2867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071563"/>
          </a:xfrm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  <a:sp3d prstMaterial="softEdge"/>
          </a:bodyPr>
          <a:lstStyle/>
          <a:p>
            <a:pPr>
              <a:defRPr/>
            </a:pP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Оформление музейной экспозиции и вся деятельность музея направлены на: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C:\Documents and Settings\Dimon\Рабочий стол\фото2\101MSDCF\Resize of DSC043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005064"/>
            <a:ext cx="4032448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Documents and Settings\Dimon\Рабочий стол\фото2\101MSDCF\Resize of DSC043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052736"/>
            <a:ext cx="388843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Documents and Settings\Dimon\Рабочий стол\фото\DSC044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052736"/>
            <a:ext cx="403244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572375" y="6488113"/>
            <a:ext cx="1571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Борцова Н.Б.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Documents and Settings\Dimon\Рабочий стол\фото2\101MSDCF\Resize of DSC04193.JPG"/>
          <p:cNvPicPr>
            <a:picLocks noChangeAspect="1" noChangeArrowheads="1"/>
          </p:cNvPicPr>
          <p:nvPr/>
        </p:nvPicPr>
        <p:blipFill>
          <a:blip r:embed="rId3" cstate="print"/>
          <a:srcRect t="23333"/>
          <a:stretch>
            <a:fillRect/>
          </a:stretch>
        </p:blipFill>
        <p:spPr bwMode="auto">
          <a:xfrm>
            <a:off x="539552" y="2060848"/>
            <a:ext cx="3756939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539552" y="692696"/>
            <a:ext cx="8229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b="1" i="1" dirty="0">
                <a:solidFill>
                  <a:srgbClr val="FF0000"/>
                </a:solidFill>
                <a:latin typeface="+mj-lt"/>
                <a:ea typeface="+mj-ea"/>
                <a:cs typeface="Arial" pitchFamily="34" charset="0"/>
              </a:rPr>
              <a:t>- воспитание гуманистических качеств личности и уважения к другим народам и странам; воспитание гражданских качеств;</a:t>
            </a:r>
            <a:br>
              <a:rPr lang="ru-RU" b="1" i="1" dirty="0">
                <a:solidFill>
                  <a:srgbClr val="FF0000"/>
                </a:solidFill>
                <a:latin typeface="+mj-lt"/>
                <a:ea typeface="+mj-ea"/>
                <a:cs typeface="Arial" pitchFamily="34" charset="0"/>
              </a:rPr>
            </a:br>
            <a:r>
              <a:rPr lang="ru-RU" b="1" i="1" dirty="0">
                <a:solidFill>
                  <a:srgbClr val="FF0000"/>
                </a:solidFill>
                <a:latin typeface="+mj-lt"/>
                <a:ea typeface="+mj-ea"/>
                <a:cs typeface="Arial" pitchFamily="34" charset="0"/>
              </a:rPr>
              <a:t>- воспитание патриотического отношения к Родине;</a:t>
            </a:r>
          </a:p>
        </p:txBody>
      </p:sp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539552" y="1628800"/>
            <a:ext cx="82296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b="1" i="1" dirty="0">
                <a:solidFill>
                  <a:srgbClr val="FF0000"/>
                </a:solidFill>
                <a:latin typeface="+mj-lt"/>
                <a:ea typeface="+mj-ea"/>
                <a:cs typeface="Arial" pitchFamily="34" charset="0"/>
              </a:rPr>
              <a:t>- развитие познавательной и творческой активности учащихся.</a:t>
            </a:r>
          </a:p>
        </p:txBody>
      </p:sp>
      <p:pic>
        <p:nvPicPr>
          <p:cNvPr id="8" name="Picture 2" descr="C:\Documents and Settings\Dimon\Рабочий стол\фото2\101MSDCF\Resize of DSC04180.JPG"/>
          <p:cNvPicPr>
            <a:picLocks noChangeAspect="1" noChangeArrowheads="1"/>
          </p:cNvPicPr>
          <p:nvPr/>
        </p:nvPicPr>
        <p:blipFill>
          <a:blip r:embed="rId4" cstate="print"/>
          <a:srcRect t="26508"/>
          <a:stretch>
            <a:fillRect/>
          </a:stretch>
        </p:blipFill>
        <p:spPr bwMode="auto">
          <a:xfrm>
            <a:off x="4860032" y="2060848"/>
            <a:ext cx="3888432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:\Documents and Settings\Dimon\Рабочий стол\Новая папка\Resize of DSC03991.JPG"/>
          <p:cNvPicPr>
            <a:picLocks noChangeAspect="1" noChangeArrowheads="1"/>
          </p:cNvPicPr>
          <p:nvPr/>
        </p:nvPicPr>
        <p:blipFill>
          <a:blip r:embed="rId5" cstate="print"/>
          <a:srcRect t="17110"/>
          <a:stretch>
            <a:fillRect/>
          </a:stretch>
        </p:blipFill>
        <p:spPr bwMode="auto">
          <a:xfrm>
            <a:off x="4788024" y="4365104"/>
            <a:ext cx="4032448" cy="2339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572375" y="6488113"/>
            <a:ext cx="15716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+mn-lt"/>
                <a:cs typeface="+mn-cs"/>
              </a:rPr>
              <a:t>Борцова Н.Б.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- воспитание у детей интереса к историческому прошлому нашей страны;</a:t>
            </a:r>
            <a:endParaRPr lang="ru-RU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3" name="Рисунок 12" descr="F:\фото\101MSDCF\DSC04989.JPG"/>
          <p:cNvPicPr/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539552" y="4323011"/>
            <a:ext cx="3744416" cy="2534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642910" y="500042"/>
            <a:ext cx="3543296" cy="4857784"/>
          </a:xfrm>
        </p:spPr>
        <p:txBody>
          <a:bodyPr>
            <a:noAutofit/>
          </a:bodyPr>
          <a:lstStyle/>
          <a:p>
            <a:pPr marL="0" lvl="1" indent="0">
              <a:buNone/>
            </a:pPr>
            <a:r>
              <a:rPr lang="ru-RU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Школьный музей Боевой Славы создан в память о минувшей Великой Отечественной </a:t>
            </a:r>
            <a:r>
              <a:rPr lang="ru-RU" sz="2200" b="1" i="1" dirty="0" smtClean="0">
                <a:solidFill>
                  <a:srgbClr val="FF0000"/>
                </a:solidFill>
              </a:rPr>
              <a:t>войне</a:t>
            </a:r>
            <a:r>
              <a:rPr lang="ru-RU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marL="0" lvl="1" indent="0">
              <a:buNone/>
            </a:pPr>
            <a:r>
              <a:rPr lang="ru-RU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Экспозиция посвящена Боевому пути 175 Уральско-Ковельской Краснознаменной ордена Кутузова стрелковой дивизии, которая была сформирована на Урале из внутренних и пограничных войск. </a:t>
            </a:r>
          </a:p>
          <a:p>
            <a:pPr marL="0" lvl="1" indent="0">
              <a:buNone/>
            </a:pPr>
            <a:r>
              <a:rPr lang="ru-RU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 боями дошла до берегов Эльбы.</a:t>
            </a:r>
            <a:endParaRPr lang="ru-RU" sz="2200" b="1" i="1" dirty="0">
              <a:solidFill>
                <a:srgbClr val="FF0000"/>
              </a:solidFill>
            </a:endParaRPr>
          </a:p>
        </p:txBody>
      </p:sp>
      <p:pic>
        <p:nvPicPr>
          <p:cNvPr id="177152" name="Picture 0" descr="сканирование00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00042"/>
            <a:ext cx="4286280" cy="5953167"/>
          </a:xfrm>
          <a:prstGeom prst="rect">
            <a:avLst/>
          </a:prstGeom>
          <a:ln w="38100" cap="sq">
            <a:solidFill>
              <a:schemeClr val="bg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12900000" sx="101000" sy="101000" algn="br" rotWithShape="0">
              <a:schemeClr val="bg1">
                <a:lumMod val="75000"/>
                <a:lumOff val="25000"/>
              </a:scheme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2090</TotalTime>
  <Words>387</Words>
  <Application>Microsoft Office PowerPoint</Application>
  <PresentationFormat>Экран (4:3)</PresentationFormat>
  <Paragraphs>95</Paragraphs>
  <Slides>30</Slides>
  <Notes>30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Апекс</vt:lpstr>
      <vt:lpstr>Слайд 1</vt:lpstr>
      <vt:lpstr>  Музей Боевой Славы  175 Уральско-Ковельской Краснознаменной ордена Кутузова стрелковой дивизии    </vt:lpstr>
      <vt:lpstr>Слайд 3</vt:lpstr>
      <vt:lpstr>Гордость нашего музея - это экспонаты:  подлинные предметы ВОВ </vt:lpstr>
      <vt:lpstr>Слайд 5</vt:lpstr>
      <vt:lpstr>Слайд 6</vt:lpstr>
      <vt:lpstr> Оформление музейной экспозиции и вся деятельность музея направлены на:</vt:lpstr>
      <vt:lpstr>Слайд 8</vt:lpstr>
      <vt:lpstr>Слайд 9</vt:lpstr>
      <vt:lpstr>Командир 175 дивизии Выдриган Захар Петрович</vt:lpstr>
      <vt:lpstr>Свой боевой путь дивизия начала на Курской Дуге</vt:lpstr>
      <vt:lpstr>Слайд 12</vt:lpstr>
      <vt:lpstr>Слайд 13</vt:lpstr>
      <vt:lpstr>Командиры 175 стрелковой дивизии</vt:lpstr>
      <vt:lpstr>Слайд 15</vt:lpstr>
      <vt:lpstr>  С помощью музейной педагогики происходит приобщение обучающихся к социальному опыту, духовным и нравственным ценностям предшествующих поколений, способствующие формированию уважения к российской истории и культуре.  </vt:lpstr>
      <vt:lpstr>Слайд 17</vt:lpstr>
      <vt:lpstr>На базе музея работает Актив музея</vt:lpstr>
      <vt:lpstr>Слайд 19</vt:lpstr>
      <vt:lpstr> В гостях у Улитина Юрия Сергеевича </vt:lpstr>
      <vt:lpstr>Музей является тем звеном, которое соединяет  людей разных поколений </vt:lpstr>
      <vt:lpstr>Слайд 22</vt:lpstr>
      <vt:lpstr>Актив музея активно участвует в мероприятиях военно-патриотического направления</vt:lpstr>
      <vt:lpstr>Слайд 24</vt:lpstr>
      <vt:lpstr>Мы поддерживаем связь с музеями  военно-патриотического направления  </vt:lpstr>
      <vt:lpstr>Слайд 26</vt:lpstr>
      <vt:lpstr>Слайд 27</vt:lpstr>
      <vt:lpstr>Слайд 28</vt:lpstr>
      <vt:lpstr>Слайд 29</vt:lpstr>
      <vt:lpstr>Спасибо за внимание!</vt:lpstr>
    </vt:vector>
  </TitlesOfParts>
  <Company>2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боевой славы 175 Уральско-Ковельской краснознаменной ордена Кутузова стрелковой дивизии       школа  №1136</dc:title>
  <dc:creator>1</dc:creator>
  <cp:lastModifiedBy>DiQ</cp:lastModifiedBy>
  <cp:revision>221</cp:revision>
  <dcterms:created xsi:type="dcterms:W3CDTF">2008-04-23T17:00:05Z</dcterms:created>
  <dcterms:modified xsi:type="dcterms:W3CDTF">2013-12-29T15:51:31Z</dcterms:modified>
</cp:coreProperties>
</file>