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unknown"/>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21"/>
  </p:handoutMasterIdLst>
  <p:sldIdLst>
    <p:sldId id="256" r:id="rId2"/>
    <p:sldId id="274" r:id="rId3"/>
    <p:sldId id="264" r:id="rId4"/>
    <p:sldId id="269" r:id="rId5"/>
    <p:sldId id="257" r:id="rId6"/>
    <p:sldId id="258" r:id="rId7"/>
    <p:sldId id="271" r:id="rId8"/>
    <p:sldId id="259" r:id="rId9"/>
    <p:sldId id="260" r:id="rId10"/>
    <p:sldId id="272" r:id="rId11"/>
    <p:sldId id="261" r:id="rId12"/>
    <p:sldId id="265" r:id="rId13"/>
    <p:sldId id="266" r:id="rId14"/>
    <p:sldId id="268" r:id="rId15"/>
    <p:sldId id="262" r:id="rId16"/>
    <p:sldId id="263" r:id="rId17"/>
    <p:sldId id="267" r:id="rId18"/>
    <p:sldId id="270" r:id="rId19"/>
    <p:sldId id="273" r:id="rId20"/>
  </p:sldIdLst>
  <p:sldSz cx="9144000" cy="6858000" type="screen4x3"/>
  <p:notesSz cx="6858000" cy="1005998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23B"/>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6311" autoAdjust="0"/>
    <p:restoredTop sz="94660"/>
  </p:normalViewPr>
  <p:slideViewPr>
    <p:cSldViewPr>
      <p:cViewPr>
        <p:scale>
          <a:sx n="70" d="100"/>
          <a:sy n="70" d="100"/>
        </p:scale>
        <p:origin x="-235" y="18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2999"/>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502999"/>
          </a:xfrm>
          <a:prstGeom prst="rect">
            <a:avLst/>
          </a:prstGeom>
        </p:spPr>
        <p:txBody>
          <a:bodyPr vert="horz" lIns="91440" tIns="45720" rIns="91440" bIns="45720" rtlCol="0"/>
          <a:lstStyle>
            <a:lvl1pPr algn="r">
              <a:defRPr sz="1200"/>
            </a:lvl1pPr>
          </a:lstStyle>
          <a:p>
            <a:fld id="{F1C01DEB-E7C0-49F7-9001-AC9AE3E654AD}" type="datetimeFigureOut">
              <a:rPr lang="ru-RU" smtClean="0"/>
              <a:t>23.11.2012</a:t>
            </a:fld>
            <a:endParaRPr lang="ru-RU"/>
          </a:p>
        </p:txBody>
      </p:sp>
      <p:sp>
        <p:nvSpPr>
          <p:cNvPr id="4" name="Нижний колонтитул 3"/>
          <p:cNvSpPr>
            <a:spLocks noGrp="1"/>
          </p:cNvSpPr>
          <p:nvPr>
            <p:ph type="ftr" sz="quarter" idx="2"/>
          </p:nvPr>
        </p:nvSpPr>
        <p:spPr>
          <a:xfrm>
            <a:off x="0" y="9555243"/>
            <a:ext cx="2971800" cy="502999"/>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9555243"/>
            <a:ext cx="2971800" cy="502999"/>
          </a:xfrm>
          <a:prstGeom prst="rect">
            <a:avLst/>
          </a:prstGeom>
        </p:spPr>
        <p:txBody>
          <a:bodyPr vert="horz" lIns="91440" tIns="45720" rIns="91440" bIns="45720" rtlCol="0" anchor="b"/>
          <a:lstStyle>
            <a:lvl1pPr algn="r">
              <a:defRPr sz="1200"/>
            </a:lvl1pPr>
          </a:lstStyle>
          <a:p>
            <a:fld id="{33A85B61-7AB2-4446-999D-A37C45396364}" type="slidenum">
              <a:rPr lang="ru-RU" smtClean="0"/>
              <a:t>‹#›</a:t>
            </a:fld>
            <a:endParaRPr lang="ru-R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5FC81BC5-84F5-4BDD-B296-71A11FA843F0}"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5FC81BC5-84F5-4BDD-B296-71A11FA843F0}"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FC81BC5-84F5-4BDD-B296-71A11FA843F0}" type="slidenum">
              <a:rPr lang="ru-RU" smtClean="0"/>
              <a:pPr/>
              <a:t>‹#›</a:t>
            </a:fld>
            <a:endParaRPr lang="ru-RU"/>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BA279FAC-8EE5-4429-B212-EE1BCC63DD6B}" type="datetimeFigureOut">
              <a:rPr lang="ru-RU" smtClean="0"/>
              <a:pPr/>
              <a:t>23.11.2012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5FC81BC5-84F5-4BDD-B296-71A11FA843F0}"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BA279FAC-8EE5-4429-B212-EE1BCC63DD6B}" type="datetimeFigureOut">
              <a:rPr lang="ru-RU" smtClean="0"/>
              <a:pPr/>
              <a:t>23.11.2012</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5FC81BC5-84F5-4BDD-B296-71A11FA843F0}"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1.xml"/><Relationship Id="rId1" Type="http://schemas.openxmlformats.org/officeDocument/2006/relationships/video" Target="NULL" TargetMode="External"/><Relationship Id="rId5" Type="http://schemas.openxmlformats.org/officeDocument/2006/relationships/image" Target="../media/image4.png"/><Relationship Id="rId4" Type="http://schemas.microsoft.com/office/2007/relationships/media" Target="../media/media1.mp3"/></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539552" y="332656"/>
            <a:ext cx="8604448" cy="3096344"/>
          </a:xfrm>
          <a:effectLst/>
        </p:spPr>
        <p:txBody>
          <a:bodyPr>
            <a:normAutofit fontScale="90000"/>
          </a:bodyPr>
          <a:lstStyle/>
          <a:p>
            <a:pPr algn="ctr"/>
            <a:r>
              <a:rPr lang="en-US" sz="4400" b="1" dirty="0" smtClean="0">
                <a:latin typeface="Times New Roman" pitchFamily="18" charset="0"/>
                <a:cs typeface="Times New Roman" pitchFamily="18" charset="0"/>
              </a:rPr>
              <a:t>Project work </a:t>
            </a:r>
            <a:br>
              <a:rPr lang="en-US" sz="4400" b="1" dirty="0" smtClean="0">
                <a:latin typeface="Times New Roman" pitchFamily="18" charset="0"/>
                <a:cs typeface="Times New Roman" pitchFamily="18" charset="0"/>
              </a:rPr>
            </a:br>
            <a:r>
              <a:rPr lang="ru-RU" sz="4400" b="1" dirty="0" smtClean="0">
                <a:latin typeface="Times New Roman" pitchFamily="18" charset="0"/>
                <a:cs typeface="Times New Roman" pitchFamily="18" charset="0"/>
              </a:rPr>
              <a:t>«</a:t>
            </a:r>
            <a:r>
              <a:rPr lang="en-US" sz="4400" b="1" dirty="0" smtClean="0">
                <a:latin typeface="Times New Roman" pitchFamily="18" charset="0"/>
                <a:cs typeface="Times New Roman" pitchFamily="18" charset="0"/>
              </a:rPr>
              <a:t>My family tree</a:t>
            </a:r>
            <a:r>
              <a:rPr lang="ru-RU" sz="4400" b="1" dirty="0" smtClean="0">
                <a:latin typeface="Times New Roman" pitchFamily="18" charset="0"/>
                <a:cs typeface="Times New Roman" pitchFamily="18" charset="0"/>
              </a:rPr>
              <a:t>»</a:t>
            </a:r>
            <a:r>
              <a:rPr lang="en-US" sz="4400" b="1" dirty="0" smtClean="0">
                <a:latin typeface="Times New Roman" pitchFamily="18" charset="0"/>
                <a:cs typeface="Times New Roman" pitchFamily="18" charset="0"/>
              </a:rPr>
              <a:t> </a:t>
            </a:r>
            <a:br>
              <a:rPr lang="en-US" sz="4400" b="1" dirty="0" smtClean="0">
                <a:latin typeface="Times New Roman" pitchFamily="18" charset="0"/>
                <a:cs typeface="Times New Roman" pitchFamily="18" charset="0"/>
              </a:rPr>
            </a:br>
            <a:r>
              <a:rPr lang="en-US" sz="3100" dirty="0" smtClean="0">
                <a:latin typeface="Times New Roman" pitchFamily="18" charset="0"/>
                <a:cs typeface="Times New Roman" pitchFamily="18" charset="0"/>
              </a:rPr>
              <a:t>Pupil of 5</a:t>
            </a:r>
            <a:r>
              <a:rPr lang="en-US" sz="3100" baseline="30000" dirty="0" smtClean="0">
                <a:latin typeface="Times New Roman" pitchFamily="18" charset="0"/>
                <a:cs typeface="Times New Roman" pitchFamily="18" charset="0"/>
              </a:rPr>
              <a:t>th </a:t>
            </a:r>
            <a:r>
              <a:rPr lang="en-US" sz="3100" dirty="0" smtClean="0">
                <a:latin typeface="Times New Roman" pitchFamily="18" charset="0"/>
                <a:cs typeface="Times New Roman" pitchFamily="18" charset="0"/>
              </a:rPr>
              <a:t>form Vatutinskaya Secondary school by D. V. Ryabinkin </a:t>
            </a:r>
            <a:r>
              <a:rPr lang="ru-RU" sz="3100" dirty="0" smtClean="0">
                <a:latin typeface="Times New Roman" pitchFamily="18" charset="0"/>
                <a:cs typeface="Times New Roman" pitchFamily="18" charset="0"/>
              </a:rPr>
              <a:t>№1392</a:t>
            </a:r>
            <a:r>
              <a:rPr lang="en-US" sz="3100" dirty="0" smtClean="0">
                <a:latin typeface="Times New Roman" pitchFamily="18" charset="0"/>
                <a:cs typeface="Times New Roman" pitchFamily="18" charset="0"/>
              </a:rPr>
              <a:t/>
            </a:r>
            <a:br>
              <a:rPr lang="en-US" sz="3100" dirty="0" smtClean="0">
                <a:latin typeface="Times New Roman" pitchFamily="18" charset="0"/>
                <a:cs typeface="Times New Roman" pitchFamily="18" charset="0"/>
              </a:rPr>
            </a:br>
            <a:r>
              <a:rPr lang="en-US" sz="4400" b="1" dirty="0" smtClean="0">
                <a:latin typeface="Times New Roman" pitchFamily="18" charset="0"/>
                <a:cs typeface="Times New Roman" pitchFamily="18" charset="0"/>
              </a:rPr>
              <a:t>Danilenko Irina</a:t>
            </a:r>
            <a:r>
              <a:rPr lang="en-US" sz="44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
            </a:r>
            <a:br>
              <a:rPr lang="en-US" sz="1800" dirty="0" smtClean="0">
                <a:latin typeface="Times New Roman" pitchFamily="18" charset="0"/>
                <a:cs typeface="Times New Roman" pitchFamily="18" charset="0"/>
              </a:rPr>
            </a:br>
            <a:endParaRPr lang="ru-RU" b="1" dirty="0">
              <a:solidFill>
                <a:schemeClr val="tx1"/>
              </a:solidFill>
              <a:latin typeface="Times New Roman" pitchFamily="18" charset="0"/>
              <a:ea typeface="DFKai-SB" pitchFamily="65" charset="-120"/>
              <a:cs typeface="Times New Roman" pitchFamily="18" charset="0"/>
            </a:endParaRPr>
          </a:p>
        </p:txBody>
      </p:sp>
      <p:sp>
        <p:nvSpPr>
          <p:cNvPr id="5" name="Подзаголовок 4"/>
          <p:cNvSpPr>
            <a:spLocks noGrp="1"/>
          </p:cNvSpPr>
          <p:nvPr>
            <p:ph type="subTitle" idx="1"/>
          </p:nvPr>
        </p:nvSpPr>
        <p:spPr>
          <a:xfrm>
            <a:off x="5436096" y="4797152"/>
            <a:ext cx="3240360" cy="1647056"/>
          </a:xfrm>
        </p:spPr>
        <p:txBody>
          <a:bodyPr>
            <a:noAutofit/>
          </a:bodyPr>
          <a:lstStyle/>
          <a:p>
            <a:pPr algn="just"/>
            <a:endParaRPr lang="en-US" sz="2800" dirty="0" smtClean="0">
              <a:latin typeface="Times New Roman" pitchFamily="18" charset="0"/>
              <a:cs typeface="Times New Roman" pitchFamily="18" charset="0"/>
            </a:endParaRPr>
          </a:p>
          <a:p>
            <a:pPr algn="just"/>
            <a:endParaRPr lang="en-US" sz="2800" dirty="0" smtClean="0">
              <a:latin typeface="Times New Roman" pitchFamily="18" charset="0"/>
              <a:cs typeface="Times New Roman" pitchFamily="18" charset="0"/>
            </a:endParaRPr>
          </a:p>
          <a:p>
            <a:pPr algn="just"/>
            <a:endParaRPr lang="en-US" sz="2800" dirty="0" smtClean="0">
              <a:latin typeface="Times New Roman" pitchFamily="18" charset="0"/>
              <a:cs typeface="Times New Roman" pitchFamily="18" charset="0"/>
            </a:endParaRPr>
          </a:p>
          <a:p>
            <a:pPr algn="just"/>
            <a:r>
              <a:rPr lang="en-US" sz="2800" dirty="0" smtClean="0">
                <a:latin typeface="Times New Roman" pitchFamily="18" charset="0"/>
                <a:cs typeface="Times New Roman" pitchFamily="18" charset="0"/>
              </a:rPr>
              <a:t>English teacher: Romanenkova Serafima Borisovna</a:t>
            </a:r>
            <a:r>
              <a:rPr lang="ru-RU" dirty="0" smtClean="0">
                <a:latin typeface="Times New Roman" pitchFamily="18" charset="0"/>
                <a:cs typeface="Times New Roman" pitchFamily="18" charset="0"/>
              </a:rPr>
              <a:t/>
            </a:r>
            <a:br>
              <a:rPr lang="ru-RU" dirty="0" smtClean="0">
                <a:latin typeface="Times New Roman" pitchFamily="18" charset="0"/>
                <a:cs typeface="Times New Roman" pitchFamily="18" charset="0"/>
              </a:rPr>
            </a:br>
            <a:endParaRPr lang="ru-RU" b="1" dirty="0">
              <a:solidFill>
                <a:schemeClr val="tx1"/>
              </a:solidFill>
              <a:latin typeface="Times New Roman" pitchFamily="18" charset="0"/>
              <a:cs typeface="Times New Roman" pitchFamily="18" charset="0"/>
            </a:endParaRPr>
          </a:p>
        </p:txBody>
      </p:sp>
      <p:pic>
        <p:nvPicPr>
          <p:cNvPr id="1029" name="Picture 5"/>
          <p:cNvPicPr>
            <a:picLocks noChangeAspect="1" noChangeArrowheads="1"/>
          </p:cNvPicPr>
          <p:nvPr/>
        </p:nvPicPr>
        <p:blipFill>
          <a:blip r:embed="rId3" cstate="print"/>
          <a:srcRect/>
          <a:stretch>
            <a:fillRect/>
          </a:stretch>
        </p:blipFill>
        <p:spPr bwMode="auto">
          <a:xfrm>
            <a:off x="1043608" y="3645024"/>
            <a:ext cx="3840427" cy="2880320"/>
          </a:xfrm>
          <a:prstGeom prst="rect">
            <a:avLst/>
          </a:prstGeom>
          <a:noFill/>
          <a:ln w="9525">
            <a:noFill/>
            <a:miter lim="800000"/>
            <a:headEnd/>
            <a:tailEnd/>
          </a:ln>
        </p:spPr>
      </p:pic>
      <p:pic>
        <p:nvPicPr>
          <p:cNvPr id="2" name="08 La califfa.mp3">
            <a:hlinkClick r:id="" action="ppaction://media"/>
          </p:cNvPr>
          <p:cNvPicPr>
            <a:picLocks noChangeAspect="1"/>
          </p:cNvPicPr>
          <p:nvPr>
            <a:videoFile r:link="rId1"/>
            <p:extLst>
              <p:ext uri="{DAA4B4D4-6D71-4841-9C94-3DE7FCFB9230}">
                <p14:media xmlns="" xmlns:p14="http://schemas.microsoft.com/office/powerpoint/2010/main" r:embed="rId4"/>
              </p:ext>
            </p:extLst>
          </p:nvPr>
        </p:nvPicPr>
        <p:blipFill>
          <a:blip r:embed="rId5" cstate="print"/>
          <a:stretch>
            <a:fillRect/>
          </a:stretch>
        </p:blipFill>
        <p:spPr>
          <a:xfrm>
            <a:off x="-900608" y="-1611560"/>
            <a:ext cx="609600" cy="60960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7" repeatCount="indefinite" fill="hold" display="0">
                  <p:stCondLst>
                    <p:cond delay="indefinite"/>
                  </p:stCondLst>
                  <p:endCondLst>
                    <p:cond evt="onStopAudio" delay="0">
                      <p:tgtEl>
                        <p:sldTgt/>
                      </p:tgtEl>
                    </p:cond>
                  </p:endCondLst>
                </p:cTn>
                <p:tgtEl>
                  <p:spTgt spid="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cstate="print">
            <a:extLst>
              <a:ext uri="{28A0092B-C50C-407E-A947-70E740481C1C}">
                <a14:useLocalDpi xmlns="" xmlns:a14="http://schemas.microsoft.com/office/drawing/2010/main" val="0"/>
              </a:ext>
            </a:extLst>
          </a:blip>
          <a:srcRect l="8334" r="8334"/>
          <a:stretch>
            <a:fillRect/>
          </a:stretch>
        </p:blipFill>
        <p:spPr>
          <a:xfrm>
            <a:off x="0" y="0"/>
            <a:ext cx="5286412" cy="6429420"/>
          </a:xfrm>
        </p:spPr>
      </p:pic>
      <p:sp>
        <p:nvSpPr>
          <p:cNvPr id="4" name="Текст 3"/>
          <p:cNvSpPr>
            <a:spLocks noGrp="1"/>
          </p:cNvSpPr>
          <p:nvPr>
            <p:ph type="body" sz="half" idx="2"/>
          </p:nvPr>
        </p:nvSpPr>
        <p:spPr>
          <a:xfrm>
            <a:off x="5436096" y="5714992"/>
            <a:ext cx="3429024" cy="1143008"/>
          </a:xfrm>
        </p:spPr>
        <p:txBody>
          <a:bodyPr>
            <a:normAutofit/>
          </a:bodyPr>
          <a:lstStyle/>
          <a:p>
            <a:pPr algn="just"/>
            <a:r>
              <a:rPr lang="en-US" sz="2000" dirty="0" smtClean="0">
                <a:latin typeface="Times New Roman" pitchFamily="18" charset="0"/>
                <a:cs typeface="Times New Roman" pitchFamily="18" charset="0"/>
              </a:rPr>
              <a:t>My grandfather came back from the Great Patriotic Was.  He was a tanker.</a:t>
            </a:r>
            <a:endParaRPr lang="ru-RU" sz="2000" dirty="0">
              <a:latin typeface="Times New Roman" pitchFamily="18" charset="0"/>
              <a:cs typeface="Times New Roman" pitchFamily="18" charset="0"/>
            </a:endParaRPr>
          </a:p>
        </p:txBody>
      </p:sp>
      <p:pic>
        <p:nvPicPr>
          <p:cNvPr id="1026" name="Picture 2" descr="G:\Ира Даниленко\img019.jpg"/>
          <p:cNvPicPr>
            <a:picLocks noChangeAspect="1" noChangeArrowheads="1"/>
          </p:cNvPicPr>
          <p:nvPr/>
        </p:nvPicPr>
        <p:blipFill>
          <a:blip r:embed="rId3" cstate="print"/>
          <a:srcRect/>
          <a:stretch>
            <a:fillRect/>
          </a:stretch>
        </p:blipFill>
        <p:spPr bwMode="auto">
          <a:xfrm>
            <a:off x="5292080" y="0"/>
            <a:ext cx="3851920" cy="525405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292080" y="1628800"/>
            <a:ext cx="3466728" cy="3167783"/>
          </a:xfrm>
        </p:spPr>
        <p:txBody>
          <a:bodyPr>
            <a:normAutofit/>
          </a:bodyPr>
          <a:lstStyle/>
          <a:p>
            <a:pPr algn="just"/>
            <a:r>
              <a:rPr lang="en-US" sz="2400" dirty="0" smtClean="0">
                <a:latin typeface="Times New Roman" pitchFamily="18" charset="0"/>
                <a:cs typeface="Times New Roman" pitchFamily="18" charset="0"/>
              </a:rPr>
              <a:t>My father’s mother Danilenko (Borisova) Anna Pavlovna was born in 1932. She died in 2005. She worked in the Ministry of Railways most of her life.</a:t>
            </a:r>
            <a:endParaRPr lang="ru-RU" sz="2400" dirty="0">
              <a:latin typeface="Times New Roman" pitchFamily="18" charset="0"/>
              <a:cs typeface="Times New Roman" pitchFamily="18" charset="0"/>
            </a:endParaRPr>
          </a:p>
        </p:txBody>
      </p:sp>
      <p:pic>
        <p:nvPicPr>
          <p:cNvPr id="6" name="Рисунок 5"/>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39552" y="332655"/>
            <a:ext cx="4537994" cy="5904657"/>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cstate="print">
            <a:extLst>
              <a:ext uri="{28A0092B-C50C-407E-A947-70E740481C1C}">
                <a14:useLocalDpi xmlns="" xmlns:a14="http://schemas.microsoft.com/office/drawing/2010/main" val="0"/>
              </a:ext>
            </a:extLst>
          </a:blip>
          <a:srcRect l="10934" r="10934"/>
          <a:stretch>
            <a:fillRect/>
          </a:stretch>
        </p:blipFill>
        <p:spPr>
          <a:xfrm>
            <a:off x="1547664" y="404664"/>
            <a:ext cx="6019800" cy="4627984"/>
          </a:xfrm>
        </p:spPr>
      </p:pic>
      <p:sp>
        <p:nvSpPr>
          <p:cNvPr id="4" name="Текст 3"/>
          <p:cNvSpPr>
            <a:spLocks noGrp="1"/>
          </p:cNvSpPr>
          <p:nvPr>
            <p:ph type="body" sz="half" idx="2"/>
          </p:nvPr>
        </p:nvSpPr>
        <p:spPr>
          <a:xfrm>
            <a:off x="1619672" y="5157192"/>
            <a:ext cx="5904656" cy="862608"/>
          </a:xfrm>
        </p:spPr>
        <p:txBody>
          <a:bodyPr>
            <a:normAutofit fontScale="77500" lnSpcReduction="20000"/>
          </a:bodyPr>
          <a:lstStyle/>
          <a:p>
            <a:pPr algn="just"/>
            <a:r>
              <a:rPr lang="en-US" sz="2800" dirty="0" smtClean="0">
                <a:latin typeface="Times New Roman" pitchFamily="18" charset="0"/>
                <a:cs typeface="Times New Roman" pitchFamily="18" charset="0"/>
              </a:rPr>
              <a:t>These are my grandfather and my grandmother together. They have lived for many years.</a:t>
            </a:r>
            <a:endParaRPr lang="ru-RU"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9513585"/>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rotWithShape="1">
          <a:blip r:embed="rId2" cstate="print">
            <a:extLst>
              <a:ext uri="{28A0092B-C50C-407E-A947-70E740481C1C}">
                <a14:useLocalDpi xmlns="" xmlns:a14="http://schemas.microsoft.com/office/drawing/2010/main" val="0"/>
              </a:ext>
            </a:extLst>
          </a:blip>
          <a:srcRect l="1949" t="7079" r="1949" b="7079"/>
          <a:stretch/>
        </p:blipFill>
        <p:spPr>
          <a:xfrm>
            <a:off x="0" y="285728"/>
            <a:ext cx="5482952" cy="6097310"/>
          </a:xfrm>
        </p:spPr>
      </p:pic>
      <p:sp>
        <p:nvSpPr>
          <p:cNvPr id="6" name="Текст 5"/>
          <p:cNvSpPr>
            <a:spLocks noGrp="1"/>
          </p:cNvSpPr>
          <p:nvPr>
            <p:ph type="body" sz="half" idx="2"/>
          </p:nvPr>
        </p:nvSpPr>
        <p:spPr>
          <a:xfrm>
            <a:off x="5643570" y="1142984"/>
            <a:ext cx="3357586" cy="4608512"/>
          </a:xfrm>
        </p:spPr>
        <p:txBody>
          <a:bodyPr>
            <a:noAutofit/>
          </a:bodyPr>
          <a:lstStyle/>
          <a:p>
            <a:pPr algn="just"/>
            <a:r>
              <a:rPr lang="en-US" sz="2400" dirty="0" smtClean="0">
                <a:latin typeface="Times New Roman" pitchFamily="18" charset="0"/>
                <a:cs typeface="Times New Roman" pitchFamily="18" charset="0"/>
              </a:rPr>
              <a:t>My father’s grandfather was Danilenko Fedor Demyanovich. My great-grandfather was born in the town Chuguev in 1906. He died in 1983. He was a bookkeeper. He and his wife, Anna Semyonovna, had five children.</a:t>
            </a:r>
            <a:endParaRPr lang="ru-RU"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2073742169"/>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467544" y="4797152"/>
            <a:ext cx="8219256" cy="1510680"/>
          </a:xfrm>
        </p:spPr>
        <p:txBody>
          <a:bodyPr>
            <a:normAutofit/>
          </a:bodyPr>
          <a:lstStyle/>
          <a:p>
            <a:pPr algn="just"/>
            <a:r>
              <a:rPr lang="en-US" sz="2400" dirty="0" smtClean="0">
                <a:latin typeface="Times New Roman" pitchFamily="18" charset="0"/>
                <a:cs typeface="Times New Roman" pitchFamily="18" charset="0"/>
              </a:rPr>
              <a:t>Another father’s grandfather was Borisov Pavel Sofronovich (1890-1965). He took part in World War 1. He was a non-commissioned officer and he was awarded by the Cross of St. George.</a:t>
            </a:r>
            <a:endParaRPr lang="ru-RU" sz="2400" dirty="0">
              <a:latin typeface="Times New Roman" pitchFamily="18" charset="0"/>
              <a:cs typeface="Times New Roman" pitchFamily="18" charset="0"/>
            </a:endParaRPr>
          </a:p>
        </p:txBody>
      </p:sp>
      <p:pic>
        <p:nvPicPr>
          <p:cNvPr id="5" name="Рисунок 4" descr="561.jpg"/>
          <p:cNvPicPr>
            <a:picLocks noChangeAspect="1"/>
          </p:cNvPicPr>
          <p:nvPr/>
        </p:nvPicPr>
        <p:blipFill>
          <a:blip r:embed="rId2" cstate="print"/>
          <a:stretch>
            <a:fillRect/>
          </a:stretch>
        </p:blipFill>
        <p:spPr>
          <a:xfrm>
            <a:off x="539552" y="404664"/>
            <a:ext cx="8064896" cy="4287836"/>
          </a:xfrm>
          <a:prstGeom prst="rect">
            <a:avLst/>
          </a:prstGeom>
        </p:spPr>
      </p:pic>
    </p:spTree>
    <p:extLst>
      <p:ext uri="{BB962C8B-B14F-4D97-AF65-F5344CB8AC3E}">
        <p14:creationId xmlns="" xmlns:p14="http://schemas.microsoft.com/office/powerpoint/2010/main" val="24184259"/>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286380" y="1285860"/>
            <a:ext cx="3394720" cy="4381088"/>
          </a:xfrm>
        </p:spPr>
        <p:txBody>
          <a:bodyPr>
            <a:normAutofit/>
          </a:bodyPr>
          <a:lstStyle/>
          <a:p>
            <a:pPr algn="just"/>
            <a:r>
              <a:rPr lang="en-US" sz="2400" dirty="0" smtClean="0">
                <a:latin typeface="Times New Roman" pitchFamily="18" charset="0"/>
                <a:cs typeface="Times New Roman" pitchFamily="18" charset="0"/>
              </a:rPr>
              <a:t>My mother’s father Budnik Mikhail Petrovich was born in 1927 in the village Gornostayevka, Khersonskaya region, Ukraine. He died in 1997. He took part in Great Patriotic War and then he served in the army.</a:t>
            </a:r>
            <a:endParaRPr lang="ru-RU" sz="2400" dirty="0">
              <a:latin typeface="Times New Roman" pitchFamily="18" charset="0"/>
              <a:cs typeface="Times New Roman" pitchFamily="18" charset="0"/>
            </a:endParaRPr>
          </a:p>
        </p:txBody>
      </p:sp>
      <p:pic>
        <p:nvPicPr>
          <p:cNvPr id="7" name="Рисунок 6" descr="img006.jpg"/>
          <p:cNvPicPr>
            <a:picLocks noChangeAspect="1"/>
          </p:cNvPicPr>
          <p:nvPr/>
        </p:nvPicPr>
        <p:blipFill>
          <a:blip r:embed="rId2" cstate="print"/>
          <a:stretch>
            <a:fillRect/>
          </a:stretch>
        </p:blipFill>
        <p:spPr>
          <a:xfrm>
            <a:off x="428595" y="285728"/>
            <a:ext cx="4666077" cy="614366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436096" y="1385392"/>
            <a:ext cx="3528392" cy="5472608"/>
          </a:xfrm>
        </p:spPr>
        <p:txBody>
          <a:bodyPr>
            <a:noAutofit/>
          </a:bodyPr>
          <a:lstStyle/>
          <a:p>
            <a:pPr algn="just"/>
            <a:r>
              <a:rPr lang="en-US" sz="2400" dirty="0" smtClean="0">
                <a:latin typeface="Times New Roman" pitchFamily="18" charset="0"/>
                <a:cs typeface="Times New Roman" pitchFamily="18" charset="0"/>
              </a:rPr>
              <a:t>His wife, my grandmother, Budnik (Tokareva) Lilia Kononovna was born in Tobolsk in 19</a:t>
            </a:r>
            <a:r>
              <a:rPr lang="ru-RU" sz="2400" smtClean="0">
                <a:latin typeface="Times New Roman" pitchFamily="18" charset="0"/>
                <a:cs typeface="Times New Roman" pitchFamily="18" charset="0"/>
              </a:rPr>
              <a:t>30</a:t>
            </a:r>
            <a:r>
              <a:rPr lang="en-US" sz="240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Her family had two children: a daughter (my mother) and a son (my uncle). My grandmother has worked as a receptionist at Vatutinskaya hotel for thirty years. </a:t>
            </a:r>
            <a:endParaRPr lang="ru-RU" sz="2400" dirty="0">
              <a:latin typeface="Times New Roman" pitchFamily="18" charset="0"/>
              <a:cs typeface="Times New Roman" pitchFamily="18" charset="0"/>
            </a:endParaRPr>
          </a:p>
        </p:txBody>
      </p:sp>
      <p:pic>
        <p:nvPicPr>
          <p:cNvPr id="7" name="Рисунок 6" descr="img003.jpg"/>
          <p:cNvPicPr>
            <a:picLocks noChangeAspect="1"/>
          </p:cNvPicPr>
          <p:nvPr/>
        </p:nvPicPr>
        <p:blipFill>
          <a:blip r:embed="rId2" cstate="print"/>
          <a:stretch>
            <a:fillRect/>
          </a:stretch>
        </p:blipFill>
        <p:spPr>
          <a:xfrm>
            <a:off x="611560" y="476672"/>
            <a:ext cx="4752528" cy="583264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Grp="1" noChangeAspect="1"/>
          </p:cNvPicPr>
          <p:nvPr>
            <p:ph type="pic" idx="1"/>
          </p:nvPr>
        </p:nvPicPr>
        <p:blipFill>
          <a:blip r:embed="rId2" cstate="print">
            <a:extLst>
              <a:ext uri="{28A0092B-C50C-407E-A947-70E740481C1C}">
                <a14:useLocalDpi xmlns="" xmlns:a14="http://schemas.microsoft.com/office/drawing/2010/main" val="0"/>
              </a:ext>
            </a:extLst>
          </a:blip>
          <a:srcRect l="16578" r="16578"/>
          <a:stretch>
            <a:fillRect/>
          </a:stretch>
        </p:blipFill>
        <p:spPr>
          <a:xfrm>
            <a:off x="179512" y="188640"/>
            <a:ext cx="5760640" cy="6264696"/>
          </a:xfrm>
        </p:spPr>
      </p:pic>
      <p:sp>
        <p:nvSpPr>
          <p:cNvPr id="4" name="Текст 3"/>
          <p:cNvSpPr>
            <a:spLocks noGrp="1"/>
          </p:cNvSpPr>
          <p:nvPr>
            <p:ph type="body" sz="half" idx="2"/>
          </p:nvPr>
        </p:nvSpPr>
        <p:spPr>
          <a:xfrm>
            <a:off x="5868144" y="188640"/>
            <a:ext cx="3096344" cy="3960440"/>
          </a:xfrm>
        </p:spPr>
        <p:txBody>
          <a:bodyPr>
            <a:noAutofit/>
          </a:bodyPr>
          <a:lstStyle/>
          <a:p>
            <a:pPr algn="just"/>
            <a:r>
              <a:rPr lang="en-US" sz="1800" dirty="0" smtClean="0">
                <a:latin typeface="Times New Roman" pitchFamily="18" charset="0"/>
                <a:cs typeface="Times New Roman" pitchFamily="18" charset="0"/>
              </a:rPr>
              <a:t>These are my mother’s grandparents. My great-grandfather Tokarev Konan Fedorovich was born in Tobolsk in 1895.  He worked as an engineer. He took part in the battles under Moscow during the Great Patriotic War and he was killed in 1942. He and his wife Tokareva (Makhneva) Pelageya Mikhailovna had seven children. My great-grandmother was born in Omsk in 1901. Their elder son Tokarev Alexandr Kononovich survived in the blockade of Leningrad (1941-1944). He liberated Kenigsberg (now Kaliningrad). He was awarded by a lot of medals during the Great Patriotic War.</a:t>
            </a:r>
            <a:endParaRPr lang="ru-RU" sz="1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4184259"/>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556792"/>
            <a:ext cx="5904656" cy="3970318"/>
          </a:xfrm>
          <a:prstGeom prst="rect">
            <a:avLst/>
          </a:prstGeom>
          <a:noFill/>
        </p:spPr>
        <p:txBody>
          <a:bodyPr wrap="square" rtlCol="0">
            <a:spAutoFit/>
          </a:bodyPr>
          <a:lstStyle/>
          <a:p>
            <a:r>
              <a:rPr lang="en-US" sz="2800" dirty="0" smtClean="0"/>
              <a:t>A</a:t>
            </a:r>
            <a:r>
              <a:rPr lang="ru-RU" sz="2800" dirty="0" smtClean="0"/>
              <a:t> family is like the stars</a:t>
            </a:r>
            <a:r>
              <a:rPr lang="en-US" sz="2800" dirty="0" smtClean="0"/>
              <a:t>,</a:t>
            </a:r>
            <a:r>
              <a:rPr lang="ru-RU" sz="2800" dirty="0" smtClean="0"/>
              <a:t/>
            </a:r>
            <a:br>
              <a:rPr lang="ru-RU" sz="2800" dirty="0" smtClean="0"/>
            </a:br>
            <a:r>
              <a:rPr lang="en-US" sz="2800" dirty="0" smtClean="0"/>
              <a:t>S</a:t>
            </a:r>
            <a:r>
              <a:rPr lang="ru-RU" sz="2800" dirty="0" err="1" smtClean="0"/>
              <a:t>omehow</a:t>
            </a:r>
            <a:r>
              <a:rPr lang="ru-RU" sz="2800" dirty="0" smtClean="0"/>
              <a:t> </a:t>
            </a:r>
            <a:r>
              <a:rPr lang="ru-RU" sz="2800" dirty="0" err="1" smtClean="0"/>
              <a:t>th</a:t>
            </a:r>
            <a:r>
              <a:rPr lang="en-US" sz="2800" dirty="0" err="1" smtClean="0"/>
              <a:t>ey</a:t>
            </a:r>
            <a:r>
              <a:rPr lang="en-US" sz="2800" dirty="0" smtClean="0"/>
              <a:t> are</a:t>
            </a:r>
            <a:r>
              <a:rPr lang="ru-RU" sz="2800" dirty="0" smtClean="0"/>
              <a:t> always there</a:t>
            </a:r>
            <a:r>
              <a:rPr lang="en-US" sz="2800" dirty="0" smtClean="0"/>
              <a:t>.</a:t>
            </a:r>
            <a:r>
              <a:rPr lang="ru-RU" sz="2800" dirty="0" smtClean="0"/>
              <a:t/>
            </a:r>
            <a:br>
              <a:rPr lang="ru-RU" sz="2800" dirty="0" smtClean="0"/>
            </a:br>
            <a:r>
              <a:rPr lang="en-US" sz="2800" dirty="0" smtClean="0"/>
              <a:t>F</a:t>
            </a:r>
            <a:r>
              <a:rPr lang="ru-RU" sz="2800" dirty="0" smtClean="0"/>
              <a:t>amilies are those who help</a:t>
            </a:r>
            <a:r>
              <a:rPr lang="en-US" sz="2800" dirty="0" smtClean="0"/>
              <a:t>,</a:t>
            </a:r>
            <a:r>
              <a:rPr lang="ru-RU" sz="2800" dirty="0" smtClean="0"/>
              <a:t/>
            </a:r>
            <a:br>
              <a:rPr lang="ru-RU" sz="2800" dirty="0" smtClean="0"/>
            </a:br>
            <a:r>
              <a:rPr lang="en-US" sz="2800" dirty="0" smtClean="0"/>
              <a:t>W</a:t>
            </a:r>
            <a:r>
              <a:rPr lang="ru-RU" sz="2800" dirty="0" err="1" smtClean="0"/>
              <a:t>ho</a:t>
            </a:r>
            <a:r>
              <a:rPr lang="ru-RU" sz="2800" dirty="0" smtClean="0"/>
              <a:t> support and always care</a:t>
            </a:r>
            <a:r>
              <a:rPr lang="en-US" sz="2800" dirty="0" smtClean="0"/>
              <a:t>.</a:t>
            </a:r>
            <a:r>
              <a:rPr lang="ru-RU" sz="2800" dirty="0" smtClean="0"/>
              <a:t/>
            </a:r>
            <a:br>
              <a:rPr lang="ru-RU" sz="2800" dirty="0" smtClean="0"/>
            </a:br>
            <a:r>
              <a:rPr lang="ru-RU" sz="2800" dirty="0" smtClean="0"/>
              <a:t>A Family is like a book</a:t>
            </a:r>
            <a:r>
              <a:rPr lang="en-US" sz="2800" dirty="0" smtClean="0"/>
              <a:t>,</a:t>
            </a:r>
            <a:r>
              <a:rPr lang="ru-RU" sz="2800" dirty="0" smtClean="0"/>
              <a:t/>
            </a:r>
            <a:br>
              <a:rPr lang="ru-RU" sz="2800" dirty="0" smtClean="0"/>
            </a:br>
            <a:r>
              <a:rPr lang="en-US" sz="2800" dirty="0" smtClean="0"/>
              <a:t>T</a:t>
            </a:r>
            <a:r>
              <a:rPr lang="ru-RU" sz="2800" dirty="0" err="1" smtClean="0"/>
              <a:t>he</a:t>
            </a:r>
            <a:r>
              <a:rPr lang="ru-RU" sz="2800" dirty="0" smtClean="0"/>
              <a:t> endings never clear</a:t>
            </a:r>
            <a:r>
              <a:rPr lang="en-US" sz="2800" dirty="0" smtClean="0"/>
              <a:t>,</a:t>
            </a:r>
            <a:r>
              <a:rPr lang="ru-RU" sz="2800" dirty="0" smtClean="0"/>
              <a:t/>
            </a:r>
            <a:br>
              <a:rPr lang="ru-RU" sz="2800" dirty="0" smtClean="0"/>
            </a:br>
            <a:r>
              <a:rPr lang="en-US" sz="2800" dirty="0" smtClean="0"/>
              <a:t>B</a:t>
            </a:r>
            <a:r>
              <a:rPr lang="ru-RU" sz="2800" dirty="0" err="1" smtClean="0"/>
              <a:t>ut</a:t>
            </a:r>
            <a:r>
              <a:rPr lang="ru-RU" sz="2800" dirty="0" smtClean="0"/>
              <a:t> through the pages of </a:t>
            </a:r>
            <a:r>
              <a:rPr lang="ru-RU" sz="2800" dirty="0" err="1" smtClean="0"/>
              <a:t>the</a:t>
            </a:r>
            <a:r>
              <a:rPr lang="ru-RU" sz="2800" dirty="0" smtClean="0"/>
              <a:t> </a:t>
            </a:r>
            <a:r>
              <a:rPr lang="ru-RU" sz="2800" dirty="0" err="1" smtClean="0"/>
              <a:t>book</a:t>
            </a:r>
            <a:r>
              <a:rPr lang="ru-RU" sz="2800" dirty="0" smtClean="0"/>
              <a:t/>
            </a:r>
            <a:br>
              <a:rPr lang="ru-RU" sz="2800" dirty="0" smtClean="0"/>
            </a:br>
            <a:r>
              <a:rPr lang="en-US" sz="2800" dirty="0" smtClean="0"/>
              <a:t>T</a:t>
            </a:r>
            <a:r>
              <a:rPr lang="ru-RU" sz="2800" dirty="0" err="1" smtClean="0"/>
              <a:t>heir</a:t>
            </a:r>
            <a:r>
              <a:rPr lang="ru-RU" sz="2800" dirty="0" smtClean="0"/>
              <a:t> love is always near</a:t>
            </a:r>
            <a:r>
              <a:rPr lang="en-US" sz="2800" dirty="0" smtClean="0"/>
              <a:t>.</a:t>
            </a:r>
            <a:r>
              <a:rPr lang="ru-RU" sz="2800" dirty="0" smtClean="0"/>
              <a:t/>
            </a:r>
            <a:br>
              <a:rPr lang="ru-RU" sz="2800" dirty="0" smtClean="0"/>
            </a:br>
            <a:endParaRPr lang="ru-RU" sz="2800" b="1"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srcRect/>
          <a:stretch>
            <a:fillRect/>
          </a:stretch>
        </p:blipFill>
        <p:spPr bwMode="auto">
          <a:xfrm rot="5400000">
            <a:off x="4963824" y="1885048"/>
            <a:ext cx="4586334" cy="3353758"/>
          </a:xfrm>
          <a:prstGeom prst="rect">
            <a:avLst/>
          </a:prstGeom>
          <a:noFill/>
          <a:ln w="9525">
            <a:noFill/>
            <a:miter lim="800000"/>
            <a:headEnd/>
            <a:tailEnd/>
          </a:ln>
        </p:spPr>
      </p:pic>
    </p:spTree>
    <p:extLst>
      <p:ext uri="{BB962C8B-B14F-4D97-AF65-F5344CB8AC3E}">
        <p14:creationId xmlns="" xmlns:p14="http://schemas.microsoft.com/office/powerpoint/2010/main" val="24184259"/>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468560" y="0"/>
            <a:ext cx="10328314" cy="6858000"/>
          </a:xfrm>
          <a:prstGeom prst="rect">
            <a:avLst/>
          </a:prstGeom>
          <a:noFill/>
          <a:ln w="9525">
            <a:noFill/>
            <a:miter lim="800000"/>
            <a:headEnd/>
            <a:tailEnd/>
          </a:ln>
        </p:spPr>
      </p:pic>
      <p:sp>
        <p:nvSpPr>
          <p:cNvPr id="3" name="TextBox 2"/>
          <p:cNvSpPr txBox="1"/>
          <p:nvPr/>
        </p:nvSpPr>
        <p:spPr>
          <a:xfrm>
            <a:off x="1043608" y="5733256"/>
            <a:ext cx="7128792" cy="707886"/>
          </a:xfrm>
          <a:prstGeom prst="rect">
            <a:avLst/>
          </a:prstGeom>
          <a:noFill/>
        </p:spPr>
        <p:txBody>
          <a:bodyPr wrap="square" rtlCol="0">
            <a:spAutoFit/>
          </a:bodyPr>
          <a:lstStyle/>
          <a:p>
            <a:pPr algn="ctr"/>
            <a:r>
              <a:rPr lang="en-US" sz="4000" dirty="0" smtClean="0">
                <a:solidFill>
                  <a:srgbClr val="FFFF00"/>
                </a:solidFill>
                <a:latin typeface="Times New Roman" pitchFamily="18" charset="0"/>
                <a:cs typeface="Times New Roman" pitchFamily="18" charset="0"/>
              </a:rPr>
              <a:t>Thank you for attention</a:t>
            </a:r>
            <a:r>
              <a:rPr lang="ru-RU" sz="4000" dirty="0" smtClean="0">
                <a:solidFill>
                  <a:srgbClr val="FFFF00"/>
                </a:solidFill>
                <a:latin typeface="Times New Roman" pitchFamily="18" charset="0"/>
                <a:cs typeface="Times New Roman" pitchFamily="18" charset="0"/>
              </a:rPr>
              <a:t>!</a:t>
            </a:r>
            <a:endParaRPr lang="ru-RU" sz="4000" dirty="0">
              <a:solidFill>
                <a:srgbClr val="FFFF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Picture 2" descr="C:\Users\Илья\Pictures\1274862414_CCFB20F3E6E520E7E4E5F1FC203031.jpg"/>
          <p:cNvPicPr>
            <a:picLocks noChangeAspect="1" noChangeArrowheads="1"/>
          </p:cNvPicPr>
          <p:nvPr/>
        </p:nvPicPr>
        <p:blipFill>
          <a:blip r:embed="rId2" cstate="print"/>
          <a:srcRect/>
          <a:stretch>
            <a:fillRect/>
          </a:stretch>
        </p:blipFill>
        <p:spPr bwMode="auto">
          <a:xfrm>
            <a:off x="-29209" y="0"/>
            <a:ext cx="9173209" cy="6858000"/>
          </a:xfrm>
          <a:prstGeom prst="rect">
            <a:avLst/>
          </a:prstGeom>
          <a:noFill/>
        </p:spPr>
      </p:pic>
      <p:sp>
        <p:nvSpPr>
          <p:cNvPr id="6" name="TextBox 5"/>
          <p:cNvSpPr txBox="1"/>
          <p:nvPr/>
        </p:nvSpPr>
        <p:spPr>
          <a:xfrm>
            <a:off x="2843808" y="332656"/>
            <a:ext cx="4325223" cy="584775"/>
          </a:xfrm>
          <a:prstGeom prst="rect">
            <a:avLst/>
          </a:prstGeom>
          <a:noFill/>
        </p:spPr>
        <p:txBody>
          <a:bodyPr wrap="none" rtlCol="0">
            <a:spAutoFit/>
          </a:bodyPr>
          <a:lstStyle/>
          <a:p>
            <a:pPr algn="just"/>
            <a:r>
              <a:rPr lang="en-US" sz="3200" dirty="0" smtClean="0">
                <a:latin typeface="Times New Roman" pitchFamily="18" charset="0"/>
                <a:cs typeface="Times New Roman" pitchFamily="18" charset="0"/>
              </a:rPr>
              <a:t>Who were my ancestors</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
        <p:nvSpPr>
          <p:cNvPr id="7" name="TextBox 6"/>
          <p:cNvSpPr txBox="1"/>
          <p:nvPr/>
        </p:nvSpPr>
        <p:spPr>
          <a:xfrm>
            <a:off x="0" y="2132856"/>
            <a:ext cx="4445448" cy="523220"/>
          </a:xfrm>
          <a:prstGeom prst="rect">
            <a:avLst/>
          </a:prstGeom>
          <a:noFill/>
        </p:spPr>
        <p:txBody>
          <a:bodyPr wrap="none" rtlCol="0">
            <a:spAutoFit/>
          </a:bodyPr>
          <a:lstStyle/>
          <a:p>
            <a:pPr algn="just"/>
            <a:r>
              <a:rPr lang="en-US" sz="2800" dirty="0" smtClean="0">
                <a:latin typeface="Times New Roman" pitchFamily="18" charset="0"/>
                <a:cs typeface="Times New Roman" pitchFamily="18" charset="0"/>
              </a:rPr>
              <a:t>Where did my ancestors live</a:t>
            </a:r>
            <a:r>
              <a:rPr lang="ru-RU" sz="2800" dirty="0" smtClean="0">
                <a:latin typeface="Times New Roman" pitchFamily="18" charset="0"/>
                <a:cs typeface="Times New Roman" pitchFamily="18" charset="0"/>
              </a:rPr>
              <a:t>?</a:t>
            </a:r>
            <a:endParaRPr lang="ru-RU" sz="2800" dirty="0">
              <a:latin typeface="Times New Roman" pitchFamily="18" charset="0"/>
              <a:cs typeface="Times New Roman" pitchFamily="18" charset="0"/>
            </a:endParaRPr>
          </a:p>
        </p:txBody>
      </p:sp>
      <p:sp>
        <p:nvSpPr>
          <p:cNvPr id="8" name="TextBox 7"/>
          <p:cNvSpPr txBox="1"/>
          <p:nvPr/>
        </p:nvSpPr>
        <p:spPr>
          <a:xfrm>
            <a:off x="0" y="5373216"/>
            <a:ext cx="4629604" cy="584775"/>
          </a:xfrm>
          <a:prstGeom prst="rect">
            <a:avLst/>
          </a:prstGeom>
          <a:noFill/>
        </p:spPr>
        <p:txBody>
          <a:bodyPr wrap="square" rtlCol="0">
            <a:spAutoFit/>
          </a:bodyPr>
          <a:lstStyle/>
          <a:p>
            <a:pPr algn="just"/>
            <a:r>
              <a:rPr lang="en-US" sz="3200" dirty="0" smtClean="0">
                <a:latin typeface="Times New Roman" pitchFamily="18" charset="0"/>
                <a:cs typeface="Times New Roman" pitchFamily="18" charset="0"/>
              </a:rPr>
              <a:t>What did my ancestors do</a:t>
            </a:r>
            <a:r>
              <a:rPr lang="ru-RU" sz="3200" dirty="0" smtClean="0">
                <a:latin typeface="Times New Roman" pitchFamily="18" charset="0"/>
                <a:cs typeface="Times New Roman" pitchFamily="18" charset="0"/>
              </a:rPr>
              <a:t>?</a:t>
            </a:r>
            <a:endParaRPr lang="ru-RU" sz="32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SC00934.jpg"/>
          <p:cNvPicPr>
            <a:picLocks noChangeAspect="1"/>
          </p:cNvPicPr>
          <p:nvPr/>
        </p:nvPicPr>
        <p:blipFill>
          <a:blip r:embed="rId2" cstate="print"/>
          <a:stretch>
            <a:fillRect/>
          </a:stretch>
        </p:blipFill>
        <p:spPr>
          <a:xfrm>
            <a:off x="0" y="0"/>
            <a:ext cx="9144001" cy="6858000"/>
          </a:xfrm>
          <a:prstGeom prst="rect">
            <a:avLst/>
          </a:prstGeom>
        </p:spPr>
      </p:pic>
      <p:sp>
        <p:nvSpPr>
          <p:cNvPr id="2" name="Содержимое 1"/>
          <p:cNvSpPr>
            <a:spLocks noGrp="1"/>
          </p:cNvSpPr>
          <p:nvPr>
            <p:ph idx="1"/>
          </p:nvPr>
        </p:nvSpPr>
        <p:spPr>
          <a:xfrm>
            <a:off x="3203848" y="4941168"/>
            <a:ext cx="6157192" cy="2520280"/>
          </a:xfrm>
        </p:spPr>
        <p:txBody>
          <a:bodyPr>
            <a:normAutofit fontScale="92500" lnSpcReduction="10000"/>
          </a:bodyPr>
          <a:lstStyle/>
          <a:p>
            <a:pPr>
              <a:buNone/>
            </a:pPr>
            <a:r>
              <a:rPr lang="en-US" b="1" dirty="0" smtClean="0">
                <a:solidFill>
                  <a:srgbClr val="FF0000"/>
                </a:solidFill>
              </a:rPr>
              <a:t>  </a:t>
            </a:r>
            <a:r>
              <a:rPr lang="en-US" sz="3600" b="1" dirty="0" smtClean="0">
                <a:solidFill>
                  <a:srgbClr val="FF0000"/>
                </a:solidFill>
              </a:rPr>
              <a:t> </a:t>
            </a:r>
            <a:r>
              <a:rPr lang="ru-RU" sz="3600" dirty="0" smtClean="0">
                <a:solidFill>
                  <a:srgbClr val="FF0000"/>
                </a:solidFill>
              </a:rPr>
              <a:t>A Family is like a circle</a:t>
            </a:r>
            <a:r>
              <a:rPr lang="en-US" sz="3600" dirty="0" smtClean="0">
                <a:solidFill>
                  <a:srgbClr val="FF0000"/>
                </a:solidFill>
              </a:rPr>
              <a:t>,</a:t>
            </a:r>
            <a:r>
              <a:rPr lang="ru-RU" sz="3600" dirty="0" smtClean="0">
                <a:solidFill>
                  <a:srgbClr val="FF0000"/>
                </a:solidFill>
              </a:rPr>
              <a:t/>
            </a:r>
            <a:br>
              <a:rPr lang="ru-RU" sz="3600" dirty="0" smtClean="0">
                <a:solidFill>
                  <a:srgbClr val="FF0000"/>
                </a:solidFill>
              </a:rPr>
            </a:br>
            <a:r>
              <a:rPr lang="en-US" sz="3600" dirty="0" smtClean="0">
                <a:solidFill>
                  <a:srgbClr val="FF0000"/>
                </a:solidFill>
              </a:rPr>
              <a:t>T</a:t>
            </a:r>
            <a:r>
              <a:rPr lang="ru-RU" sz="3600" dirty="0" err="1" smtClean="0">
                <a:solidFill>
                  <a:srgbClr val="FF0000"/>
                </a:solidFill>
              </a:rPr>
              <a:t>he</a:t>
            </a:r>
            <a:r>
              <a:rPr lang="ru-RU" sz="3600" dirty="0" smtClean="0">
                <a:solidFill>
                  <a:srgbClr val="FF0000"/>
                </a:solidFill>
              </a:rPr>
              <a:t> connection never ends</a:t>
            </a:r>
            <a:r>
              <a:rPr lang="en-US" sz="3600" dirty="0" smtClean="0">
                <a:solidFill>
                  <a:srgbClr val="FF0000"/>
                </a:solidFill>
              </a:rPr>
              <a:t>,</a:t>
            </a:r>
            <a:r>
              <a:rPr lang="ru-RU" sz="3600" dirty="0" smtClean="0">
                <a:solidFill>
                  <a:srgbClr val="FF0000"/>
                </a:solidFill>
              </a:rPr>
              <a:t/>
            </a:r>
            <a:br>
              <a:rPr lang="ru-RU" sz="3600" dirty="0" smtClean="0">
                <a:solidFill>
                  <a:srgbClr val="FF0000"/>
                </a:solidFill>
              </a:rPr>
            </a:br>
            <a:r>
              <a:rPr lang="en-US" sz="3600" dirty="0" smtClean="0">
                <a:solidFill>
                  <a:srgbClr val="FF0000"/>
                </a:solidFill>
              </a:rPr>
              <a:t>A</a:t>
            </a:r>
            <a:r>
              <a:rPr lang="ru-RU" sz="3600" dirty="0" err="1" smtClean="0">
                <a:solidFill>
                  <a:srgbClr val="FF0000"/>
                </a:solidFill>
              </a:rPr>
              <a:t>nd</a:t>
            </a:r>
            <a:r>
              <a:rPr lang="ru-RU" sz="3600" dirty="0" smtClean="0">
                <a:solidFill>
                  <a:srgbClr val="FF0000"/>
                </a:solidFill>
              </a:rPr>
              <a:t> even if at times it breaks</a:t>
            </a:r>
            <a:r>
              <a:rPr lang="en-US" sz="3600" dirty="0" smtClean="0">
                <a:solidFill>
                  <a:srgbClr val="FF0000"/>
                </a:solidFill>
              </a:rPr>
              <a:t>,</a:t>
            </a:r>
            <a:r>
              <a:rPr lang="ru-RU" sz="3600" dirty="0" smtClean="0">
                <a:solidFill>
                  <a:srgbClr val="FF0000"/>
                </a:solidFill>
              </a:rPr>
              <a:t/>
            </a:r>
            <a:br>
              <a:rPr lang="ru-RU" sz="3600" dirty="0" smtClean="0">
                <a:solidFill>
                  <a:srgbClr val="FF0000"/>
                </a:solidFill>
              </a:rPr>
            </a:br>
            <a:r>
              <a:rPr lang="en-US" sz="3600" dirty="0" smtClean="0">
                <a:solidFill>
                  <a:srgbClr val="FF0000"/>
                </a:solidFill>
              </a:rPr>
              <a:t>I</a:t>
            </a:r>
            <a:r>
              <a:rPr lang="ru-RU" sz="3600" dirty="0" err="1" smtClean="0">
                <a:solidFill>
                  <a:srgbClr val="FF0000"/>
                </a:solidFill>
              </a:rPr>
              <a:t>n</a:t>
            </a:r>
            <a:r>
              <a:rPr lang="ru-RU" sz="3600" dirty="0" smtClean="0">
                <a:solidFill>
                  <a:srgbClr val="FF0000"/>
                </a:solidFill>
              </a:rPr>
              <a:t> time it always mends</a:t>
            </a:r>
            <a:r>
              <a:rPr lang="en-US" sz="3600" dirty="0" smtClean="0">
                <a:solidFill>
                  <a:srgbClr val="FF0000"/>
                </a:solidFill>
              </a:rPr>
              <a:t>.</a:t>
            </a:r>
            <a:r>
              <a:rPr lang="ru-RU" b="1" dirty="0" smtClean="0"/>
              <a:t/>
            </a:r>
            <a:br>
              <a:rPr lang="ru-RU" b="1" dirty="0" smtClean="0"/>
            </a:br>
            <a:endParaRPr lang="ru-RU" dirty="0"/>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arn(inVertic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764704"/>
            <a:ext cx="913712" cy="6336704"/>
          </a:xfrm>
          <a:prstGeom prst="rect">
            <a:avLst/>
          </a:prstGeom>
          <a:noFill/>
        </p:spPr>
        <p:txBody>
          <a:bodyPr vert="wordArtVert" wrap="square" rtlCol="0">
            <a:spAutoFit/>
          </a:bodyPr>
          <a:lstStyle/>
          <a:p>
            <a:r>
              <a:rPr lang="en-US" sz="4400" b="1" dirty="0" smtClean="0">
                <a:solidFill>
                  <a:srgbClr val="0070C0"/>
                </a:solidFill>
                <a:latin typeface="Times New Roman" pitchFamily="18" charset="0"/>
                <a:cs typeface="Times New Roman" pitchFamily="18" charset="0"/>
              </a:rPr>
              <a:t>Family</a:t>
            </a:r>
            <a:endParaRPr lang="ru-RU" sz="4400" b="1" dirty="0">
              <a:solidFill>
                <a:srgbClr val="0070C0"/>
              </a:solidFill>
              <a:latin typeface="Times New Roman" pitchFamily="18" charset="0"/>
              <a:cs typeface="Times New Roman" pitchFamily="18" charset="0"/>
            </a:endParaRPr>
          </a:p>
        </p:txBody>
      </p:sp>
      <p:sp>
        <p:nvSpPr>
          <p:cNvPr id="8" name="TextBox 7"/>
          <p:cNvSpPr txBox="1"/>
          <p:nvPr/>
        </p:nvSpPr>
        <p:spPr>
          <a:xfrm>
            <a:off x="8028384" y="1556792"/>
            <a:ext cx="913712" cy="6048672"/>
          </a:xfrm>
          <a:prstGeom prst="rect">
            <a:avLst/>
          </a:prstGeom>
          <a:noFill/>
        </p:spPr>
        <p:txBody>
          <a:bodyPr vert="wordArtVert" wrap="square" rtlCol="0">
            <a:spAutoFit/>
          </a:bodyPr>
          <a:lstStyle/>
          <a:p>
            <a:r>
              <a:rPr lang="en-US" sz="4400" b="1" dirty="0" smtClean="0">
                <a:solidFill>
                  <a:srgbClr val="0070C0"/>
                </a:solidFill>
                <a:latin typeface="Times New Roman" pitchFamily="18" charset="0"/>
                <a:cs typeface="Times New Roman" pitchFamily="18" charset="0"/>
              </a:rPr>
              <a:t>Tree</a:t>
            </a:r>
            <a:endParaRPr lang="ru-RU" sz="4400" b="1" dirty="0">
              <a:solidFill>
                <a:srgbClr val="0070C0"/>
              </a:solidFill>
              <a:latin typeface="Times New Roman" pitchFamily="18" charset="0"/>
              <a:cs typeface="Times New Roman" pitchFamily="18" charset="0"/>
            </a:endParaRPr>
          </a:p>
        </p:txBody>
      </p:sp>
      <p:pic>
        <p:nvPicPr>
          <p:cNvPr id="1026" name="Picture 2" descr="G:\Ира Даниленко\323.png"/>
          <p:cNvPicPr>
            <a:picLocks noChangeAspect="1" noChangeArrowheads="1"/>
          </p:cNvPicPr>
          <p:nvPr/>
        </p:nvPicPr>
        <p:blipFill>
          <a:blip r:embed="rId2" cstate="print"/>
          <a:srcRect/>
          <a:stretch>
            <a:fillRect/>
          </a:stretch>
        </p:blipFill>
        <p:spPr bwMode="auto">
          <a:xfrm>
            <a:off x="1259632" y="0"/>
            <a:ext cx="6834351" cy="6858000"/>
          </a:xfrm>
          <a:prstGeom prst="rect">
            <a:avLst/>
          </a:prstGeom>
          <a:noFill/>
        </p:spPr>
      </p:pic>
    </p:spTree>
    <p:extLst>
      <p:ext uri="{BB962C8B-B14F-4D97-AF65-F5344CB8AC3E}">
        <p14:creationId xmlns="" xmlns:p14="http://schemas.microsoft.com/office/powerpoint/2010/main" val="24184259"/>
      </p:ext>
    </p:extLst>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DSC02079.JPG"/>
          <p:cNvPicPr>
            <a:picLocks noGrp="1" noChangeAspect="1"/>
          </p:cNvPicPr>
          <p:nvPr>
            <p:ph type="pic" idx="1"/>
          </p:nvPr>
        </p:nvPicPr>
        <p:blipFill>
          <a:blip r:embed="rId2" cstate="print"/>
          <a:srcRect/>
          <a:stretch>
            <a:fillRect/>
          </a:stretch>
        </p:blipFill>
        <p:spPr>
          <a:xfrm>
            <a:off x="251520" y="260648"/>
            <a:ext cx="5544616" cy="5760640"/>
          </a:xfrm>
        </p:spPr>
      </p:pic>
      <p:sp>
        <p:nvSpPr>
          <p:cNvPr id="6" name="Текст 5"/>
          <p:cNvSpPr>
            <a:spLocks noGrp="1"/>
          </p:cNvSpPr>
          <p:nvPr>
            <p:ph type="body" sz="half" idx="2"/>
          </p:nvPr>
        </p:nvSpPr>
        <p:spPr>
          <a:xfrm>
            <a:off x="5796136" y="2060848"/>
            <a:ext cx="3347864" cy="2664296"/>
          </a:xfrm>
        </p:spPr>
        <p:txBody>
          <a:bodyPr>
            <a:normAutofit fontScale="92500"/>
          </a:bodyPr>
          <a:lstStyle/>
          <a:p>
            <a:pPr algn="just"/>
            <a:r>
              <a:rPr lang="en-US" sz="2400" dirty="0" smtClean="0">
                <a:latin typeface="Times New Roman" pitchFamily="18" charset="0"/>
                <a:cs typeface="Times New Roman" pitchFamily="18" charset="0"/>
              </a:rPr>
              <a:t>My name is Danilenko Irina Alexandrovna</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 was born on May 20</a:t>
            </a:r>
            <a:r>
              <a:rPr lang="en-US" sz="2400" baseline="30000" dirty="0" smtClean="0">
                <a:latin typeface="Times New Roman" pitchFamily="18" charset="0"/>
                <a:cs typeface="Times New Roman" pitchFamily="18" charset="0"/>
              </a:rPr>
              <a:t>th</a:t>
            </a:r>
            <a:r>
              <a:rPr lang="en-US" sz="2400" dirty="0" smtClean="0">
                <a:latin typeface="Times New Roman" pitchFamily="18" charset="0"/>
                <a:cs typeface="Times New Roman" pitchFamily="18" charset="0"/>
              </a:rPr>
              <a:t>, 2001</a:t>
            </a:r>
            <a:r>
              <a:rPr lang="ru-RU" sz="2400" dirty="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I’m the pupil </a:t>
            </a:r>
            <a:r>
              <a:rPr lang="en-US" sz="2400" smtClean="0">
                <a:latin typeface="Times New Roman" pitchFamily="18" charset="0"/>
                <a:cs typeface="Times New Roman" pitchFamily="18" charset="0"/>
              </a:rPr>
              <a:t>of 5</a:t>
            </a:r>
            <a:r>
              <a:rPr lang="en-US" sz="2400" baseline="30000" smtClean="0">
                <a:latin typeface="Times New Roman" pitchFamily="18" charset="0"/>
                <a:cs typeface="Times New Roman" pitchFamily="18" charset="0"/>
              </a:rPr>
              <a:t>th</a:t>
            </a:r>
            <a:r>
              <a:rPr lang="en-US" sz="2400" smtClean="0">
                <a:latin typeface="Times New Roman" pitchFamily="18" charset="0"/>
                <a:cs typeface="Times New Roman" pitchFamily="18" charset="0"/>
              </a:rPr>
              <a:t> </a:t>
            </a:r>
            <a:r>
              <a:rPr lang="en-US" sz="2400" dirty="0" smtClean="0">
                <a:latin typeface="Times New Roman" pitchFamily="18" charset="0"/>
                <a:cs typeface="Times New Roman" pitchFamily="18" charset="0"/>
              </a:rPr>
              <a:t>form and I study at Vatutinskaya Secondary school by D. V. Ryabinkin</a:t>
            </a:r>
            <a:r>
              <a:rPr lang="ru-RU" sz="2400" dirty="0" smtClean="0">
                <a:latin typeface="Times New Roman" pitchFamily="18" charset="0"/>
                <a:cs typeface="Times New Roman" pitchFamily="18" charset="0"/>
              </a:rPr>
              <a:t>.</a:t>
            </a:r>
          </a:p>
          <a:p>
            <a:endParaRPr lang="ru-RU" sz="2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img004.jpg"/>
          <p:cNvPicPr>
            <a:picLocks noGrp="1" noChangeAspect="1"/>
          </p:cNvPicPr>
          <p:nvPr>
            <p:ph type="pic" idx="1"/>
          </p:nvPr>
        </p:nvPicPr>
        <p:blipFill>
          <a:blip r:embed="rId2" cstate="print"/>
          <a:srcRect t="7188" b="18694"/>
          <a:stretch>
            <a:fillRect/>
          </a:stretch>
        </p:blipFill>
        <p:spPr>
          <a:xfrm>
            <a:off x="0" y="142852"/>
            <a:ext cx="5143503" cy="6500858"/>
          </a:xfrm>
        </p:spPr>
      </p:pic>
      <p:sp>
        <p:nvSpPr>
          <p:cNvPr id="4" name="Текст 3"/>
          <p:cNvSpPr>
            <a:spLocks noGrp="1"/>
          </p:cNvSpPr>
          <p:nvPr>
            <p:ph type="body" sz="half" idx="2"/>
          </p:nvPr>
        </p:nvSpPr>
        <p:spPr>
          <a:xfrm>
            <a:off x="5143504" y="1643050"/>
            <a:ext cx="3748976" cy="3214710"/>
          </a:xfrm>
        </p:spPr>
        <p:txBody>
          <a:bodyPr>
            <a:noAutofit/>
          </a:bodyPr>
          <a:lstStyle/>
          <a:p>
            <a:pPr algn="just"/>
            <a:r>
              <a:rPr lang="en-US" sz="2400" dirty="0" smtClean="0">
                <a:latin typeface="Times New Roman" pitchFamily="18" charset="0"/>
                <a:cs typeface="Times New Roman" pitchFamily="18" charset="0"/>
              </a:rPr>
              <a:t>My father is Danilenko Alexandr Mikhailovich. He was born in 1962. He studied at </a:t>
            </a:r>
            <a:r>
              <a:rPr lang="en-US" sz="2400" dirty="0" err="1" smtClean="0">
                <a:latin typeface="Times New Roman" pitchFamily="18" charset="0"/>
                <a:cs typeface="Times New Roman" pitchFamily="18" charset="0"/>
              </a:rPr>
              <a:t>Kubinskaya</a:t>
            </a:r>
            <a:r>
              <a:rPr lang="en-US" sz="2400" dirty="0" smtClean="0">
                <a:latin typeface="Times New Roman" pitchFamily="18" charset="0"/>
                <a:cs typeface="Times New Roman" pitchFamily="18" charset="0"/>
              </a:rPr>
              <a:t> Secondary school. He finished Moscow Suvorov Military school and High Military collage. Now he is the veteran of the Armed forces.</a:t>
            </a:r>
            <a:endParaRPr lang="ru-RU" sz="2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DSC02079.JPG"/>
          <p:cNvPicPr>
            <a:picLocks noGrp="1" noChangeAspect="1"/>
          </p:cNvPicPr>
          <p:nvPr>
            <p:ph type="pic" idx="1"/>
          </p:nvPr>
        </p:nvPicPr>
        <p:blipFill>
          <a:blip r:embed="rId2" cstate="print"/>
          <a:srcRect t="6242" b="16355"/>
          <a:stretch>
            <a:fillRect/>
          </a:stretch>
        </p:blipFill>
        <p:spPr>
          <a:xfrm>
            <a:off x="214282" y="285728"/>
            <a:ext cx="6072230" cy="6286544"/>
          </a:xfrm>
          <a:prstGeom prst="rect">
            <a:avLst/>
          </a:prstGeom>
          <a:solidFill>
            <a:schemeClr val="tx2">
              <a:tint val="40000"/>
            </a:schemeClr>
          </a:solidFill>
          <a:effectLst>
            <a:outerShdw blurRad="88900" sx="103000" sy="103000" algn="ctr" rotWithShape="0">
              <a:prstClr val="black">
                <a:alpha val="32000"/>
              </a:prstClr>
            </a:outerShdw>
            <a:softEdge rad="127000"/>
          </a:effectLst>
        </p:spPr>
      </p:pic>
      <p:sp>
        <p:nvSpPr>
          <p:cNvPr id="4" name="Текст 3"/>
          <p:cNvSpPr>
            <a:spLocks noGrp="1"/>
          </p:cNvSpPr>
          <p:nvPr>
            <p:ph type="body" sz="half" idx="2"/>
          </p:nvPr>
        </p:nvSpPr>
        <p:spPr>
          <a:xfrm>
            <a:off x="6357950" y="2643182"/>
            <a:ext cx="2428892" cy="1357322"/>
          </a:xfrm>
        </p:spPr>
        <p:txBody>
          <a:bodyPr>
            <a:noAutofit/>
          </a:bodyPr>
          <a:lstStyle/>
          <a:p>
            <a:pPr algn="just"/>
            <a:r>
              <a:rPr lang="en-US" sz="2400" dirty="0" smtClean="0">
                <a:latin typeface="Times New Roman" pitchFamily="18" charset="0"/>
                <a:cs typeface="Times New Roman" pitchFamily="18" charset="0"/>
              </a:rPr>
              <a:t>My father was also the pupil of Moscow Suvorov Military School</a:t>
            </a:r>
            <a:endParaRPr lang="ru-RU" sz="2400" dirty="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000628" y="1500174"/>
            <a:ext cx="3925670" cy="3811294"/>
          </a:xfrm>
        </p:spPr>
        <p:txBody>
          <a:bodyPr>
            <a:noAutofit/>
          </a:bodyPr>
          <a:lstStyle/>
          <a:p>
            <a:pPr algn="just"/>
            <a:r>
              <a:rPr lang="en-US" sz="2400" dirty="0" smtClean="0">
                <a:latin typeface="Times New Roman" pitchFamily="18" charset="0"/>
                <a:cs typeface="Times New Roman" pitchFamily="18" charset="0"/>
              </a:rPr>
              <a:t>My mother, Danilenko Irina Mikhailovna, was born in 1968. She studied at Vatutinskaya Secondary school. She graduated from Moscow Energetic institute. Her profession is a radio-engineer. She served in the army for many years and now she is the veteran of the Armed forces</a:t>
            </a:r>
            <a:endParaRPr lang="ru-RU" sz="2400" dirty="0">
              <a:latin typeface="Times New Roman" pitchFamily="18" charset="0"/>
              <a:cs typeface="Times New Roman" pitchFamily="18" charset="0"/>
            </a:endParaRPr>
          </a:p>
        </p:txBody>
      </p:sp>
      <p:pic>
        <p:nvPicPr>
          <p:cNvPr id="6" name="Рисунок 5" descr="img002.jpg"/>
          <p:cNvPicPr>
            <a:picLocks noChangeAspect="1"/>
          </p:cNvPicPr>
          <p:nvPr/>
        </p:nvPicPr>
        <p:blipFill>
          <a:blip r:embed="rId2" cstate="print"/>
          <a:stretch>
            <a:fillRect/>
          </a:stretch>
        </p:blipFill>
        <p:spPr>
          <a:xfrm>
            <a:off x="323528" y="188640"/>
            <a:ext cx="4608512" cy="6336704"/>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5715008" y="1643050"/>
            <a:ext cx="3143272" cy="3571900"/>
          </a:xfrm>
        </p:spPr>
        <p:txBody>
          <a:bodyPr>
            <a:normAutofit/>
          </a:bodyPr>
          <a:lstStyle/>
          <a:p>
            <a:pPr algn="just"/>
            <a:r>
              <a:rPr lang="en-US" sz="2400" dirty="0" smtClean="0">
                <a:latin typeface="Times New Roman" pitchFamily="18" charset="0"/>
                <a:cs typeface="Times New Roman" pitchFamily="18" charset="0"/>
              </a:rPr>
              <a:t>My father’s father Danilenko Mikhail Fedorovich was born in 1926. He died in 1999. He took part in Great Patriotic War. He had a lot of medals.</a:t>
            </a:r>
            <a:endParaRPr lang="ru-RU" sz="2400" dirty="0">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500034" y="214290"/>
            <a:ext cx="5143536" cy="614366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50">
        <p:cut/>
      </p:transition>
    </mc:Choice>
    <mc:Fallback>
      <p:transition>
        <p:cu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444</TotalTime>
  <Words>550</Words>
  <Application>Microsoft Office PowerPoint</Application>
  <PresentationFormat>Экран (4:3)</PresentationFormat>
  <Paragraphs>26</Paragraphs>
  <Slides>19</Slides>
  <Notes>0</Notes>
  <HiddenSlides>0</HiddenSlides>
  <MMClips>1</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Трек</vt:lpstr>
      <vt:lpstr>Project work  «My family tree»  Pupil of 5th form Vatutinskaya Secondary school by D. V. Ryabinkin №1392 Danilenko Irina.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Илья</dc:creator>
  <cp:lastModifiedBy>Ирина</cp:lastModifiedBy>
  <cp:revision>85</cp:revision>
  <dcterms:created xsi:type="dcterms:W3CDTF">2012-01-18T13:16:49Z</dcterms:created>
  <dcterms:modified xsi:type="dcterms:W3CDTF">2012-11-23T17:32:51Z</dcterms:modified>
</cp:coreProperties>
</file>