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6"/>
  </p:notesMasterIdLst>
  <p:sldIdLst>
    <p:sldId id="256" r:id="rId2"/>
    <p:sldId id="281" r:id="rId3"/>
    <p:sldId id="269" r:id="rId4"/>
    <p:sldId id="278" r:id="rId5"/>
    <p:sldId id="279" r:id="rId6"/>
    <p:sldId id="280" r:id="rId7"/>
    <p:sldId id="257" r:id="rId8"/>
    <p:sldId id="259" r:id="rId9"/>
    <p:sldId id="258" r:id="rId10"/>
    <p:sldId id="271" r:id="rId11"/>
    <p:sldId id="272" r:id="rId12"/>
    <p:sldId id="260" r:id="rId13"/>
    <p:sldId id="275" r:id="rId14"/>
    <p:sldId id="261" r:id="rId15"/>
    <p:sldId id="262" r:id="rId16"/>
    <p:sldId id="264" r:id="rId17"/>
    <p:sldId id="265" r:id="rId18"/>
    <p:sldId id="266" r:id="rId19"/>
    <p:sldId id="267" r:id="rId20"/>
    <p:sldId id="268" r:id="rId21"/>
    <p:sldId id="263" r:id="rId22"/>
    <p:sldId id="273" r:id="rId23"/>
    <p:sldId id="274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6" autoAdjust="0"/>
    <p:restoredTop sz="94660"/>
  </p:normalViewPr>
  <p:slideViewPr>
    <p:cSldViewPr>
      <p:cViewPr varScale="1">
        <p:scale>
          <a:sx n="68" d="100"/>
          <a:sy n="68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Уничтожено: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2730868067799254E-2"/>
          <c:y val="0.36663217975780488"/>
          <c:w val="0.88333333333333353"/>
          <c:h val="0.600207185039370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Уничтожено: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Евреев</c:v>
                </c:pt>
                <c:pt idx="1">
                  <c:v>Цыган</c:v>
                </c:pt>
                <c:pt idx="2">
                  <c:v>Белорусов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0.35000000000000009</c:v>
                </c:pt>
                <c:pt idx="1">
                  <c:v>0.3000000000000001</c:v>
                </c:pt>
                <c:pt idx="2">
                  <c:v>0.25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>
            <a:def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Правильно ответили на каждый вопрос следующее количество учащихся: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Как вы понимаете понятие "Холокост"?</c:v>
                </c:pt>
                <c:pt idx="1">
                  <c:v>Где был распространён Холокост?</c:v>
                </c:pt>
                <c:pt idx="2">
                  <c:v>Кто пострадал от Холокоста?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0.84000000000000019</c:v>
                </c:pt>
                <c:pt idx="1">
                  <c:v>0.65000000000000024</c:v>
                </c:pt>
                <c:pt idx="2">
                  <c:v>0.89</c:v>
                </c:pt>
              </c:numCache>
            </c:numRef>
          </c:val>
        </c:ser>
        <c:gapWidth val="75"/>
        <c:overlap val="40"/>
        <c:axId val="96104448"/>
        <c:axId val="96105984"/>
      </c:barChart>
      <c:catAx>
        <c:axId val="96104448"/>
        <c:scaling>
          <c:orientation val="minMax"/>
        </c:scaling>
        <c:axPos val="b"/>
        <c:majorTickMark val="none"/>
        <c:tickLblPos val="nextTo"/>
        <c:crossAx val="96105984"/>
        <c:crosses val="autoZero"/>
        <c:auto val="1"/>
        <c:lblAlgn val="ctr"/>
        <c:lblOffset val="100"/>
      </c:catAx>
      <c:valAx>
        <c:axId val="9610598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961044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9.673241271840495E-2"/>
          <c:y val="0.16462278698101712"/>
          <c:w val="0.88825653347252242"/>
          <c:h val="0.722182436007050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Правильно ответили на каждый вопрос следующее количество учащихся: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Как вы понимаете понятие "Холокост"?</c:v>
                </c:pt>
                <c:pt idx="1">
                  <c:v>Где был распространён Холокост?</c:v>
                </c:pt>
                <c:pt idx="2">
                  <c:v>Кто пострадал от Холокоста?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0.96000000000000019</c:v>
                </c:pt>
                <c:pt idx="1">
                  <c:v>0.9</c:v>
                </c:pt>
                <c:pt idx="2">
                  <c:v>0.99</c:v>
                </c:pt>
              </c:numCache>
            </c:numRef>
          </c:val>
        </c:ser>
        <c:gapWidth val="75"/>
        <c:overlap val="40"/>
        <c:axId val="96361088"/>
        <c:axId val="96379264"/>
      </c:barChart>
      <c:catAx>
        <c:axId val="96361088"/>
        <c:scaling>
          <c:orientation val="minMax"/>
        </c:scaling>
        <c:axPos val="b"/>
        <c:majorTickMark val="none"/>
        <c:tickLblPos val="nextTo"/>
        <c:crossAx val="96379264"/>
        <c:crosses val="autoZero"/>
        <c:auto val="1"/>
        <c:lblAlgn val="ctr"/>
        <c:lblOffset val="100"/>
      </c:catAx>
      <c:valAx>
        <c:axId val="9637926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963610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0.55518</cdr:x>
      <cdr:y>0.4784</cdr:y>
    </cdr:from>
    <cdr:to>
      <cdr:x>0.79143</cdr:x>
      <cdr:y>0.56699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84376" y="1944216"/>
          <a:ext cx="144016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 </a:t>
          </a:r>
          <a:r>
            <a:rPr lang="ru-RU" sz="24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млн</a:t>
          </a:r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человек</a:t>
          </a:r>
          <a:endParaRPr lang="ru-RU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0.26087</cdr:x>
      <cdr:y>0.65</cdr:y>
    </cdr:from>
    <cdr:to>
      <cdr:x>0.55618</cdr:x>
      <cdr:y>0.875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28192" y="2808312"/>
          <a:ext cx="1956340" cy="9721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 тысяч человек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0360C-E1E3-4818-9452-0BB8D7335D6F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B63DC-ACD7-4642-B04D-BEFFA22EE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08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B63DC-ACD7-4642-B04D-BEFFA22EED6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5" name="Rectangle 14"/>
          <p:cNvSpPr/>
          <p:nvPr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ru-RU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фотоальбома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19.01.2014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16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7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92EDC159-FBA6-4EA5-9732-29FD8120B6D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ABBE2176-BAFF-4EBE-90B0-F300F026D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92EDC159-FBA6-4EA5-9732-29FD8120B6D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ABBE2176-BAFF-4EBE-90B0-F300F026D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92EDC159-FBA6-4EA5-9732-29FD8120B6D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ABBE2176-BAFF-4EBE-90B0-F300F026D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92EDC159-FBA6-4EA5-9732-29FD8120B6D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ABBE2176-BAFF-4EBE-90B0-F300F026D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92EDC159-FBA6-4EA5-9732-29FD8120B6D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ABBE2176-BAFF-4EBE-90B0-F300F026D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92EDC159-FBA6-4EA5-9732-29FD8120B6D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ABBE2176-BAFF-4EBE-90B0-F300F026D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92EDC159-FBA6-4EA5-9732-29FD8120B6D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ABBE2176-BAFF-4EBE-90B0-F300F026D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92EDC159-FBA6-4EA5-9732-29FD8120B6D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ABBE2176-BAFF-4EBE-90B0-F300F026D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92EDC159-FBA6-4EA5-9732-29FD8120B6D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ABBE2176-BAFF-4EBE-90B0-F300F026D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92EDC159-FBA6-4EA5-9732-29FD8120B6D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ABBE2176-BAFF-4EBE-90B0-F300F026D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2400" i="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19.01.2014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fld id="{92EDC159-FBA6-4EA5-9732-29FD8120B6D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ABBE2176-BAFF-4EBE-90B0-F300F026D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DC159-FBA6-4EA5-9732-29FD8120B6D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BE2176-BAFF-4EBE-90B0-F300F026D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DC159-FBA6-4EA5-9732-29FD8120B6D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BE2176-BAFF-4EBE-90B0-F300F026D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92EDC159-FBA6-4EA5-9732-29FD8120B6D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ABBE2176-BAFF-4EBE-90B0-F300F026D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 чтобы добавить фотографию размером со всю страницу</a:t>
            </a:r>
            <a:endParaRPr kumimoji="0" lang="ru-RU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fld id="{92EDC159-FBA6-4EA5-9732-29FD8120B6D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BE2176-BAFF-4EBE-90B0-F300F026D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Rectangle 22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4" name="Rectangle 23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2" name="Rectangle 21"/>
          <p:cNvSpPr/>
          <p:nvPr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раздела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fld id="{92EDC159-FBA6-4EA5-9732-29FD8120B6D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ABBE2176-BAFF-4EBE-90B0-F300F026D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92EDC159-FBA6-4EA5-9732-29FD8120B6D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ABBE2176-BAFF-4EBE-90B0-F300F026D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92EDC159-FBA6-4EA5-9732-29FD8120B6D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ABBE2176-BAFF-4EBE-90B0-F300F026D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92EDC159-FBA6-4EA5-9732-29FD8120B6D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ABBE2176-BAFF-4EBE-90B0-F300F026D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92EDC159-FBA6-4EA5-9732-29FD8120B6D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ABBE2176-BAFF-4EBE-90B0-F300F026D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fld id="{92EDC159-FBA6-4EA5-9732-29FD8120B6D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fld id="{ABBE2176-BAFF-4EBE-90B0-F300F026D0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ru-RU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ru-RU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ru-RU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ru-RU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Relationship Id="rId5" Type="http://schemas.openxmlformats.org/officeDocument/2006/relationships/chart" Target="../charts/char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Данная работа создана в связи с моим интересом к малоизученным страницам истории Второй мировой и Великой Отечественной войн.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newsmarket.com.ua/wp-content/uploads/2012/01/Untitled-621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print"/>
          <a:srcRect l="909" r="909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755576" y="2060847"/>
            <a:ext cx="6333728" cy="324036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 выполнил: </a:t>
            </a:r>
          </a:p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 8В класса, Каюмов Руслан</a:t>
            </a:r>
          </a:p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Консультант: </a:t>
            </a:r>
          </a:p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истории и обществознания, </a:t>
            </a:r>
          </a:p>
          <a:p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Пузикова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Людмила Васильевна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2272" y="836712"/>
            <a:ext cx="53975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«Холокост»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5795269" y="2401434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МАОУ «гимназия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56»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Ижевск,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544324"/>
            <a:ext cx="4782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Монопредметный проект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upload.wikimedia.org/wikipedia/commons/thumb/0/0b/Stroop_Report_-_Warsaw_Ghetto_Uprising_06b.jpg/200px-Stroop_Report_-_Warsaw_Ghetto_Uprising_0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656" y="3861048"/>
            <a:ext cx="2598344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8" name="Picture 2" descr="http://img.nr2.ru/pict/arts1/46/95/4695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700808"/>
            <a:ext cx="2857500" cy="219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pPr eaLnBrk="1" hangingPunct="1"/>
            <a:r>
              <a:rPr lang="ru-RU" dirty="0" smtClean="0"/>
              <a:t>Программа геноцида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1935 г. – Нюрнбергские законы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23850" y="1484313"/>
            <a:ext cx="864076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Гражданином, согласно нацистскому законодательству, </a:t>
            </a:r>
            <a:r>
              <a:rPr lang="ru-RU" dirty="0"/>
              <a:t>может быть лишь тот, кто обладает «германской или родственной ей кровью»</a:t>
            </a:r>
          </a:p>
          <a:p>
            <a:pPr>
              <a:spcBef>
                <a:spcPct val="50000"/>
              </a:spcBef>
            </a:pPr>
            <a:r>
              <a:rPr lang="ru-RU" dirty="0"/>
              <a:t>Евреи и цыгане не могут быть гражданами Рейха.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68313" y="2636838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3200" dirty="0"/>
              <a:t>1938 г. – Хрустальная ночь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23850" y="3213100"/>
            <a:ext cx="8640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Первая массовая акция насилия над евреями в Германии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68313" y="36449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3200" dirty="0"/>
              <a:t>1939 – 1945 гг. – Вторая мировая война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23850" y="4076700"/>
            <a:ext cx="8640763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Создание гетто</a:t>
            </a:r>
          </a:p>
          <a:p>
            <a:pPr>
              <a:spcBef>
                <a:spcPct val="50000"/>
              </a:spcBef>
            </a:pPr>
            <a:r>
              <a:rPr lang="ru-RU" dirty="0"/>
              <a:t>Массовые расстрелы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Концлагеря</a:t>
            </a:r>
          </a:p>
          <a:p>
            <a:pPr>
              <a:spcBef>
                <a:spcPct val="50000"/>
              </a:spcBef>
            </a:pPr>
            <a:r>
              <a:rPr lang="ru-RU" dirty="0"/>
              <a:t> </a:t>
            </a:r>
            <a:r>
              <a:rPr lang="ru-RU" dirty="0" smtClean="0"/>
              <a:t>И в результате этой политики: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323850" y="5692527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3200" b="1" dirty="0"/>
              <a:t>1942 г. – Программа окончательного решения еврейского вопроса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  <p:bldP spid="8198" grpId="0" build="p"/>
      <p:bldP spid="8200" grpId="0" build="p"/>
      <p:bldP spid="820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854075"/>
          </a:xfrm>
        </p:spPr>
        <p:txBody>
          <a:bodyPr/>
          <a:lstStyle/>
          <a:p>
            <a:pPr eaLnBrk="1" hangingPunct="1"/>
            <a:r>
              <a:rPr lang="ru-RU" smtClean="0"/>
              <a:t>Планы нацистской Германии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2"/>
            <a:ext cx="4032250" cy="4751387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2800" dirty="0" smtClean="0"/>
              <a:t>Расширение «жизненного пространства»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dirty="0" smtClean="0"/>
              <a:t>Уничтожение неполноценных рас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dirty="0" smtClean="0"/>
              <a:t>Уничтожение политических оппонентов</a:t>
            </a:r>
          </a:p>
        </p:txBody>
      </p:sp>
      <p:pic>
        <p:nvPicPr>
          <p:cNvPr id="7174" name="Picture 6" descr="Карта Европ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412776"/>
            <a:ext cx="4851400" cy="5300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>
          <a:xfrm>
            <a:off x="683568" y="476672"/>
            <a:ext cx="7467600" cy="5600700"/>
          </a:xfrm>
        </p:spPr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11560" y="1700808"/>
            <a:ext cx="7467600" cy="2592288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Для уничтожения наций нацисты проводили грандиозные, межнациональных масштабов истребления людей вплоть до перехода военных действий на территорию Германии и её последующей капитуляции в мае 1945 года.</a:t>
            </a:r>
          </a:p>
          <a:p>
            <a:pPr algn="ctr"/>
            <a:endParaRPr lang="ru-RU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889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788024" y="548680"/>
            <a:ext cx="4248472" cy="604867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Нацисты занимались разработками систем и способов массового уничтожения людей при постоянном их совершенствовании</a:t>
            </a:r>
          </a:p>
          <a:p>
            <a:pPr algn="ctr"/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 descr="http://rnns.ru/uploads/posts/2009-05/thumbs/1241866459_8442-6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19961" r="19961"/>
          <a:stretch>
            <a:fillRect/>
          </a:stretch>
        </p:blipFill>
        <p:spPr bwMode="auto">
          <a:xfrm>
            <a:off x="468313" y="260350"/>
            <a:ext cx="4391025" cy="5689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67544" y="476672"/>
            <a:ext cx="3600400" cy="63813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Зачастую проводились жестокие и часто приводящие к смерти антигуманные 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медицинские эксперименты 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нацистов над жертвами Холокоста.</a:t>
            </a:r>
          </a:p>
          <a:p>
            <a:pPr algn="ctr"/>
            <a:endParaRPr lang="ru-RU" dirty="0"/>
          </a:p>
        </p:txBody>
      </p:sp>
      <p:pic>
        <p:nvPicPr>
          <p:cNvPr id="33796" name="Picture 4" descr="http://www.monstras.lt/uploads/posts/2011-10/day_20/thumbs/monstras.lt_13190903208839.jpe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11080" r="11080"/>
          <a:stretch>
            <a:fillRect/>
          </a:stretch>
        </p:blipFill>
        <p:spPr bwMode="auto">
          <a:xfrm>
            <a:off x="4211960" y="404664"/>
            <a:ext cx="4371975" cy="54737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67544" y="692696"/>
            <a:ext cx="7467600" cy="4968552"/>
          </a:xfrm>
        </p:spPr>
        <p:txBody>
          <a:bodyPr>
            <a:normAutofit/>
          </a:bodyPr>
          <a:lstStyle/>
          <a:p>
            <a:r>
              <a:rPr lang="ru-RU" dirty="0" smtClean="0"/>
              <a:t>Так же мы провели соцопрос учащихся 8-х, 9-х классов по данной теме.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Нашим респондентам были заданы следующие вопросы:</a:t>
            </a:r>
          </a:p>
          <a:p>
            <a:pPr marL="457200" indent="-457200">
              <a:buAutoNum type="arabicParenR"/>
            </a:pPr>
            <a:r>
              <a:rPr lang="ru-RU" dirty="0" smtClean="0"/>
              <a:t>Как вы понимаете понятие «Холокост»?</a:t>
            </a:r>
          </a:p>
          <a:p>
            <a:pPr marL="457200" indent="-457200">
              <a:buAutoNum type="arabicParenR"/>
            </a:pPr>
            <a:r>
              <a:rPr lang="ru-RU" dirty="0" smtClean="0"/>
              <a:t>Где был распространён Холокост?</a:t>
            </a:r>
          </a:p>
          <a:p>
            <a:pPr marL="457200" indent="-457200">
              <a:buAutoNum type="arabicParenR"/>
            </a:pPr>
            <a:r>
              <a:rPr lang="ru-RU" dirty="0" smtClean="0"/>
              <a:t>Кто пострадал от Холокоста?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Рисунок 3"/>
          <p:cNvGraphicFramePr>
            <a:graphicFrameLocks noGrp="1"/>
          </p:cNvGraphicFramePr>
          <p:nvPr>
            <p:ph type="pic" sz="quarter" idx="10"/>
          </p:nvPr>
        </p:nvGraphicFramePr>
        <p:xfrm>
          <a:off x="0" y="1124744"/>
          <a:ext cx="8460432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95536" y="-171400"/>
            <a:ext cx="7467600" cy="105273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соцопроса показали следующие результаты: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380312" y="0"/>
            <a:ext cx="1763688" cy="16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Всего было опрошено 297 человек.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83568" y="1340768"/>
            <a:ext cx="7467600" cy="374441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После опроса мы провели тематические уроки на тему «Холокост» во всех классах   8-х и 9-х параллелей, и после чего опять провели анкетирование, задав респондентам те же вопросы. Итог повторного соцопроса показал: 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Рисунок 3"/>
          <p:cNvGraphicFramePr>
            <a:graphicFrameLocks/>
          </p:cNvGraphicFramePr>
          <p:nvPr/>
        </p:nvGraphicFramePr>
        <p:xfrm>
          <a:off x="0" y="476672"/>
          <a:ext cx="8460432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>
            <a:off x="7380312" y="0"/>
            <a:ext cx="1763688" cy="16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Всего было опрошено 297 человек.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67544" y="260648"/>
            <a:ext cx="7560840" cy="568863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Основой моей работы стал материал, полученный на уроке обществознания, касательно темы урока «Права и обязанности граждан». Заинтересовавшись этой темой, я решил создать проект, затрагивающий такую проблему, как Холокост.</a:t>
            </a:r>
          </a:p>
          <a:p>
            <a:r>
              <a:rPr lang="ru-RU" dirty="0" smtClean="0"/>
              <a:t>На создании этой работы меня подтолкнул повышенный интерес моего преподавателя по истории  к данной теме. «Заразившись» от нее, я решил поднять такую важную проблему, как геноцид человека.</a:t>
            </a:r>
          </a:p>
          <a:p>
            <a:r>
              <a:rPr lang="ru-RU" dirty="0" smtClean="0"/>
              <a:t>Продуктом моей деятельности стали наши выступления перед учениками моей параллели.</a:t>
            </a:r>
          </a:p>
          <a:p>
            <a:r>
              <a:rPr lang="ru-RU" dirty="0" smtClean="0"/>
              <a:t>Мне кажется, что, поделившись своими впечатлениями касательно этой проблемы с учениками, я смог привлечь внимание ребят к данной теме, связанной с историей Родины!..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71153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>
          <a:xfrm>
            <a:off x="323528" y="218390"/>
            <a:ext cx="8136904" cy="6162938"/>
          </a:xfrm>
        </p:spPr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39552" y="764704"/>
            <a:ext cx="7467600" cy="48965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 итогам соцопросов до и после проведения тематических уроков можно сделать выводы:</a:t>
            </a:r>
          </a:p>
          <a:p>
            <a:pPr marL="457200" indent="-457200">
              <a:buAutoNum type="arabicParenR"/>
            </a:pPr>
            <a:r>
              <a:rPr lang="ru-RU" dirty="0" smtClean="0"/>
              <a:t>Проведение тематических уроков и классных часов на данную тему необходимо для повышения уровня информированности и сохранения памяти истории об этом событии. Потому что историю знать необходимо! «Тот, кто не знает своего прошлого, тому сложно увидеть и будущее». Да и зачем наступать на одни и те же грабли.</a:t>
            </a:r>
          </a:p>
          <a:p>
            <a:pPr marL="457200" indent="-457200">
              <a:buAutoNum type="arabicParenR"/>
            </a:pPr>
            <a:r>
              <a:rPr lang="ru-RU" dirty="0" smtClean="0"/>
              <a:t>По вышеприведённым диаграммам можно увидеть значительно улучшенную тенденцию знаний по данной теме.</a:t>
            </a:r>
          </a:p>
          <a:p>
            <a:pPr marL="457200" indent="-457200">
              <a:buAutoNum type="arabicParenR"/>
            </a:pPr>
            <a:r>
              <a:rPr lang="ru-RU" dirty="0" smtClean="0"/>
              <a:t>И мы надеемся что людей заинтересует данная тема, и они начнут изучать и решать эту проблему. Ведь Холокост</a:t>
            </a:r>
            <a:r>
              <a:rPr lang="ru-RU" dirty="0"/>
              <a:t> </a:t>
            </a:r>
            <a:r>
              <a:rPr lang="ru-RU" dirty="0" smtClean="0"/>
              <a:t>- это современный расизм, который широко распространён и по сегодняшний день.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0" y="404664"/>
            <a:ext cx="8820472" cy="580526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По данной работе нами были проведены тематические уроки во всех классах 8-х и 9-х параллелей. Мы повышали уровень знаний учащихся гимназии №56 о событиях тех лет и рассказывали о жертвах Холокоста. Мы пропагандировали историю памяти о том жестоком и безрассудном поведении нацистов по отношению к другим нациям мира. 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endParaRPr lang="ru-RU" sz="28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Мы надеемся ,что в мире , в котором мы живём, не повторится больше таких ошибочных и жестоких событий, надеемся донести историю и память  до следующих поколений.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Руслан\Desktop\IMG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320479" cy="6048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33400" y="5943600"/>
            <a:ext cx="7639000" cy="9144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К</a:t>
            </a:r>
            <a:r>
              <a:rPr lang="ru-RU" dirty="0" smtClean="0"/>
              <a:t>нига </a:t>
            </a:r>
            <a:r>
              <a:rPr lang="ru-RU" dirty="0" err="1" smtClean="0"/>
              <a:t>Азриеля</a:t>
            </a:r>
            <a:r>
              <a:rPr lang="ru-RU" dirty="0" smtClean="0"/>
              <a:t> Шера «Воспоминания», выпущенная в нашем </a:t>
            </a:r>
            <a:r>
              <a:rPr lang="ru-RU" dirty="0" smtClean="0"/>
              <a:t>городе Ижевске, </a:t>
            </a:r>
            <a:r>
              <a:rPr lang="ru-RU" dirty="0" smtClean="0"/>
              <a:t>рассказывает о тех ужасных событиях. </a:t>
            </a:r>
          </a:p>
          <a:p>
            <a:pPr algn="ctr"/>
            <a:r>
              <a:rPr lang="ru-RU" i="1" dirty="0" smtClean="0"/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Данную книгу мы рекомендуем для прочтения.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>
          <a:xfrm>
            <a:off x="539552" y="764704"/>
            <a:ext cx="7711008" cy="5600700"/>
          </a:xfrm>
        </p:spPr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11560" y="1196752"/>
            <a:ext cx="7467600" cy="762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Краткая аннотация к книге: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58" name="Picture 2" descr="C:\Users\Руслан\Desktop\IMG_0001 (2).jpg"/>
          <p:cNvPicPr>
            <a:picLocks noChangeAspect="1" noChangeArrowheads="1"/>
          </p:cNvPicPr>
          <p:nvPr/>
        </p:nvPicPr>
        <p:blipFill>
          <a:blip r:embed="rId2" cstate="print"/>
          <a:srcRect t="32150" b="33200"/>
          <a:stretch>
            <a:fillRect/>
          </a:stretch>
        </p:blipFill>
        <p:spPr bwMode="auto">
          <a:xfrm>
            <a:off x="611560" y="2132856"/>
            <a:ext cx="7632848" cy="369746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>
          <a:xfrm>
            <a:off x="683568" y="404664"/>
            <a:ext cx="7467600" cy="5600700"/>
          </a:xfrm>
        </p:spPr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838200" y="1988840"/>
            <a:ext cx="7467600" cy="7620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На этом у нас всё,</a:t>
            </a:r>
          </a:p>
          <a:p>
            <a:pPr algn="ctr"/>
            <a:r>
              <a:rPr lang="ru-RU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Спасибо за внимание!</a:t>
            </a:r>
            <a:endParaRPr lang="ru-RU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le:The day after Kristallnacht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3480" b="3480"/>
          <a:stretch>
            <a:fillRect/>
          </a:stretch>
        </p:blipFill>
        <p:spPr bwMode="auto">
          <a:xfrm>
            <a:off x="2987824" y="2240868"/>
            <a:ext cx="6156176" cy="4617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4572000" cy="6858000"/>
          </a:xfrm>
        </p:spPr>
        <p:txBody>
          <a:bodyPr>
            <a:normAutofit fontScale="92500" lnSpcReduction="20000"/>
          </a:bodyPr>
          <a:lstStyle/>
          <a:p>
            <a:r>
              <a:rPr lang="ru-RU" sz="3100" dirty="0" smtClean="0"/>
              <a:t>Скорбная дата: 9 ноября.</a:t>
            </a:r>
          </a:p>
          <a:p>
            <a:endParaRPr lang="ru-RU" sz="3100" dirty="0" smtClean="0"/>
          </a:p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Нацисты организовали масштабные еврейские погромы в германских и австрийских городах, якобы в отместку за убийство евреем германского дипломата в Париже.</a:t>
            </a:r>
          </a:p>
          <a:p>
            <a:pPr algn="l"/>
            <a:endParaRPr lang="ru-RU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этот факт и послужил началу Холокоста.</a:t>
            </a:r>
            <a:b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9458" y="188640"/>
            <a:ext cx="43492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Хрустальная ночь,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ru-RU" sz="3200" dirty="0" smtClean="0"/>
              <a:t>(Ночь разбитых витрин)</a:t>
            </a:r>
            <a:endParaRPr lang="ru-RU" sz="32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evz.ro/typo3temp/pics/22kristalnacht_0abd602b94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333" r="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33400" y="620688"/>
            <a:ext cx="7467600" cy="608491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Поводом к началу еврейских погромов послужило убийство 7 ноября 1938 года в Париже 17-летним польским евреем Гершелем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Гриншпаном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советника германского посольства Эрнста фон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Рата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Причиной выстрела Г.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Гриншпана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считается 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Збонщинское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выдворение, в котором пострадали родители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Гриншпана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Гитлер отправил в Париж своего личного врача Карла Брандта, но спасти Эрнста фон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Рата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удалось, и 9 ноября в 17:30 он скончался.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ответ на это преступление в Германии была немедленно организована мощная пропагандистская кампания. </a:t>
            </a: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wardates.ru/foto/raznoe/091108165550/Noch1-razbityh-vitrin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2910" b="2910"/>
          <a:stretch>
            <a:fillRect/>
          </a:stretch>
        </p:blipFill>
        <p:spPr bwMode="auto">
          <a:xfrm>
            <a:off x="-1" y="17858"/>
            <a:ext cx="8532441" cy="6840142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39552" y="845096"/>
            <a:ext cx="7467600" cy="601290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ночь с 9 на 10 ноября, при поддержке нацистских властей, в десятках городов Германии (включая территорию Австрии и Судетской области) были организованы еврейские погромы. Первый погром еще вечером 8 ноября произошел в 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Бад-Херсфельд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где была подожжена синагога. Затем в тот же день еврейские лавки были разгромлены в 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Витценхаузене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 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Эшвеге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 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Фритцларе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(Гессен). 9 ноября высшее руководство Германии отмечало годовщину подавления Пивного путча, однако после сообщения о смерти в Париже тяжело раненного немецкого дипломата Геббельс заявил следующее: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«Национал-социалистическая партия не унизится до организации выступлений против евреев. Но если на врагов рейха обрушится волна народного негодования, то ни полиция, ни армия не будут вмешиваться».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TextBox 5"/>
          <p:cNvSpPr txBox="1"/>
          <p:nvPr/>
        </p:nvSpPr>
        <p:spPr>
          <a:xfrm>
            <a:off x="2123728" y="332656"/>
            <a:ext cx="5188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Хрустальной ночи: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533400" y="2132856"/>
            <a:ext cx="7467600" cy="4572744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меньшей мере 91 еврей был убит в результате нападений. При этом треть погибших приходится на город Нюрнберг. Ещё 30 тысяч арестованы и заключены в концлагеря.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39552" y="188640"/>
            <a:ext cx="7467600" cy="108012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Понятие «ХОЛОКОСТ»: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84784"/>
            <a:ext cx="4427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— преследование и массовое уничтожение нацистами представителей различных этнических и социальных групп (поляков, евреев, цыган, и др.) в период существования фашистской Германии.</a:t>
            </a:r>
          </a:p>
        </p:txBody>
      </p:sp>
      <p:pic>
        <p:nvPicPr>
          <p:cNvPr id="25602" name="Picture 2" descr="http://upload.wikimedia.org/wikipedia/commons/7/7b/Some_of_the_bodies_being_removed_by_German_civilians_for_decent_burial_at_Gusen_Concentration_Camp%2C_Muhlhausen%2C_near_Linz%2C_Austria.jpg?uselang=ru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16117" r="16117"/>
          <a:stretch>
            <a:fillRect/>
          </a:stretch>
        </p:blipFill>
        <p:spPr bwMode="auto">
          <a:xfrm>
            <a:off x="4788024" y="836712"/>
            <a:ext cx="3456385" cy="48245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573325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Несколько тел узников в концентрационном лагере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Маутхаузен-Гузен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Австрия. Заключённых заставляли работать на каменоломне, пока они не становились слишком слабы, тогда их убивали.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Винн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0"/>
            <a:ext cx="2292463" cy="3384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7056784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Жертвы Холокоста</a:t>
            </a:r>
          </a:p>
        </p:txBody>
      </p:sp>
      <p:pic>
        <p:nvPicPr>
          <p:cNvPr id="5125" name="Picture 5" descr="Освенцим - сжигание труп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2996945" cy="3240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Дети Освенцима, жертвы ме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947483"/>
            <a:ext cx="3829986" cy="2910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Диаграмма 8"/>
          <p:cNvGraphicFramePr/>
          <p:nvPr/>
        </p:nvGraphicFramePr>
        <p:xfrm>
          <a:off x="755576" y="1124744"/>
          <a:ext cx="662473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>
          <a:xfrm>
            <a:off x="251520" y="0"/>
            <a:ext cx="8208912" cy="6858000"/>
          </a:xfrm>
        </p:spPr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23528" y="1268760"/>
            <a:ext cx="8136904" cy="46805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Больше всего пострадали от Холокоста евреи, т. к. Холокост  был направлен на истребление всей еврейской нации. Преднамеренная попытка полного истребления целой нации привела к уничтожению 60 % евреев Европы и около трети еврейского населения мира.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343</TotalTime>
  <Words>819</Words>
  <Application>Microsoft Office PowerPoint</Application>
  <PresentationFormat>Экран (4:3)</PresentationFormat>
  <Paragraphs>84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Жертвы Холокоста</vt:lpstr>
      <vt:lpstr>Слайд 9</vt:lpstr>
      <vt:lpstr>Программа геноцида</vt:lpstr>
      <vt:lpstr>Планы нацистской Германии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Руслан</dc:creator>
  <cp:lastModifiedBy>Руслан</cp:lastModifiedBy>
  <cp:revision>38</cp:revision>
  <dcterms:created xsi:type="dcterms:W3CDTF">2013-11-10T10:59:53Z</dcterms:created>
  <dcterms:modified xsi:type="dcterms:W3CDTF">2014-01-19T17:41:04Z</dcterms:modified>
</cp:coreProperties>
</file>