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7F1C-8B94-48FE-81FD-0F8DED172A86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C2D-D9D1-43A3-A382-81C88E54078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7F1C-8B94-48FE-81FD-0F8DED172A86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C2D-D9D1-43A3-A382-81C88E540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7F1C-8B94-48FE-81FD-0F8DED172A86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C2D-D9D1-43A3-A382-81C88E540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7F1C-8B94-48FE-81FD-0F8DED172A86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C2D-D9D1-43A3-A382-81C88E540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7F1C-8B94-48FE-81FD-0F8DED172A86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E6E3C2D-D9D1-43A3-A382-81C88E54078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7F1C-8B94-48FE-81FD-0F8DED172A86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C2D-D9D1-43A3-A382-81C88E540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7F1C-8B94-48FE-81FD-0F8DED172A86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C2D-D9D1-43A3-A382-81C88E540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7F1C-8B94-48FE-81FD-0F8DED172A86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C2D-D9D1-43A3-A382-81C88E540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7F1C-8B94-48FE-81FD-0F8DED172A86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C2D-D9D1-43A3-A382-81C88E540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7F1C-8B94-48FE-81FD-0F8DED172A86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C2D-D9D1-43A3-A382-81C88E540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7F1C-8B94-48FE-81FD-0F8DED172A86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C2D-D9D1-43A3-A382-81C88E540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207F1C-8B94-48FE-81FD-0F8DED172A86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E6E3C2D-D9D1-43A3-A382-81C88E54078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http://upload.wikimedia.org/wikipedia/commons/thumb/0/0b/Medal_for_Valor_USSR.jpg/150px-Medal_for_Valor_USSR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vizitrussa.ru/kraeved_foto/szf_karta-q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mondvor.narod.ru/MOsvWarsA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wapedia.mobi/thumb/cfe314622/ru/fixed/470/303/%25D0%259F%25D0%25BE%25D0%25BB%25D1%258C%25D1%2581%25D0%25BA%25D0%25B8%25D0%25B9_%25D0%25BA%25D0%25BE%25D1%2580%25D0%25B8%25D0%25B4%25D0%25BE%25D1%2580_1919-1945.png?format=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1412776"/>
            <a:ext cx="5652120" cy="5445224"/>
          </a:xfrm>
        </p:spPr>
        <p:txBody>
          <a:bodyPr>
            <a:normAutofit/>
          </a:bodyPr>
          <a:lstStyle/>
          <a:p>
            <a:pPr marL="342900" lvl="0" indent="-342900" algn="l" fontAlgn="base">
              <a:spcAft>
                <a:spcPct val="0"/>
              </a:spcAft>
              <a:buClr>
                <a:srgbClr val="86D1EC"/>
              </a:buClr>
              <a:buSzPct val="90000"/>
            </a:pPr>
            <a:endParaRPr lang="en-US" altLang="ru-RU" sz="24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342900" lvl="0" indent="-342900" algn="l" fontAlgn="base">
              <a:spcAft>
                <a:spcPct val="0"/>
              </a:spcAft>
              <a:buClr>
                <a:srgbClr val="86D1EC"/>
              </a:buClr>
              <a:buSzPct val="90000"/>
            </a:pPr>
            <a:r>
              <a:rPr lang="ru-RU" altLang="ru-RU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ой прадед Александром Матвеевич Сорокин. Участник</a:t>
            </a:r>
            <a:r>
              <a:rPr kumimoji="0" lang="en-US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ВЕЛИКОЙ</a:t>
            </a:r>
            <a:r>
              <a:rPr kumimoji="0" lang="ru-RU" alt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ОТЕЧЕСТВЕННОЙ</a:t>
            </a:r>
            <a:r>
              <a:rPr kumimoji="0" lang="ru-RU" alt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ВОЙНЫ  1941-1945 </a:t>
            </a:r>
            <a:r>
              <a:rPr kumimoji="0" lang="ru-RU" alt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г</a:t>
            </a:r>
            <a:r>
              <a:rPr lang="ru-RU" altLang="ru-RU" sz="2400" b="1" kern="0" noProof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</a:t>
            </a:r>
            <a:r>
              <a:rPr lang="en-US" altLang="ru-RU" sz="2400" b="1" kern="0" noProof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  <a:r>
              <a:rPr lang="ru-RU" altLang="ru-RU" sz="2400" b="1" kern="0" noProof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4" name="Picture 7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47" y="980728"/>
            <a:ext cx="3597275" cy="4824412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6056" y="45750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Введение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858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172819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Медаль ”За боевые заслуги”, медаль “За отвагу”. </a:t>
            </a:r>
            <a:br>
              <a:rPr lang="ru-RU" dirty="0" smtClean="0"/>
            </a:br>
            <a:r>
              <a:rPr lang="ru-RU" dirty="0" smtClean="0"/>
              <a:t>Во время Великой Отечественной войны медалью “За отвагу” было награждено более 4 млн. Человек</a:t>
            </a:r>
            <a:r>
              <a:rPr lang="en-US" dirty="0" smtClean="0"/>
              <a:t>.</a:t>
            </a:r>
          </a:p>
          <a:p>
            <a:r>
              <a:rPr lang="ru-RU" dirty="0" smtClean="0"/>
              <a:t>Медаль “За победу над Германией в Великой Отечественной войне 1941-1945 гг.”</a:t>
            </a:r>
            <a:endParaRPr lang="ru-RU" dirty="0"/>
          </a:p>
        </p:txBody>
      </p:sp>
      <p:pic>
        <p:nvPicPr>
          <p:cNvPr id="4" name="Picture 7" descr="MBzA%20за%20боевые%20заслу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88839"/>
            <a:ext cx="198437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0" descr="Medal for Valor USSR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52936"/>
            <a:ext cx="2030413" cy="36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0" descr="MPobGer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852738"/>
            <a:ext cx="20320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02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годы войны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fontAlgn="base"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Родился и вырос в деревне Сорочкино Омской области</a:t>
            </a:r>
            <a:r>
              <a:rPr kumimoji="0" lang="en-US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.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 Когда началась война</a:t>
            </a:r>
            <a:r>
              <a:rPr kumimoji="0" lang="en-US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,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 ему было 17 лет</a:t>
            </a:r>
            <a:r>
              <a:rPr kumimoji="0" lang="en-US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.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 По достижению 18 лет был призван в армию</a:t>
            </a:r>
            <a:r>
              <a:rPr kumimoji="0" lang="en-US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,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 прошёл ускоренную подготовку в пехотном училище и был направлен на фронт в составе миномётного подразделения</a:t>
            </a:r>
            <a:r>
              <a:rPr kumimoji="0" lang="en-US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.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 Воевал на Северо-Западном фронте</a:t>
            </a:r>
            <a:r>
              <a:rPr kumimoji="0" lang="en-US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,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 был сержантом</a:t>
            </a:r>
            <a:r>
              <a:rPr kumimoji="0" lang="en-US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,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 командиром расчёта</a:t>
            </a:r>
            <a:r>
              <a:rPr kumimoji="0" lang="en-US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.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 В середине 1943 года был тяжело ранен</a:t>
            </a:r>
            <a:r>
              <a:rPr kumimoji="0" lang="en-US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: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 у него был прострелян кишечник в нескольких местах</a:t>
            </a:r>
            <a:r>
              <a:rPr kumimoji="0" lang="en-US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.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 После 8 месяцев в госпитале снова вернулся на фронт</a:t>
            </a:r>
            <a:r>
              <a:rPr kumimoji="0" lang="en-US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.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 Участвовал в освобождении Варшавы</a:t>
            </a:r>
            <a:r>
              <a:rPr kumimoji="0" lang="en-US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,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 Кенигсберга</a:t>
            </a:r>
            <a:r>
              <a:rPr kumimoji="0" lang="en-US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.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  Закончил войну в мае 1945 года в составе войск</a:t>
            </a:r>
            <a:r>
              <a:rPr kumimoji="0" lang="en-US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,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  которые находились севернее павшего Берлина</a:t>
            </a:r>
            <a:r>
              <a:rPr kumimoji="0" lang="en-US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.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  За подвиги на войне был награждён орденами </a:t>
            </a:r>
            <a:r>
              <a:rPr kumimoji="0" lang="en-US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: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“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Красной звезды</a:t>
            </a:r>
            <a:r>
              <a:rPr kumimoji="0" lang="en-US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”,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“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Отечественной войны</a:t>
            </a:r>
            <a:r>
              <a:rPr kumimoji="0" lang="en-US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”,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 7-ю медалями</a:t>
            </a:r>
            <a:r>
              <a:rPr kumimoji="0" lang="en-US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,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 18-ю похвальными листами верховного главнокомандующего Сталина</a:t>
            </a:r>
            <a:r>
              <a:rPr kumimoji="0" lang="en-US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.</a:t>
            </a:r>
            <a:endParaRPr kumimoji="0" lang="ru-RU" alt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</a:endParaRPr>
          </a:p>
          <a:p>
            <a:pPr lvl="0" fontAlgn="base"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45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 войны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r>
              <a:rPr kumimoji="0" lang="ru-RU" altLang="ru-RU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После войны</a:t>
            </a:r>
            <a:r>
              <a:rPr kumimoji="0" lang="en-US" altLang="ru-RU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,</a:t>
            </a:r>
            <a:r>
              <a:rPr kumimoji="0" lang="ru-RU" altLang="ru-RU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 вернулся в родную деревню</a:t>
            </a:r>
            <a:r>
              <a:rPr kumimoji="0" lang="en-US" altLang="ru-RU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,</a:t>
            </a:r>
            <a:r>
              <a:rPr kumimoji="0" lang="ru-RU" altLang="ru-RU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 женился</a:t>
            </a:r>
            <a:r>
              <a:rPr kumimoji="0" lang="en-US" altLang="ru-RU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,</a:t>
            </a:r>
            <a:r>
              <a:rPr kumimoji="0" lang="ru-RU" altLang="ru-RU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 работал в колхозе и заочно учился</a:t>
            </a:r>
            <a:r>
              <a:rPr kumimoji="0" lang="en-US" altLang="ru-RU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.</a:t>
            </a:r>
            <a:r>
              <a:rPr kumimoji="0" lang="ru-RU" altLang="ru-RU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 Умер в возрасте 63 лет от последствий раны полученной на войне</a:t>
            </a:r>
            <a:r>
              <a:rPr kumimoji="0" lang="en-US" altLang="ru-RU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.</a:t>
            </a:r>
            <a:endParaRPr kumimoji="0" lang="ru-RU" altLang="ru-RU" sz="19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058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Северо-Западный фронт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6874" y="1196752"/>
            <a:ext cx="4937125" cy="5661248"/>
          </a:xfrm>
        </p:spPr>
        <p:txBody>
          <a:bodyPr/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Северо-Западный фронт — один из тех фронтов, которые были созданы в первый день Великой Отечественной войны.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		В июне — августе 1941 г. войска Северо-Западного фронта защищали прибалтийские советские республики — Литву, Латвию и Эстонию и дальние подступы к Ленинграду. </a:t>
            </a:r>
          </a:p>
          <a:p>
            <a:endParaRPr lang="ru-RU" dirty="0"/>
          </a:p>
        </p:txBody>
      </p:sp>
      <p:pic>
        <p:nvPicPr>
          <p:cNvPr id="4" name="Picture 1024" descr="map2"/>
          <p:cNvPicPr>
            <a:picLocks noChangeAspect="1" noChangeArrowheads="1"/>
          </p:cNvPicPr>
          <p:nvPr/>
        </p:nvPicPr>
        <p:blipFill>
          <a:blip r:embed="rId2">
            <a:lum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4" r="57007" b="24734"/>
          <a:stretch>
            <a:fillRect/>
          </a:stretch>
        </p:blipFill>
        <p:spPr bwMode="auto">
          <a:xfrm>
            <a:off x="0" y="1268413"/>
            <a:ext cx="4206875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680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1941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548680"/>
            <a:ext cx="4932040" cy="6264696"/>
          </a:xfrm>
        </p:spPr>
        <p:txBody>
          <a:bodyPr/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В ходе летних боев 1941 г. войска Северо-Западного фронта сорвали намерение немецко-фашистского командования с ходу прорваться к Ленинграду.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		Следующий этап боевых действий войск фронта в сентябре 1941г. охарактеризовался борьбой против попыток врага прорваться к Бологому, важному узлу коммуникаций, связывающих Москву с Ленинградом. </a:t>
            </a:r>
            <a:endParaRPr kumimoji="0" lang="ru-RU" alt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</a:endParaRPr>
          </a:p>
        </p:txBody>
      </p:sp>
      <p:pic>
        <p:nvPicPr>
          <p:cNvPr id="4" name="Picture 6" descr="06-07-41"/>
          <p:cNvPicPr>
            <a:picLocks noChangeAspect="1" noChangeArrowheads="1"/>
          </p:cNvPicPr>
          <p:nvPr/>
        </p:nvPicPr>
        <p:blipFill>
          <a:blip r:embed="rId2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4" t="11989" r="15561" b="47954"/>
          <a:stretch>
            <a:fillRect/>
          </a:stretch>
        </p:blipFill>
        <p:spPr bwMode="auto">
          <a:xfrm>
            <a:off x="0" y="692150"/>
            <a:ext cx="4271963" cy="554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200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162"/>
            <a:ext cx="9144000" cy="599526"/>
          </a:xfrm>
        </p:spPr>
        <p:txBody>
          <a:bodyPr/>
          <a:lstStyle/>
          <a:p>
            <a:r>
              <a:rPr lang="ru-RU" altLang="ru-RU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</a:t>
            </a:r>
            <a:r>
              <a:rPr kumimoji="0" lang="ru-RU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емянский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 плацдарм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1174" y="764704"/>
            <a:ext cx="4822825" cy="6093296"/>
          </a:xfrm>
        </p:spPr>
        <p:txBody>
          <a:bodyPr/>
          <a:lstStyle/>
          <a:p>
            <a:pPr lvl="0" fontAlgn="base"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Это было одно из первых окружений крупных сил противника в ходе Великой Отечественной войны. </a:t>
            </a:r>
          </a:p>
          <a:p>
            <a:pPr lvl="0" fontAlgn="base"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		В окружении немецко-фашистская армия находилась более двух месяцев. </a:t>
            </a:r>
          </a:p>
          <a:p>
            <a:pPr lvl="0" fontAlgn="base"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rPr>
              <a:t>		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Покончить с </a:t>
            </a:r>
            <a:r>
              <a:rPr kumimoji="0" lang="ru-RU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демянским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 плацдармом нам удалось лишь в феврале 1943 г. </a:t>
            </a:r>
          </a:p>
          <a:p>
            <a:pPr lvl="0" fontAlgn="base"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</a:endParaRPr>
          </a:p>
          <a:p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19 ноября 1943 года Северо-Западный фронт, выполнивший свои задачи, был расформирован.</a:t>
            </a:r>
            <a:endParaRPr lang="ru-RU" dirty="0"/>
          </a:p>
        </p:txBody>
      </p:sp>
      <p:pic>
        <p:nvPicPr>
          <p:cNvPr id="4" name="Picture 4" descr="http://www.vizitrussa.ru/kraeved_foto/szf_karta-q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3243"/>
            <a:ext cx="4321175" cy="4724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542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155"/>
            <a:ext cx="9144000" cy="610411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effectLst/>
                <a:latin typeface="Times New Roman" pitchFamily="18" charset="0"/>
              </a:rPr>
              <a:t>Освобождение Варшавы. Висло-</a:t>
            </a:r>
            <a:r>
              <a:rPr lang="ru-RU" altLang="ru-RU" sz="2800" b="1" dirty="0" err="1" smtClean="0">
                <a:effectLst/>
                <a:latin typeface="Times New Roman" pitchFamily="18" charset="0"/>
              </a:rPr>
              <a:t>Одерская</a:t>
            </a:r>
            <a:r>
              <a:rPr lang="ru-RU" altLang="ru-RU" sz="2800" b="1" dirty="0" smtClean="0">
                <a:effectLst/>
                <a:latin typeface="Times New Roman" pitchFamily="18" charset="0"/>
              </a:rPr>
              <a:t> операция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908720"/>
            <a:ext cx="4860032" cy="60932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	Висло-</a:t>
            </a:r>
            <a:r>
              <a:rPr lang="ru-RU" dirty="0" err="1" smtClean="0"/>
              <a:t>Одерская</a:t>
            </a:r>
            <a:r>
              <a:rPr lang="ru-RU" dirty="0" smtClean="0"/>
              <a:t> операция - это наступательная операция Красной Армии в районе между Вислой и Одером с 12 января по 3 февраля 1945 г.</a:t>
            </a:r>
          </a:p>
          <a:p>
            <a:pPr marL="0" indent="0">
              <a:buNone/>
            </a:pPr>
            <a:r>
              <a:rPr lang="ru-RU" dirty="0" smtClean="0"/>
              <a:t>		Численность войск Красной Армии было подавляющим, что позволило им после тщательной подготовки нанести удар невиданной силы. </a:t>
            </a:r>
          </a:p>
          <a:p>
            <a:pPr marL="0" indent="0">
              <a:buNone/>
            </a:pPr>
            <a:r>
              <a:rPr lang="ru-RU" dirty="0" smtClean="0"/>
              <a:t>		Все участники Висло-</a:t>
            </a:r>
            <a:r>
              <a:rPr lang="ru-RU" dirty="0" err="1" smtClean="0"/>
              <a:t>Одерской</a:t>
            </a:r>
            <a:r>
              <a:rPr lang="ru-RU" dirty="0" smtClean="0"/>
              <a:t> операции были награждены медалью «За освобождение Варшавы».</a:t>
            </a:r>
            <a:endParaRPr lang="ru-RU" dirty="0"/>
          </a:p>
        </p:txBody>
      </p:sp>
      <p:pic>
        <p:nvPicPr>
          <p:cNvPr id="4" name="Picture 7" descr="MOsvWarsA.jpg (37331 bytes)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557338"/>
            <a:ext cx="2192338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01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/>
          </a:bodyPr>
          <a:lstStyle/>
          <a:p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Взятие Кенигсберга. Восточно-Прусская операция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764704"/>
            <a:ext cx="5148064" cy="6048672"/>
          </a:xfrm>
        </p:spPr>
        <p:txBody>
          <a:bodyPr>
            <a:normAutofit/>
          </a:bodyPr>
          <a:lstStyle/>
          <a:p>
            <a:r>
              <a:rPr lang="ru-RU" dirty="0" smtClean="0"/>
              <a:t>Восточно-Прусская операция– это наступление в Восточной Пруссии с 13 января по 25 апреля 1945 г. 			</a:t>
            </a:r>
          </a:p>
          <a:p>
            <a:r>
              <a:rPr lang="ru-RU" dirty="0" smtClean="0"/>
              <a:t>		Штурм Кенигсберга начался 6 апреля, а 9 апреля его защитники выбросили белый флаг. 			Все участники Восточно-Прусской операции были награждены медалью «За взятие Кенигсберга».</a:t>
            </a:r>
          </a:p>
        </p:txBody>
      </p:sp>
      <p:pic>
        <p:nvPicPr>
          <p:cNvPr id="4" name="Picture 1" descr="http://wapedia.mobi/thumb/cfe314622/ru/fixed/470/303/%25D0%259F%25D0%25BE%25D0%25BB%25D1%258C%25D1%2581%25D0%25BA%25D0%25B8%25D0%25B9_%25D0%25BA%25D0%25BE%25D1%2580%25D0%25B8%25D0%25B4%25D0%25BE%25D1%2580_1919-1945.png?format=jpg"/>
          <p:cNvPicPr>
            <a:picLocks noChangeAspect="1" noChangeArrowheads="1"/>
          </p:cNvPicPr>
          <p:nvPr/>
        </p:nvPicPr>
        <p:blipFill>
          <a:blip r:embed="rId2" r:link="rId3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3646488" cy="235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 descr="MVzKenigA.jpg (35278 byte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84214"/>
            <a:ext cx="1666875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878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277"/>
            <a:ext cx="9144000" cy="682419"/>
          </a:xfrm>
        </p:spPr>
        <p:txBody>
          <a:bodyPr>
            <a:normAutofit fontScale="90000"/>
          </a:bodyPr>
          <a:lstStyle/>
          <a:p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Награды Великой Отечественной войны.</a:t>
            </a:r>
            <a:r>
              <a:rPr kumimoji="0" lang="ru-RU" alt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/>
            </a:r>
            <a:br>
              <a:rPr kumimoji="0" lang="ru-RU" alt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</a:b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rPr>
              <a:t>Орден Отечественной войны и орден Красной Звезды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764704"/>
            <a:ext cx="4716016" cy="60932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Орден Отечественной войны состоит из двух степеней: I и II степени. Высшей степенью ордена является I степень.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		Орден Красной Звезды учрежден для награждения за мужество и отвагу, за большие заслуги в деле обороны Союза ССР как в военное, так и в мирное время.</a:t>
            </a:r>
            <a:endParaRPr lang="ru-RU" dirty="0"/>
          </a:p>
        </p:txBody>
      </p:sp>
      <p:pic>
        <p:nvPicPr>
          <p:cNvPr id="4" name="Picture 7" descr="отечествен%20вой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427413" cy="238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0" descr="ORsta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4932" y="4005064"/>
            <a:ext cx="2160588" cy="2144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138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</TotalTime>
  <Words>286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Презентация PowerPoint</vt:lpstr>
      <vt:lpstr>В годы войны</vt:lpstr>
      <vt:lpstr>После войны</vt:lpstr>
      <vt:lpstr> Северо-Западный фронт</vt:lpstr>
      <vt:lpstr>1941 год</vt:lpstr>
      <vt:lpstr>Демянский плацдарм</vt:lpstr>
      <vt:lpstr>Освобождение Варшавы. Висло-Одерская операция</vt:lpstr>
      <vt:lpstr>Взятие Кенигсберга. Восточно-Прусская операция</vt:lpstr>
      <vt:lpstr>Награды Великой Отечественной войны. Орден Отечественной войны и орден Красной Звезды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Банников</dc:creator>
  <cp:lastModifiedBy>Алексей Банников</cp:lastModifiedBy>
  <cp:revision>6</cp:revision>
  <dcterms:created xsi:type="dcterms:W3CDTF">2014-01-27T14:22:20Z</dcterms:created>
  <dcterms:modified xsi:type="dcterms:W3CDTF">2014-01-27T15:20:33Z</dcterms:modified>
</cp:coreProperties>
</file>