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6D45C-A7B6-4F96-806A-D673BF00B288}" type="datetimeFigureOut">
              <a:rPr lang="ru-RU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09A0E-EA69-4ED5-B67C-F4261C3BF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5BBCD-2DC6-426E-AA09-76683404852B}" type="datetimeFigureOut">
              <a:rPr lang="ru-RU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F4C53-4B6E-46E3-8A0F-270AEA2CD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F5377-2510-48F4-B208-638F7F8C39B4}" type="datetimeFigureOut">
              <a:rPr lang="ru-RU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DBAA-5304-417D-9108-2B9169470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60751-37C8-40AA-A209-C76E6C4E0947}" type="datetimeFigureOut">
              <a:rPr lang="ru-RU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352DF-68FF-485C-8804-68ADC39CE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C0742-4F5A-47E8-A7D8-90929253735D}" type="datetimeFigureOut">
              <a:rPr lang="ru-RU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751ED-00FF-455E-B895-BB1C5F6D8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4EF93-4655-4759-9143-0323DD744762}" type="datetimeFigureOut">
              <a:rPr lang="ru-RU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F5BB9-0D34-4BB8-8C61-F764E0911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1BFF0-13F8-4E4D-A210-70C3AE8C2D19}" type="datetimeFigureOut">
              <a:rPr lang="ru-RU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507AC-A9A3-4E86-B92A-61BB613CF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9D19-5533-4AF5-AEB9-941119D36ED3}" type="datetimeFigureOut">
              <a:rPr lang="ru-RU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F02D7-8490-4FA3-A816-B6EA1E6A8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AC727-4641-438B-9719-A2042EC47AC8}" type="datetimeFigureOut">
              <a:rPr lang="ru-RU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AE8BA-4163-4DA5-95CA-AC236430C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880E3-C3F0-4669-A488-6F79292C8B6B}" type="datetimeFigureOut">
              <a:rPr lang="ru-RU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56164-7945-411D-8C5F-6A623A764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38CD8-7C9D-4F77-9819-C4685FA7F032}" type="datetimeFigureOut">
              <a:rPr lang="ru-RU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2DC81-93CF-4DF2-85A3-85962B2AE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7FEC76-7C55-4827-B13B-F3B469BA24F8}" type="datetimeFigureOut">
              <a:rPr lang="ru-RU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CDC8F4-D2AC-4634-9316-A10640199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r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7772400" cy="1470025"/>
          </a:xfrm>
        </p:spPr>
        <p:txBody>
          <a:bodyPr/>
          <a:lstStyle/>
          <a:p>
            <a:r>
              <a:rPr lang="ru-RU" sz="4800" b="1" dirty="0" smtClean="0">
                <a:solidFill>
                  <a:srgbClr val="800000"/>
                </a:solidFill>
              </a:rPr>
              <a:t>ПОДВИГ 16 ГВАРДЕЙЦЕВ</a:t>
            </a:r>
            <a:endParaRPr lang="ru-RU" sz="4800" dirty="0" smtClean="0">
              <a:solidFill>
                <a:srgbClr val="8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3786190"/>
            <a:ext cx="4972040" cy="2066924"/>
          </a:xfrm>
        </p:spPr>
        <p:txBody>
          <a:bodyPr rtlCol="0">
            <a:normAutofit/>
          </a:bodyPr>
          <a:lstStyle/>
          <a:p>
            <a:pPr algn="r"/>
            <a:r>
              <a:rPr lang="ru-RU" sz="2400" b="1" i="1" dirty="0" smtClean="0">
                <a:solidFill>
                  <a:srgbClr val="002060"/>
                </a:solidFill>
              </a:rPr>
              <a:t>Автор: А. А. Унанян,  </a:t>
            </a:r>
          </a:p>
          <a:p>
            <a:pPr algn="r"/>
            <a:r>
              <a:rPr lang="ru-RU" sz="2400" b="1" i="1" dirty="0" smtClean="0">
                <a:solidFill>
                  <a:srgbClr val="002060"/>
                </a:solidFill>
              </a:rPr>
              <a:t>11 «Б» </a:t>
            </a:r>
            <a:r>
              <a:rPr lang="ru-RU" sz="2400" b="1" i="1" dirty="0" smtClean="0">
                <a:solidFill>
                  <a:srgbClr val="002060"/>
                </a:solidFill>
              </a:rPr>
              <a:t>класс,</a:t>
            </a:r>
          </a:p>
          <a:p>
            <a:pPr algn="r"/>
            <a:r>
              <a:rPr lang="ru-RU" sz="2400" b="1" i="1" dirty="0" smtClean="0">
                <a:solidFill>
                  <a:srgbClr val="002060"/>
                </a:solidFill>
              </a:rPr>
              <a:t>МОУ лицей № 7 г. </a:t>
            </a:r>
            <a:r>
              <a:rPr lang="ru-RU" sz="2400" b="1" i="1" dirty="0" smtClean="0">
                <a:solidFill>
                  <a:srgbClr val="002060"/>
                </a:solidFill>
              </a:rPr>
              <a:t>Волгограда</a:t>
            </a:r>
          </a:p>
          <a:p>
            <a:pPr algn="r"/>
            <a:r>
              <a:rPr lang="ru-RU" sz="2400" b="1" i="1" dirty="0" smtClean="0">
                <a:solidFill>
                  <a:srgbClr val="002060"/>
                </a:solidFill>
              </a:rPr>
              <a:t>Учитель</a:t>
            </a:r>
            <a:r>
              <a:rPr lang="ru-RU" sz="2400" b="1" i="1" smtClean="0">
                <a:solidFill>
                  <a:srgbClr val="002060"/>
                </a:solidFill>
              </a:rPr>
              <a:t>: Зайцева Н.В.</a:t>
            </a:r>
            <a:endParaRPr lang="ru-RU" sz="2400" b="1" i="1" dirty="0" smtClean="0">
              <a:solidFill>
                <a:srgbClr val="002060"/>
              </a:solidFill>
            </a:endParaRPr>
          </a:p>
        </p:txBody>
      </p:sp>
      <p:pic>
        <p:nvPicPr>
          <p:cNvPr id="2053" name="Picture 5" descr="http://i077.radikal.ru/1004/a5/a05f3b1cffb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00306"/>
            <a:ext cx="3948503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786322"/>
            <a:ext cx="7786742" cy="1285884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800000"/>
                </a:solidFill>
              </a:rPr>
              <a:t>Имя гвардии младшего лейтенанта Кочеткова В.Д. увековечено на мемориальной плите Памятника-ансамбля героям Сталинградской битвы.</a:t>
            </a:r>
          </a:p>
          <a:p>
            <a:endParaRPr lang="ru-RU" dirty="0"/>
          </a:p>
        </p:txBody>
      </p:sp>
      <p:pic>
        <p:nvPicPr>
          <p:cNvPr id="22530" name="Picture 2" descr="D:\Наташа\КОНКУРСЫ\2012-2013\Материалы\НОУ Царицын\16 гвардейцев\Фото\Zgcx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857232"/>
            <a:ext cx="400052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:\Наташа\КОНКУРСЫ\2012-2013\Материалы\НОУ Царицын\16 гвардейцев\Фото\click.php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28"/>
            <a:ext cx="3214710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85794"/>
            <a:ext cx="3757610" cy="5000660"/>
          </a:xfrm>
        </p:spPr>
        <p:txBody>
          <a:bodyPr/>
          <a:lstStyle/>
          <a:p>
            <a:pPr marL="0" indent="0">
              <a:buNone/>
              <a:tabLst>
                <a:tab pos="0" algn="l"/>
              </a:tabLst>
            </a:pPr>
            <a:r>
              <a:rPr lang="ru-RU" sz="2400" b="1" i="1" dirty="0" smtClean="0">
                <a:solidFill>
                  <a:srgbClr val="800000"/>
                </a:solidFill>
              </a:rPr>
              <a:t>Читая страницы истории, знакомясь с подвигами людей, удивляешься их  самоотверженности, силе, воли,  мужеству. Что руководило их поступками? Любовь к Родине, стремление к светлому будущему, чувство долга, пример товарищей, сражавшихся плечом к плечу? </a:t>
            </a:r>
          </a:p>
          <a:p>
            <a:endParaRPr lang="ru-RU" sz="1400" dirty="0"/>
          </a:p>
        </p:txBody>
      </p:sp>
      <p:pic>
        <p:nvPicPr>
          <p:cNvPr id="4097" name="Picture 1" descr="D:\Наташа\Разработки\Фоты\Сталинград\Stalingrad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714356"/>
            <a:ext cx="3604044" cy="4929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5"/>
            <a:ext cx="7901014" cy="3786213"/>
          </a:xfrm>
        </p:spPr>
        <p:txBody>
          <a:bodyPr/>
          <a:lstStyle/>
          <a:p>
            <a:pPr marL="0" indent="269875">
              <a:spcBef>
                <a:spcPts val="0"/>
              </a:spcBef>
              <a:buNone/>
            </a:pPr>
            <a:r>
              <a:rPr lang="ru-RU" sz="2000" b="1" u="sng" dirty="0" smtClean="0">
                <a:solidFill>
                  <a:srgbClr val="990033"/>
                </a:solidFill>
              </a:rPr>
              <a:t>Цель работы: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исследовать подвиг 16 гвардейцев 40-й стрелковой дивизии.</a:t>
            </a:r>
          </a:p>
          <a:p>
            <a:pPr marL="0" indent="269875">
              <a:spcBef>
                <a:spcPts val="0"/>
              </a:spcBef>
              <a:buNone/>
            </a:pPr>
            <a:endParaRPr lang="ru-RU" sz="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269875">
              <a:spcBef>
                <a:spcPts val="0"/>
              </a:spcBef>
              <a:buNone/>
            </a:pPr>
            <a:r>
              <a:rPr lang="ru-RU" sz="2000" b="1" u="sng" dirty="0" smtClean="0">
                <a:solidFill>
                  <a:srgbClr val="990033"/>
                </a:solidFill>
              </a:rPr>
              <a:t>Задачи:</a:t>
            </a:r>
          </a:p>
          <a:p>
            <a:pPr marL="0" indent="269875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- изучить литературу по теме;</a:t>
            </a:r>
          </a:p>
          <a:p>
            <a:pPr marL="0" indent="269875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- рассмотреть исторические факты из жизни дивизии;</a:t>
            </a:r>
          </a:p>
          <a:p>
            <a:pPr marL="0" indent="269875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- расширить свои знания о Сталинградской битве, об участии в ней 40-й гвардейской дивизии;</a:t>
            </a:r>
          </a:p>
          <a:p>
            <a:pPr marL="0" indent="269875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-  привлечь внимание сверстников к изучению военной истории родного края;</a:t>
            </a:r>
          </a:p>
          <a:p>
            <a:pPr marL="0" indent="269875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- систематизировать информацию, полученную из разных источников.</a:t>
            </a:r>
          </a:p>
        </p:txBody>
      </p:sp>
      <p:pic>
        <p:nvPicPr>
          <p:cNvPr id="3074" name="Picture 2" descr="http://sch17petrozavodsk.narod.ru/news/g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14818"/>
            <a:ext cx="6457950" cy="21145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3857652" cy="6000792"/>
          </a:xfrm>
        </p:spPr>
        <p:txBody>
          <a:bodyPr/>
          <a:lstStyle/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Лето 1942 года. Разворачивается Сталинградская битва. Враг рвётся сходу овладеть Доном и выйти к Сталинграду. </a:t>
            </a:r>
          </a:p>
          <a:p>
            <a:pPr>
              <a:buNone/>
            </a:pPr>
            <a:endParaRPr lang="ru-RU" sz="1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Ставка приняла решение направить на защиту Сталинграда и Кавказа десять воздушно-десантных корпусов, переформировав их в гвардейские стрелковые дивизии. Среди них – 40-я гвардейская стрелковая дивизия.</a:t>
            </a:r>
            <a:endParaRPr lang="ru-RU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7410" name="Picture 2" descr="http://topwar.ru/uploads/posts/2011-02/thumbs/1296621948_stalingrad_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85728"/>
            <a:ext cx="3786214" cy="2859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4" name="Picture 6" descr="http://img-fotki.yandex.ru/get/4703/60358536.b7/0_73b5b_16ad5a41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286124"/>
            <a:ext cx="3893790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1"/>
            <a:ext cx="8215370" cy="2643206"/>
          </a:xfrm>
        </p:spPr>
        <p:txBody>
          <a:bodyPr/>
          <a:lstStyle/>
          <a:p>
            <a:r>
              <a:rPr lang="ru-RU" sz="2000" b="1" dirty="0" smtClean="0">
                <a:solidFill>
                  <a:srgbClr val="990033"/>
                </a:solidFill>
              </a:rPr>
              <a:t>В решительное наступление враг перешел ранним утром 15 августа. После двухчасовой артиллерийской и авиационной подготовки 6-я немецкая армия одновременно нанесла два удара: главный – на Сиротинскую и вспомогательный – на </a:t>
            </a:r>
            <a:r>
              <a:rPr lang="ru-RU" sz="2000" b="1" dirty="0" err="1" smtClean="0">
                <a:solidFill>
                  <a:srgbClr val="990033"/>
                </a:solidFill>
              </a:rPr>
              <a:t>Трехостровскую</a:t>
            </a:r>
            <a:r>
              <a:rPr lang="ru-RU" sz="2000" b="1" dirty="0" smtClean="0">
                <a:solidFill>
                  <a:srgbClr val="990033"/>
                </a:solidFill>
              </a:rPr>
              <a:t>. </a:t>
            </a:r>
          </a:p>
          <a:p>
            <a:pPr>
              <a:buNone/>
            </a:pPr>
            <a:endParaRPr lang="ru-RU" sz="1100" b="1" dirty="0" smtClean="0">
              <a:solidFill>
                <a:srgbClr val="990033"/>
              </a:solidFill>
            </a:endParaRPr>
          </a:p>
          <a:p>
            <a:r>
              <a:rPr lang="ru-RU" sz="2000" b="1" dirty="0" smtClean="0">
                <a:solidFill>
                  <a:srgbClr val="990033"/>
                </a:solidFill>
              </a:rPr>
              <a:t>К утру 16 августа, когда 1-я гвардейская армия получила задачу удержать плацдарм в северной части малой излучины Дона, там находились лишь 40-я гвардейская.</a:t>
            </a:r>
            <a:endParaRPr lang="ru-RU" sz="2000" b="1" dirty="0">
              <a:solidFill>
                <a:srgbClr val="990033"/>
              </a:solidFill>
            </a:endParaRPr>
          </a:p>
        </p:txBody>
      </p:sp>
      <p:pic>
        <p:nvPicPr>
          <p:cNvPr id="16386" name="Picture 2" descr="http://pics.livejournal.com/goodwin_spb/pic/0000e79b/s640x4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928934"/>
            <a:ext cx="4000527" cy="300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http://pics.livejournal.com/goodwin_spb/pic/0000gbws/s640x4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7" y="2928934"/>
            <a:ext cx="4000527" cy="300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28604"/>
            <a:ext cx="4143404" cy="5768997"/>
          </a:xfrm>
        </p:spPr>
        <p:txBody>
          <a:bodyPr/>
          <a:lstStyle/>
          <a:p>
            <a:r>
              <a:rPr lang="ru-RU" sz="2000" b="1" dirty="0" smtClean="0">
                <a:solidFill>
                  <a:srgbClr val="800000"/>
                </a:solidFill>
              </a:rPr>
              <a:t>Это произошло вблизи населенного пункта Дубовый, в 5 км к северо-западу от станицы Сиротинской. Здесь на высоте 180,9 занимали оборону 15 бойцов. Шестнадцатый – командир, младший лейтенант В. Д. Кочетков. </a:t>
            </a:r>
          </a:p>
          <a:p>
            <a:endParaRPr lang="ru-RU" sz="1800" b="1" dirty="0" smtClean="0">
              <a:solidFill>
                <a:srgbClr val="800000"/>
              </a:solidFill>
            </a:endParaRPr>
          </a:p>
          <a:p>
            <a:pPr>
              <a:buNone/>
              <a:tabLst>
                <a:tab pos="269875" algn="l"/>
              </a:tabLst>
            </a:pPr>
            <a:endParaRPr lang="ru-RU" sz="200" b="1" dirty="0" smtClean="0">
              <a:solidFill>
                <a:srgbClr val="800000"/>
              </a:solidFill>
            </a:endParaRPr>
          </a:p>
          <a:p>
            <a:r>
              <a:rPr lang="ru-RU" sz="2000" b="1" dirty="0" smtClean="0">
                <a:solidFill>
                  <a:srgbClr val="800000"/>
                </a:solidFill>
              </a:rPr>
              <a:t>Небольшой передовой отряд противника вознамерился овладеть высотой. Встретив отпор и неся потери, он отступил. Но после этого против горстки бойцов была брошена уже рота. Она понесла еще большие потери, но также не смогла взять высоту.</a:t>
            </a:r>
            <a:endParaRPr lang="ru-RU" sz="2000" b="1" dirty="0">
              <a:solidFill>
                <a:srgbClr val="800000"/>
              </a:solidFill>
            </a:endParaRPr>
          </a:p>
        </p:txBody>
      </p:sp>
      <p:pic>
        <p:nvPicPr>
          <p:cNvPr id="18436" name="Picture 4" descr="http://img-fotki.yandex.ru/get/6002/viktor3951.c4/0_5ff2f_1401e1b0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337122"/>
            <a:ext cx="4000528" cy="257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8" name="Picture 6" descr="http://img-fotki.yandex.ru/get/5702/viktor3951.c4/0_5feeb_e0742414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28604"/>
            <a:ext cx="4045611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229600" cy="2428892"/>
          </a:xfrm>
        </p:spPr>
        <p:txBody>
          <a:bodyPr/>
          <a:lstStyle/>
          <a:p>
            <a:pPr marL="269875" indent="-269875"/>
            <a:r>
              <a:rPr lang="ru-RU" sz="2000" b="1" dirty="0" smtClean="0">
                <a:solidFill>
                  <a:srgbClr val="990033"/>
                </a:solidFill>
              </a:rPr>
              <a:t>Дорого заплатил противник за эту высоту. Все ее склоны были усеяны трупами солдат и офицеров, прежде чем танки после многочасового неравного боя приблизились к вершине.</a:t>
            </a:r>
          </a:p>
          <a:p>
            <a:pPr marL="269875" indent="-269875"/>
            <a:endParaRPr lang="ru-RU" sz="1050" b="1" dirty="0" smtClean="0">
              <a:solidFill>
                <a:srgbClr val="990033"/>
              </a:solidFill>
            </a:endParaRPr>
          </a:p>
          <a:p>
            <a:pPr marL="269875" indent="-269875"/>
            <a:r>
              <a:rPr lang="ru-RU" sz="2000" b="1" dirty="0" smtClean="0">
                <a:solidFill>
                  <a:srgbClr val="990033"/>
                </a:solidFill>
              </a:rPr>
              <a:t>Подоспевшее подкрепление отбросило противника с высоты 180,9. Вновь прибывшие воины увидели здесь шесть горящих танков и большое количество убитых гитлеровцев. </a:t>
            </a:r>
            <a:endParaRPr lang="ru-RU" sz="2000" b="1" dirty="0">
              <a:solidFill>
                <a:srgbClr val="990033"/>
              </a:solidFill>
            </a:endParaRPr>
          </a:p>
        </p:txBody>
      </p:sp>
      <p:pic>
        <p:nvPicPr>
          <p:cNvPr id="19458" name="Picture 2" descr="http://ww2.pp.ru/gallery2/image7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714620"/>
            <a:ext cx="4000528" cy="305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2" name="Picture 6" descr="http://topwar.ru/uploads/posts/2011-02/thumbs/1296621948_stalingrad_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680844"/>
            <a:ext cx="4071966" cy="3109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4186238" cy="5626121"/>
          </a:xfrm>
        </p:spPr>
        <p:txBody>
          <a:bodyPr/>
          <a:lstStyle/>
          <a:p>
            <a:pPr marL="182563" indent="-182563"/>
            <a:r>
              <a:rPr lang="ru-RU" sz="2200" b="1" dirty="0" smtClean="0">
                <a:solidFill>
                  <a:srgbClr val="990033"/>
                </a:solidFill>
              </a:rPr>
              <a:t>Вся группа гвардейцев погибла (двое были тяжело ранены), но не отступила. Ценой своей жизни шестнадцать </a:t>
            </a:r>
            <a:r>
              <a:rPr lang="ru-RU" sz="2200" b="1" dirty="0" err="1" smtClean="0">
                <a:solidFill>
                  <a:srgbClr val="990033"/>
                </a:solidFill>
              </a:rPr>
              <a:t>гвардейцев-кочетковцев</a:t>
            </a:r>
            <a:r>
              <a:rPr lang="ru-RU" sz="2200" b="1" dirty="0" smtClean="0">
                <a:solidFill>
                  <a:srgbClr val="990033"/>
                </a:solidFill>
              </a:rPr>
              <a:t>, выполнили приказ «Стоять насмерть».</a:t>
            </a:r>
          </a:p>
          <a:p>
            <a:pPr marL="182563" indent="-182563"/>
            <a:endParaRPr lang="ru-RU" sz="1400" b="1" dirty="0" smtClean="0">
              <a:solidFill>
                <a:srgbClr val="990033"/>
              </a:solidFill>
            </a:endParaRPr>
          </a:p>
          <a:p>
            <a:pPr marL="182563" indent="-182563"/>
            <a:r>
              <a:rPr lang="ru-RU" sz="2200" b="1" dirty="0" smtClean="0">
                <a:solidFill>
                  <a:srgbClr val="990033"/>
                </a:solidFill>
              </a:rPr>
              <a:t>Все они были представлены к высоким наградам. Указом Верховного Совета СССР: шестеро из них были посмертно награждены орденом Ленина, остальные десять – орденом Красного Знамени</a:t>
            </a:r>
          </a:p>
          <a:p>
            <a:endParaRPr lang="ru-RU" dirty="0"/>
          </a:p>
        </p:txBody>
      </p:sp>
      <p:pic>
        <p:nvPicPr>
          <p:cNvPr id="20486" name="Picture 6" descr="http://www.rusorden.ru/content/image/su/o4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143248"/>
            <a:ext cx="2307981" cy="2873573"/>
          </a:xfrm>
          <a:prstGeom prst="rect">
            <a:avLst/>
          </a:prstGeom>
          <a:noFill/>
        </p:spPr>
      </p:pic>
      <p:pic>
        <p:nvPicPr>
          <p:cNvPr id="20488" name="Picture 8" descr="http://img-fotki.yandex.ru/get/4403/145452701.21/0_74fa1_dadb17b9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14290"/>
            <a:ext cx="2600342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143932" cy="132873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800000"/>
                </a:solidFill>
              </a:rPr>
              <a:t>На высоте 180,9 близ станицы Сиротинской возвышается памятник-обелиск. Четырнадцать гвардейцев, погибших 17 июля 1942 года, похоронены в братской могиле. Их имена навсегда останутся в истории Сталинградской битвы, памяти народной. </a:t>
            </a:r>
          </a:p>
          <a:p>
            <a:endParaRPr lang="ru-RU" sz="1400" dirty="0"/>
          </a:p>
        </p:txBody>
      </p:sp>
      <p:pic>
        <p:nvPicPr>
          <p:cNvPr id="21506" name="Picture 2" descr="D:\Наташа\КОНКУРСЫ\2012-2013\Материалы\НОУ Царицын\16 гвардейцев\Фото\201103201247300.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4351553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7" name="Picture 3" descr="D:\Наташа\КОНКУРСЫ\2012-2013\Материалы\НОУ Царицын\16 гвардейцев\Фото\201103201247580.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643050"/>
            <a:ext cx="3286148" cy="43815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415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ПОДВИГ 16 ГВАРДЕЙЦЕВ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Наталья Зайцева</cp:lastModifiedBy>
  <cp:revision>72</cp:revision>
  <dcterms:created xsi:type="dcterms:W3CDTF">2012-05-30T10:17:08Z</dcterms:created>
  <dcterms:modified xsi:type="dcterms:W3CDTF">2014-10-19T19:06:26Z</dcterms:modified>
</cp:coreProperties>
</file>