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6" r:id="rId3"/>
    <p:sldId id="271" r:id="rId4"/>
    <p:sldId id="257" r:id="rId5"/>
    <p:sldId id="258" r:id="rId6"/>
    <p:sldId id="259" r:id="rId7"/>
    <p:sldId id="260" r:id="rId8"/>
    <p:sldId id="273" r:id="rId9"/>
    <p:sldId id="272" r:id="rId10"/>
    <p:sldId id="262" r:id="rId11"/>
    <p:sldId id="263" r:id="rId12"/>
    <p:sldId id="264" r:id="rId13"/>
    <p:sldId id="265" r:id="rId14"/>
    <p:sldId id="261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74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8D095-E40E-4C2E-A1BF-92A35C34C7DF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8C260-E8CA-4F9B-B5FC-5AFC9A6FAA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8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8C260-E8CA-4F9B-B5FC-5AFC9A6FAA8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88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" name="bomb.wav"/>
          </p:stSnd>
        </p:sndAc>
      </p:transition>
    </mc:Choice>
    <mc:Fallback xmlns="">
      <p:transition spd="slow">
        <p:fade/>
        <p:sndAc>
          <p:stSnd loop="1"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45F114D-FEBB-4470-BD15-8CBE3DC9898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4ADE2F7-16BC-4E56-AE5B-D3549C9DBE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13" name="bomb.wav"/>
          </p:stSnd>
        </p:sndAc>
      </p:transition>
    </mc:Choice>
    <mc:Fallback xmlns="">
      <p:transition spd="slow">
        <p:fade/>
        <p:sndAc>
          <p:stSnd loop="1">
            <p:snd r:embed="rId1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4290"/>
            <a:ext cx="75438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прадед – Герой Советского Союза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00438"/>
            <a:ext cx="7929618" cy="1776418"/>
          </a:xfrm>
        </p:spPr>
        <p:txBody>
          <a:bodyPr>
            <a:normAutofit fontScale="92500" lnSpcReduction="10000"/>
          </a:bodyPr>
          <a:lstStyle/>
          <a:p>
            <a:r>
              <a:rPr lang="ru-RU" sz="1100" dirty="0" smtClean="0"/>
              <a:t> </a:t>
            </a:r>
            <a:r>
              <a:rPr lang="ru-RU" sz="1800" b="1" dirty="0" smtClean="0"/>
              <a:t>Презентация на конкурс « Моя семья – вчера, сегодня, завтра»</a:t>
            </a:r>
          </a:p>
          <a:p>
            <a:endParaRPr lang="ru-RU" sz="1800" b="1" dirty="0" smtClean="0"/>
          </a:p>
          <a:p>
            <a:pPr algn="r"/>
            <a:r>
              <a:rPr lang="ru-RU" sz="1800" b="1" dirty="0" smtClean="0"/>
              <a:t> </a:t>
            </a:r>
            <a:r>
              <a:rPr lang="ru-RU" sz="1800" dirty="0" smtClean="0"/>
              <a:t>ГБПОУ «1 МОК» </a:t>
            </a:r>
          </a:p>
          <a:p>
            <a:pPr algn="r"/>
            <a:r>
              <a:rPr lang="ru-RU" sz="1800" dirty="0" smtClean="0"/>
              <a:t>Факультет Ресторанный бизнес</a:t>
            </a:r>
          </a:p>
          <a:p>
            <a:pPr algn="r"/>
            <a:r>
              <a:rPr lang="ru-RU" sz="1800" dirty="0" smtClean="0"/>
              <a:t>Студентка группы 12ПК  </a:t>
            </a:r>
          </a:p>
          <a:p>
            <a:pPr algn="r"/>
            <a:r>
              <a:rPr lang="ru-RU" sz="1800" dirty="0" smtClean="0"/>
              <a:t>Трохина Александра </a:t>
            </a:r>
          </a:p>
          <a:p>
            <a:endParaRPr lang="ru-RU" sz="1800" b="1" dirty="0"/>
          </a:p>
        </p:txBody>
      </p:sp>
      <p:pic>
        <p:nvPicPr>
          <p:cNvPr id="4" name="Рисунок 3" descr="лен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643446"/>
            <a:ext cx="4572032" cy="1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:split orient="vert"/>
        <p:sndAc>
          <p:stSnd loop="1">
            <p:snd r:embed="rId2" name="bomb.wav"/>
          </p:stSnd>
        </p:sndAc>
      </p:transition>
    </mc:Choice>
    <mc:Fallback xmlns="">
      <p:transition spd="slow" advClick="0" advTm="10000">
        <p:split orient="vert"/>
        <p:sndAc>
          <p:stSnd loop="1"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549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 боевые заслуги мой прадед был награжден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339752" y="1268760"/>
            <a:ext cx="6645424" cy="3446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Орден Ленина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/>
              <a:t>Является </a:t>
            </a:r>
            <a:r>
              <a:rPr lang="ru-RU" sz="1800" dirty="0"/>
              <a:t>высшей наградой СССР за особо выдающиеся заслуги в революционном движении, трудовой деятельности, защите социалистического Отечества, развитии дружбы и сотрудничества между народами, укреплении мира и иные особо выдающиеся заслуги перед Советским государством и обществом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800" dirty="0" smtClean="0"/>
              <a:t>Федор Гаврилович  награжден орденом Ленина дважды.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71744"/>
            <a:ext cx="2143140" cy="2286016"/>
          </a:xfrm>
          <a:prstGeom prst="rect">
            <a:avLst/>
          </a:prstGeom>
        </p:spPr>
      </p:pic>
      <p:pic>
        <p:nvPicPr>
          <p:cNvPr id="8" name="Рисунок 7" descr="лен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68" y="4643446"/>
            <a:ext cx="4572032" cy="1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3337"/>
      </p:ext>
    </p:extLst>
  </p:cSld>
  <p:clrMapOvr>
    <a:masterClrMapping/>
  </p:clrMapOvr>
  <p:transition spd="med" advTm="10000">
    <p:fade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FFFF00"/>
                </a:solidFill>
              </a:rPr>
              <a:t>Орден Красного </a:t>
            </a:r>
            <a:r>
              <a:rPr lang="ru-RU" sz="1800" b="1" dirty="0" smtClean="0">
                <a:solidFill>
                  <a:srgbClr val="FFFF00"/>
                </a:solidFill>
              </a:rPr>
              <a:t>Знамени  </a:t>
            </a:r>
            <a:r>
              <a:rPr lang="ru-RU" sz="1800" b="1" dirty="0" smtClean="0"/>
              <a:t>- </a:t>
            </a:r>
            <a:r>
              <a:rPr lang="ru-RU" sz="1800" dirty="0"/>
              <a:t> </a:t>
            </a:r>
            <a:r>
              <a:rPr lang="ru-RU" sz="1800" dirty="0" smtClean="0"/>
              <a:t>один </a:t>
            </a:r>
            <a:r>
              <a:rPr lang="ru-RU" sz="1800" dirty="0"/>
              <a:t>из высших орденов </a:t>
            </a:r>
            <a:r>
              <a:rPr lang="ru-RU" sz="1800" dirty="0">
                <a:cs typeface="Angsana New" panose="02020603050405020304" pitchFamily="18" charset="-34"/>
              </a:rPr>
              <a:t>СССР</a:t>
            </a:r>
            <a:r>
              <a:rPr lang="ru-RU" sz="1800" dirty="0"/>
              <a:t>. Первый из всех</a:t>
            </a:r>
            <a:r>
              <a:rPr lang="ru-RU" sz="1800" u="sng" dirty="0"/>
              <a:t> </a:t>
            </a:r>
            <a:r>
              <a:rPr lang="ru-RU" sz="1800" dirty="0"/>
              <a:t>советских орденов. Был учреждён для награждения за особую храбрость, самоотверженность и мужество, проявленные при защите социалистического Отечества. Орденом Красного Знамени также награждались войсковые части, военные корабли, государственные и общественные организации. Вплоть до учреждения ордена </a:t>
            </a:r>
            <a:r>
              <a:rPr lang="ru-RU" sz="1800" dirty="0" smtClean="0"/>
              <a:t>Ленина</a:t>
            </a:r>
            <a:r>
              <a:rPr lang="ru-RU" sz="1800" dirty="0"/>
              <a:t> в 1930 году орден Красного Знамени оставался высшим орденом Советского Союза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214686"/>
            <a:ext cx="1584176" cy="2736304"/>
          </a:xfrm>
          <a:prstGeom prst="rect">
            <a:avLst/>
          </a:prstGeom>
        </p:spPr>
      </p:pic>
      <p:pic>
        <p:nvPicPr>
          <p:cNvPr id="5" name="Рисунок 4" descr="лен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68" y="4643446"/>
            <a:ext cx="4572032" cy="1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5038"/>
      </p:ext>
    </p:extLst>
  </p:cSld>
  <p:clrMapOvr>
    <a:masterClrMapping/>
  </p:clrMapOvr>
  <p:transition spd="med" advTm="10000">
    <p:fade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08" y="428604"/>
            <a:ext cx="6758006" cy="460851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b="1" dirty="0">
                <a:solidFill>
                  <a:srgbClr val="FFFF00"/>
                </a:solidFill>
              </a:rPr>
              <a:t>Орденом Суворова </a:t>
            </a:r>
            <a:r>
              <a:rPr lang="ru-RU" sz="1800" b="1" dirty="0" smtClean="0">
                <a:solidFill>
                  <a:srgbClr val="FFFF00"/>
                </a:solidFill>
              </a:rPr>
              <a:t>3 степени </a:t>
            </a:r>
            <a:r>
              <a:rPr lang="ru-RU" sz="1800" b="1" dirty="0" smtClean="0"/>
              <a:t>Федор Гаврилович  </a:t>
            </a:r>
            <a:r>
              <a:rPr lang="ru-RU" sz="1800" dirty="0" smtClean="0"/>
              <a:t>награжден</a:t>
            </a:r>
          </a:p>
          <a:p>
            <a:pPr marL="0" indent="0" algn="r">
              <a:buNone/>
            </a:pPr>
            <a:r>
              <a:rPr lang="ru-RU" sz="1800" dirty="0" smtClean="0"/>
              <a:t>         </a:t>
            </a:r>
            <a:r>
              <a:rPr lang="ru-RU" sz="1800" dirty="0" smtClean="0"/>
              <a:t>за </a:t>
            </a:r>
            <a:r>
              <a:rPr lang="ru-RU" sz="1800" dirty="0"/>
              <a:t>выдающиеся успехи в деле управления войсками, отличную организацию боевых операций и проявленные при этом решительность и настойчивость в их проведении, в результате чего была достигнута победа в боях за Родину в Отечественной </a:t>
            </a:r>
            <a:r>
              <a:rPr lang="ru-RU" sz="1800" dirty="0" smtClean="0"/>
              <a:t>войне; </a:t>
            </a:r>
            <a:endParaRPr lang="ru-RU" sz="1800" dirty="0"/>
          </a:p>
          <a:p>
            <a:pPr lvl="0" algn="r">
              <a:buNone/>
            </a:pPr>
            <a:r>
              <a:rPr lang="ru-RU" sz="1800" dirty="0" smtClean="0"/>
              <a:t>  </a:t>
            </a:r>
            <a:r>
              <a:rPr lang="ru-RU" sz="1800" dirty="0" smtClean="0"/>
              <a:t>за </a:t>
            </a:r>
            <a:r>
              <a:rPr lang="ru-RU" sz="1800" dirty="0"/>
              <a:t>организацию боя и инициативу в выборе момента для смелой и стремительной атаки превосходящего по силе противника и уничтожение его</a:t>
            </a:r>
            <a:r>
              <a:rPr lang="ru-RU" sz="1800" dirty="0" smtClean="0"/>
              <a:t>;</a:t>
            </a:r>
          </a:p>
          <a:p>
            <a:pPr lvl="0" algn="r">
              <a:buNone/>
            </a:pPr>
            <a:r>
              <a:rPr lang="ru-RU" sz="1800" dirty="0" smtClean="0"/>
              <a:t>   </a:t>
            </a:r>
            <a:r>
              <a:rPr lang="ru-RU" sz="1800" dirty="0" smtClean="0"/>
              <a:t>за </a:t>
            </a:r>
            <a:r>
              <a:rPr lang="ru-RU" sz="1800" dirty="0"/>
              <a:t>упорство и полное противодействие наступлению превосходящих сил противника в удержании занимаемых рубежей, умелое противопоставление всех имеющихся средств борьбы и решительный переход в атаку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3116"/>
            <a:ext cx="2071670" cy="2071702"/>
          </a:xfrm>
          <a:prstGeom prst="rect">
            <a:avLst/>
          </a:prstGeom>
        </p:spPr>
      </p:pic>
      <p:pic>
        <p:nvPicPr>
          <p:cNvPr id="5" name="Рисунок 4" descr="лен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68" y="4643446"/>
            <a:ext cx="4572032" cy="1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9662"/>
      </p:ext>
    </p:extLst>
  </p:cSld>
  <p:clrMapOvr>
    <a:masterClrMapping/>
  </p:clrMapOvr>
  <p:transition spd="med" advTm="10000">
    <p:fade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84" y="357166"/>
            <a:ext cx="6041346" cy="460851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1800" dirty="0" smtClean="0"/>
              <a:t>За </a:t>
            </a:r>
            <a:r>
              <a:rPr lang="ru-RU" sz="1800" dirty="0"/>
              <a:t>инициативу, проявленную в проведении порученного боя и нанесение врагу крупного поражения в результате внезапного и смелого нападения;</a:t>
            </a:r>
          </a:p>
          <a:p>
            <a:pPr lvl="0" algn="ctr">
              <a:buNone/>
            </a:pPr>
            <a:r>
              <a:rPr lang="ru-RU" sz="1800" dirty="0"/>
              <a:t>За захват с малыми потерями для своих войск крупного узла сопротивления противника, умелое закрепление завоёванных позиций и решительное отражение контратак противника;</a:t>
            </a:r>
          </a:p>
          <a:p>
            <a:pPr lvl="0" algn="ctr">
              <a:buNone/>
            </a:pPr>
            <a:r>
              <a:rPr lang="ru-RU" sz="1800" dirty="0" smtClean="0"/>
              <a:t> </a:t>
            </a:r>
            <a:r>
              <a:rPr lang="ru-RU" sz="1800" dirty="0"/>
              <a:t>организацию умелого преследования отступающего противника и разгром его живой силы и техники, за быструю ликвидацию блокированных групп противника;</a:t>
            </a:r>
          </a:p>
          <a:p>
            <a:pPr lvl="0" algn="ctr">
              <a:buNone/>
            </a:pPr>
            <a:r>
              <a:rPr lang="ru-RU" sz="1800" dirty="0" smtClean="0"/>
              <a:t>Федор Гаврилович  награжден</a:t>
            </a:r>
            <a:endParaRPr lang="ru-RU" sz="1800" dirty="0"/>
          </a:p>
          <a:p>
            <a:pPr algn="ctr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071678"/>
            <a:ext cx="2214578" cy="3120542"/>
          </a:xfrm>
          <a:prstGeom prst="rect">
            <a:avLst/>
          </a:prstGeom>
        </p:spPr>
      </p:pic>
      <p:pic>
        <p:nvPicPr>
          <p:cNvPr id="5" name="Рисунок 4" descr="лен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68" y="4643446"/>
            <a:ext cx="4572032" cy="1501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8926" y="4286256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Орденом Кутузова III степени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08056"/>
      </p:ext>
    </p:extLst>
  </p:cSld>
  <p:clrMapOvr>
    <a:masterClrMapping/>
  </p:clrMapOvr>
  <p:transition spd="med" advTm="10000">
    <p:fade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84076"/>
            <a:ext cx="2304256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857232"/>
            <a:ext cx="3456384" cy="45627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Всего за военные действия  Федор Гаврилович был награжден </a:t>
            </a:r>
            <a:r>
              <a:rPr lang="ru-RU" sz="1800" dirty="0"/>
              <a:t>двумя орденами Ленина</a:t>
            </a:r>
            <a:r>
              <a:rPr lang="ru-RU" sz="18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орденом </a:t>
            </a:r>
            <a:r>
              <a:rPr lang="ru-RU" sz="1800" dirty="0"/>
              <a:t>Красного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Знамени,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Суворова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3-й степени,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Кутузова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3-й степени,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Александра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Невского,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Отечественной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1-й степени,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Красной Звезды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медалями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/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37" y="606995"/>
            <a:ext cx="1438240" cy="1554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357430"/>
            <a:ext cx="1143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2643182"/>
            <a:ext cx="1240152" cy="1296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500042"/>
            <a:ext cx="1800200" cy="1702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51816"/>
            <a:ext cx="1424456" cy="1466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09" y="4451816"/>
            <a:ext cx="1524000" cy="1466850"/>
          </a:xfrm>
          <a:prstGeom prst="rect">
            <a:avLst/>
          </a:prstGeom>
        </p:spPr>
      </p:pic>
      <p:pic>
        <p:nvPicPr>
          <p:cNvPr id="14" name="Рисунок 13" descr="лента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4572008"/>
            <a:ext cx="4000528" cy="1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61318"/>
      </p:ext>
    </p:extLst>
  </p:cSld>
  <p:clrMapOvr>
    <a:masterClrMapping/>
  </p:clrMapOvr>
  <p:transition spd="med" advTm="10000">
    <p:fade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3143248"/>
            <a:ext cx="3500462" cy="2982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НАТО движется к нашим границам, но страха и паники нет. Мы твердо знаем, что если что-то случится, то наши добрые мальчишки – разгильдяи и шалопаи - возьмут в руки оружие и отобьют любую угрозу! 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428604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Мы выросли и живем в относительно мирное время, но  освобожденная русскими солдатами Европа, забыла уроки прошлого, и по указке из-за океана создает напряженную обстановку – противостояния славянских братских народов. </a:t>
            </a:r>
          </a:p>
        </p:txBody>
      </p:sp>
      <p:pic>
        <p:nvPicPr>
          <p:cNvPr id="5" name="Рисунок 4" descr="бер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3357586" cy="2714644"/>
          </a:xfrm>
          <a:prstGeom prst="rect">
            <a:avLst/>
          </a:prstGeom>
        </p:spPr>
      </p:pic>
      <p:pic>
        <p:nvPicPr>
          <p:cNvPr id="6" name="Рисунок 5" descr="1279959967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3357562"/>
            <a:ext cx="4762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4210"/>
      </p:ext>
    </p:extLst>
  </p:cSld>
  <p:clrMapOvr>
    <a:masterClrMapping/>
  </p:clrMapOvr>
  <p:transition spd="med" advTm="10000">
    <p:fade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785794"/>
            <a:ext cx="6781800" cy="378621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Вот таким был замечательным мой прадед! Я горжусь своим прадедом! Когда у меня появятся дети, я обязательно расскажу им про его жизнь и подвиг. Участники этой Великой Победы уходят с каждым годом из жизни нашего общества и останется только рукописная память и родовая память семьи. Я надеюсь, что в моей семье всегда будет присутствовать ниточки связывающие настоящее с прошлым, великим прошлым моей страны.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8" name="Рисунок 7" descr="лен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572008"/>
            <a:ext cx="5929354" cy="150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2" name="bomb.wav"/>
          </p:stSnd>
        </p:sndAc>
      </p:transition>
    </mc:Choice>
    <mc:Fallback xmlns="">
      <p:transition spd="slow">
        <p:fade/>
        <p:sndAc>
          <p:stSnd loop="1"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14282" y="548680"/>
            <a:ext cx="644595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 времена мировой истории Россия, как огромный лакомый кусок манила к себе и ближних и дальних соседей. Они как саранча лезли к нам со всех сторон, то объединяясь, то по очереди. Но никогда и никому не удавалось разгадать эту великую загадку под названием Русский народ! </a:t>
            </a:r>
          </a:p>
          <a:p>
            <a:pPr marL="0" indent="0" algn="ct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героизме и  выносливости русских солдат испокон веку слагались легенды. </a:t>
            </a:r>
          </a:p>
          <a:p>
            <a:pPr marL="0" indent="0" algn="ct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Заповедь предков -  Родину защищать –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 главной  целью российского человека и в 20 веке!</a:t>
            </a:r>
          </a:p>
          <a:p>
            <a:pPr marL="0" indent="0" algn="ctr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с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мечом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нам придет, тот и от меча и погибнет»</a:t>
            </a:r>
          </a:p>
        </p:txBody>
      </p:sp>
      <p:pic>
        <p:nvPicPr>
          <p:cNvPr id="3" name="Рисунок 2" descr="Речи Ингвара - &quot;Имя России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05888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657080"/>
      </p:ext>
    </p:extLst>
  </p:cSld>
  <p:clrMapOvr>
    <a:masterClrMapping/>
  </p:clrMapOvr>
  <p:transition spd="med" advTm="15000">
    <p:split orient="vert"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В городе Тверь есть </a:t>
            </a:r>
            <a:r>
              <a:rPr lang="ru-RU" dirty="0"/>
              <a:t>улица </a:t>
            </a:r>
            <a:r>
              <a:rPr lang="ru-RU" dirty="0" smtClean="0"/>
              <a:t>Федора Нелидова, фамилией </a:t>
            </a:r>
            <a:r>
              <a:rPr lang="ru-RU" dirty="0"/>
              <a:t>Нелидова названы </a:t>
            </a:r>
            <a:r>
              <a:rPr lang="ru-RU" dirty="0" smtClean="0"/>
              <a:t>улицы в городах Москва и Клязьма </a:t>
            </a:r>
            <a:r>
              <a:rPr lang="ru-RU" dirty="0"/>
              <a:t>– и я с гордостью знаю, что это в </a:t>
            </a:r>
            <a:r>
              <a:rPr lang="ru-RU" dirty="0" smtClean="0"/>
              <a:t>честь </a:t>
            </a:r>
            <a:r>
              <a:rPr lang="ru-RU" dirty="0"/>
              <a:t>моего </a:t>
            </a:r>
            <a:r>
              <a:rPr lang="ru-RU" dirty="0" smtClean="0"/>
              <a:t>прадеда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/>
              <a:t>Он </a:t>
            </a:r>
            <a:r>
              <a:rPr lang="ru-RU" dirty="0"/>
              <a:t>геройски прошел </a:t>
            </a:r>
            <a:r>
              <a:rPr lang="ru-RU" dirty="0" smtClean="0"/>
              <a:t>дорогами Великой Отечественной  войны 1941-1945 года, а погиб при освобождении Польши.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семье бережно хранятся его боевые ордена. Его внук, мой отец, тоже взял в руки оружие, когда пришел его черед! Он участник Афганских событий и тоже имеет награды</a:t>
            </a:r>
            <a:r>
              <a:rPr lang="ru-RU" dirty="0" smtClean="0"/>
              <a:t>, хотя это другие страницы нашей истории.  </a:t>
            </a:r>
          </a:p>
          <a:p>
            <a:pPr algn="ctr"/>
            <a:endParaRPr lang="ru-RU" dirty="0" smtClean="0"/>
          </a:p>
        </p:txBody>
      </p:sp>
      <p:pic>
        <p:nvPicPr>
          <p:cNvPr id="5" name="Рисунок 4" descr="лент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00504"/>
            <a:ext cx="4572032" cy="1501719"/>
          </a:xfrm>
          <a:prstGeom prst="rect">
            <a:avLst/>
          </a:prstGeom>
        </p:spPr>
      </p:pic>
      <p:pic>
        <p:nvPicPr>
          <p:cNvPr id="1026" name="Picture 2" descr="C:\Users\Константин\Desktop\Нелидов\Нелид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1"/>
            <a:ext cx="2472903" cy="34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2" name="bomb.wav"/>
          </p:stSnd>
        </p:sndAc>
      </p:transition>
    </mc:Choice>
    <mc:Fallback xmlns="">
      <p:transition spd="slow">
        <p:fade/>
        <p:sndAc>
          <p:stSnd loop="1"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Командир 52-го гвардейского кавалерийской полка             14 –й гвардейской кавалерийской дивизии 7-го гвардейского кавалерийского корпуса 1-го Белорусского фронта, гвардии подполковник,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Герой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Советского Союза                             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Нелидов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Фёдор Гаврилович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izotov_ki\Desktop\Нелидов\Nelidov_V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214554"/>
            <a:ext cx="2810421" cy="38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2428868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Член ВКП(б) с 1942 года.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Красной Армии с 1934 года.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1939 году окончил Московское военное пехотное училище</a:t>
            </a:r>
            <a:endParaRPr lang="ru-RU" dirty="0"/>
          </a:p>
        </p:txBody>
      </p:sp>
      <p:pic>
        <p:nvPicPr>
          <p:cNvPr id="5" name="Рисунок 4" descr="лен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286256"/>
            <a:ext cx="4572032" cy="1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9033"/>
      </p:ext>
    </p:extLst>
  </p:cSld>
  <p:clrMapOvr>
    <a:masterClrMapping/>
  </p:clrMapOvr>
  <p:transition advTm="10000">
    <p:split orient="vert"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4000504"/>
            <a:ext cx="4310066" cy="12430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окончанию 8 классов работал милиционером в городе Воронеже.</a:t>
            </a:r>
            <a:endParaRPr lang="ru-RU" sz="1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857232"/>
            <a:ext cx="3857652" cy="214314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152" y="928670"/>
            <a:ext cx="3657600" cy="3071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Родился 10 мая 1912 года на станции Дружковка, ныне город Донецкой области Украины, в семье крестьянина. Русский. 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429000"/>
            <a:ext cx="3643338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1240"/>
      </p:ext>
    </p:extLst>
  </p:cSld>
  <p:clrMapOvr>
    <a:masterClrMapping/>
  </p:clrMapOvr>
  <p:transition spd="med" advTm="10000">
    <p:split orient="vert"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28926" y="548680"/>
            <a:ext cx="3571900" cy="19516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Воевал на Брянском, Воронежском, Белорусском фронтах.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4144"/>
            <a:ext cx="2736304" cy="328356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16" y="2852936"/>
            <a:ext cx="3096344" cy="31480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776"/>
            <a:ext cx="2521456" cy="34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5061"/>
      </p:ext>
    </p:extLst>
  </p:cSld>
  <p:clrMapOvr>
    <a:masterClrMapping/>
  </p:clrMapOvr>
  <p:transition spd="med" advTm="10000">
    <p:split orient="vert"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zotov_ki\Desktop\Нелидов\i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3143272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zotov_ki\Desktop\Нелидов\i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857628"/>
            <a:ext cx="2965590" cy="229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71934" y="1714488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Пять раз был ранен, из них два - тяжёло.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71435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Войну Федор Гаврилович начал в июне 1941 года сразу включившись в оборону Смоленска, Москвы.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7861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Боевая зрелость и командирский талант Нелидова особенно ярко проявились в проведение Висло – Одерской операции в Польше. 52 – й гвардейский кавалерийский полк находившийся на Пулавском плацдарме и 14 января 1945 года принял участие в наступлении на Берлин.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465551"/>
      </p:ext>
    </p:extLst>
  </p:cSld>
  <p:clrMapOvr>
    <a:masterClrMapping/>
  </p:clrMapOvr>
  <p:transition spd="med" advTm="10000">
    <p:fade/>
    <p:sndAc>
      <p:stSnd loop="1"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zotov_ki\Desktop\Нелидов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4391349" cy="29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лен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68" y="4643446"/>
            <a:ext cx="4572032" cy="150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314" y="571480"/>
            <a:ext cx="400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Преодолевая упорное сопротивление противника, кавалеристы уничтожили до 300 немецких солдат и офицеров, а 70 гитлеровцев взяли в плен.  Но подполковник Нелидов погиб на льду реки Одер, во время дерзкой атаки на  врага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Похоронен в городе Калишь,  Польша.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429132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 личное мужество и отвагу, за достойную службу посмертно удостоен звания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Героя Советского Союза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2" name="bomb.wav"/>
          </p:stSnd>
        </p:sndAc>
      </p:transition>
    </mc:Choice>
    <mc:Fallback xmlns="">
      <p:transition spd="slow">
        <p:fade/>
        <p:sndAc>
          <p:stSnd loop="1"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785794"/>
            <a:ext cx="3571900" cy="4857784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571480"/>
            <a:ext cx="2981760" cy="2143140"/>
          </a:xfrm>
          <a:prstGeom prst="rect">
            <a:avLst/>
          </a:prstGeom>
        </p:spPr>
      </p:pic>
      <p:pic>
        <p:nvPicPr>
          <p:cNvPr id="7" name="Рисунок 6" descr="лент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8" y="4643446"/>
            <a:ext cx="4572032" cy="15017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4810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Наградной лист </a:t>
            </a:r>
          </a:p>
          <a:p>
            <a:pPr algn="ctr"/>
            <a:r>
              <a:rPr lang="ru-RU" dirty="0" smtClean="0"/>
              <a:t>Федора Гавриловича Нелидова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 loop="1">
            <p:snd r:embed="rId2" name="bomb.wav"/>
          </p:stSnd>
        </p:sndAc>
      </p:transition>
    </mc:Choice>
    <mc:Fallback xmlns="">
      <p:transition spd="slow">
        <p:fade/>
        <p:sndAc>
          <p:stSnd loop="1">
            <p:snd r:embed="rId6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574</TotalTime>
  <Words>826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Мой прадед – Герой Советского Союза   </vt:lpstr>
      <vt:lpstr>Презентация PowerPoint</vt:lpstr>
      <vt:lpstr>Презентация PowerPoint</vt:lpstr>
      <vt:lpstr>Командир 52-го гвардейского кавалерийской полка             14 –й гвардейской кавалерийской дивизии 7-го гвардейского кавалерийского корпуса 1-го Белорусского фронта, гвардии подполковник, Герой Советского Союза                              Нелидов Фёдор Гаврилович</vt:lpstr>
      <vt:lpstr>По окончанию 8 классов работал милиционером в городе Воронеже.</vt:lpstr>
      <vt:lpstr>Воевал на Брянском, Воронежском, Белорусском фронтах. </vt:lpstr>
      <vt:lpstr>Презентация PowerPoint</vt:lpstr>
      <vt:lpstr>Презентация PowerPoint</vt:lpstr>
      <vt:lpstr>Презентация PowerPoint</vt:lpstr>
      <vt:lpstr>За боевые заслуги мой прадед был награжден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Вот таким был замечательным мой прадед! Я горжусь своим прадедом! Когда у меня появятся дети, я обязательно расскажу им про его жизнь и подвиг. Участники этой Великой Победы уходят с каждым годом из жизни нашего общества и останется только рукописная память и родовая память семьи. Я надеюсь, что в моей семье всегда будет присутствовать ниточки связывающие настоящее с прошлым, великим прошлым моей страны.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Нелидов Федор Гаврилович</dc:title>
  <dc:creator>Boss</dc:creator>
  <cp:lastModifiedBy>Константин И. Изотов</cp:lastModifiedBy>
  <cp:revision>49</cp:revision>
  <dcterms:created xsi:type="dcterms:W3CDTF">2014-12-02T20:08:22Z</dcterms:created>
  <dcterms:modified xsi:type="dcterms:W3CDTF">2014-12-10T08:26:01Z</dcterms:modified>
</cp:coreProperties>
</file>