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12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B106E36-FD25-4E2D-B0AA-010F637433A0}" type="datetimeFigureOut">
              <a:rPr lang="ru-RU" smtClean="0"/>
              <a:pPr/>
              <a:t>14.12.2014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14.12.2014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14.12.2014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14.12.2014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14.12.2014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B106E36-FD25-4E2D-B0AA-010F637433A0}" type="datetimeFigureOut">
              <a:rPr lang="ru-RU" smtClean="0"/>
              <a:pPr/>
              <a:t>14.12.2014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B106E36-FD25-4E2D-B0AA-010F637433A0}" type="datetimeFigureOut">
              <a:rPr lang="ru-RU" smtClean="0"/>
              <a:pPr/>
              <a:t>14.12.2014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391787302_1336556536_339599.jpg"/>
          <p:cNvPicPr>
            <a:picLocks noChangeAspect="1"/>
          </p:cNvPicPr>
          <p:nvPr/>
        </p:nvPicPr>
        <p:blipFill>
          <a:blip r:embed="rId2" cstate="print"/>
          <a:stretch>
            <a:fillRect/>
          </a:stretch>
        </p:blipFill>
        <p:spPr>
          <a:xfrm>
            <a:off x="-1" y="0"/>
            <a:ext cx="9193899" cy="6858000"/>
          </a:xfrm>
          <a:prstGeom prst="rect">
            <a:avLst/>
          </a:prstGeom>
        </p:spPr>
      </p:pic>
      <p:sp>
        <p:nvSpPr>
          <p:cNvPr id="2" name="Заголовок 1"/>
          <p:cNvSpPr>
            <a:spLocks noGrp="1"/>
          </p:cNvSpPr>
          <p:nvPr>
            <p:ph type="ctrTitle"/>
          </p:nvPr>
        </p:nvSpPr>
        <p:spPr>
          <a:xfrm>
            <a:off x="0" y="0"/>
            <a:ext cx="7772400" cy="1975104"/>
          </a:xfrm>
          <a:effectLst/>
        </p:spPr>
        <p:txBody>
          <a:bodyPr>
            <a:noAutofit/>
          </a:bodyPr>
          <a:lstStyle/>
          <a:p>
            <a:r>
              <a:rPr lang="ru-RU" sz="5400" dirty="0" smtClean="0">
                <a:solidFill>
                  <a:srgbClr val="FF0000"/>
                </a:solidFill>
              </a:rPr>
              <a:t>Страница семейной славы</a:t>
            </a:r>
            <a:endParaRPr lang="ru-RU" sz="5400" dirty="0">
              <a:solidFill>
                <a:srgbClr val="FF0000"/>
              </a:solidFill>
            </a:endParaRPr>
          </a:p>
        </p:txBody>
      </p:sp>
      <p:sp>
        <p:nvSpPr>
          <p:cNvPr id="3" name="Подзаголовок 2"/>
          <p:cNvSpPr>
            <a:spLocks noGrp="1"/>
          </p:cNvSpPr>
          <p:nvPr>
            <p:ph type="subTitle" idx="1"/>
          </p:nvPr>
        </p:nvSpPr>
        <p:spPr/>
        <p:txBody>
          <a:bodyPr/>
          <a:lstStyle/>
          <a:p>
            <a:r>
              <a:rPr lang="ru-RU" dirty="0" smtClean="0">
                <a:solidFill>
                  <a:srgbClr val="FF0000"/>
                </a:solidFill>
              </a:rPr>
              <a:t>.</a:t>
            </a:r>
            <a:r>
              <a:rPr lang="ru-RU" dirty="0" smtClean="0"/>
              <a:t>.</a:t>
            </a:r>
            <a:endParaRPr lang="ru-RU" dirty="0"/>
          </a:p>
        </p:txBody>
      </p:sp>
      <p:sp>
        <p:nvSpPr>
          <p:cNvPr id="5" name="TextBox 4"/>
          <p:cNvSpPr txBox="1"/>
          <p:nvPr/>
        </p:nvSpPr>
        <p:spPr>
          <a:xfrm>
            <a:off x="0" y="5903893"/>
            <a:ext cx="9324528" cy="954107"/>
          </a:xfrm>
          <a:prstGeom prst="rect">
            <a:avLst/>
          </a:prstGeom>
          <a:solidFill>
            <a:srgbClr val="7030A0"/>
          </a:solidFill>
        </p:spPr>
        <p:txBody>
          <a:bodyPr wrap="square" rtlCol="0">
            <a:spAutoFit/>
          </a:bodyPr>
          <a:lstStyle/>
          <a:p>
            <a: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«Цена победы в </a:t>
            </a:r>
            <a: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Великой Отечественной войне - семьи Телегиных…..»</a:t>
            </a:r>
            <a:r>
              <a:rPr lang="ru-RU" sz="2800" dirty="0" smtClean="0">
                <a:solidFill>
                  <a:schemeClr val="bg1"/>
                </a:solidFill>
              </a:rPr>
              <a:t> </a:t>
            </a:r>
            <a:endParaRPr lang="ru-RU"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Содержимое 6" descr="1296541307_18-415.jpeg"/>
          <p:cNvPicPr>
            <a:picLocks noGrp="1" noChangeAspect="1"/>
          </p:cNvPicPr>
          <p:nvPr>
            <p:ph sz="half" idx="4294967295"/>
          </p:nvPr>
        </p:nvPicPr>
        <p:blipFill>
          <a:blip r:embed="rId2" cstate="print"/>
          <a:stretch>
            <a:fillRect/>
          </a:stretch>
        </p:blipFill>
        <p:spPr>
          <a:xfrm>
            <a:off x="0" y="0"/>
            <a:ext cx="9144000" cy="6858000"/>
          </a:xfrm>
        </p:spPr>
      </p:pic>
      <p:sp>
        <p:nvSpPr>
          <p:cNvPr id="2" name="Заголовок 1"/>
          <p:cNvSpPr>
            <a:spLocks noGrp="1"/>
          </p:cNvSpPr>
          <p:nvPr>
            <p:ph type="title" idx="4294967295"/>
          </p:nvPr>
        </p:nvSpPr>
        <p:spPr>
          <a:xfrm>
            <a:off x="914400" y="273050"/>
            <a:ext cx="8229600" cy="1162050"/>
          </a:xfrm>
        </p:spPr>
        <p:txBody>
          <a:bodyPr/>
          <a:lstStyle/>
          <a:p>
            <a:r>
              <a:rPr lang="ru-RU" sz="4800" dirty="0" smtClean="0">
                <a:solidFill>
                  <a:srgbClr val="FF0000"/>
                </a:solidFill>
              </a:rPr>
              <a:t>Спасибо за внимание!</a:t>
            </a:r>
            <a:endParaRPr lang="ru-RU" sz="48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936625" y="1435100"/>
            <a:ext cx="8207375" cy="4572000"/>
          </a:xfrm>
        </p:spPr>
        <p:txBody>
          <a:bodyPr/>
          <a:lstStyle/>
          <a:p>
            <a:pPr>
              <a:buNone/>
            </a:pPr>
            <a:r>
              <a:rPr lang="ru-RU" dirty="0" smtClean="0"/>
              <a:t>Презентацию выполнила Телегина У. С. </a:t>
            </a:r>
            <a:endParaRPr lang="ru-RU" dirty="0" smtClean="0"/>
          </a:p>
          <a:p>
            <a:pPr>
              <a:buNone/>
            </a:pPr>
            <a:r>
              <a:rPr lang="ru-RU" dirty="0" smtClean="0"/>
              <a:t>(</a:t>
            </a:r>
            <a:r>
              <a:rPr lang="ru-RU" dirty="0" smtClean="0"/>
              <a:t>1 МОК, группа 11 ДК)</a:t>
            </a:r>
          </a:p>
          <a:p>
            <a:pPr>
              <a:buNone/>
            </a:pPr>
            <a:r>
              <a:rPr lang="ru-RU" dirty="0" smtClean="0"/>
              <a:t>При использовании эссе Телегиной Д. С. «Цена победы в Великой Отечественной войне»</a:t>
            </a:r>
          </a:p>
          <a:p>
            <a:pPr>
              <a:buNone/>
            </a:pPr>
            <a:r>
              <a:rPr lang="ru-RU" dirty="0" smtClean="0"/>
              <a:t> </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683568" y="34705"/>
            <a:ext cx="7772400" cy="4572000"/>
          </a:xfrm>
        </p:spPr>
        <p:txBody>
          <a:bodyPr>
            <a:noAutofit/>
          </a:bodyPr>
          <a:lstStyle/>
          <a:p>
            <a:pPr marL="68580" indent="0" algn="just">
              <a:buNone/>
            </a:pPr>
            <a:r>
              <a:rPr lang="ru-RU" sz="3200" dirty="0" smtClean="0"/>
              <a:t> О Великой Отечественной войне сказано немало. Написаны тысячи книг, снято сотни фильмов. Но всё-таки чтобы понять, с каким огромным злом столкнулся советский народ, нужно было самому жить в СССР, перенести все тяготы и лишения. И только пройдя эти семь кругов ада, встретить 9 мая. Но ведь многие не встретили… Мне очень приятно осознавать то, что и мои предки внесли свой вклад в ход войны - гигантский сценарий, режиссер которого раскладывал пасьянсы из человеческих жизней уже не первый год.</a:t>
            </a:r>
          </a:p>
          <a:p>
            <a:r>
              <a:rPr lang="ru-RU" sz="3200" dirty="0" smtClean="0"/>
              <a:t> </a:t>
            </a:r>
            <a:endParaRPr lang="ru-RU"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229600" cy="1162050"/>
          </a:xfrm>
        </p:spPr>
        <p:txBody>
          <a:bodyPr/>
          <a:lstStyle/>
          <a:p>
            <a:r>
              <a:rPr lang="ru-RU" dirty="0" smtClean="0">
                <a:solidFill>
                  <a:srgbClr val="FF0000"/>
                </a:solidFill>
              </a:rPr>
              <a:t>Отцовская линия</a:t>
            </a:r>
            <a:endParaRPr lang="ru-RU" dirty="0">
              <a:solidFill>
                <a:srgbClr val="FF0000"/>
              </a:solidFill>
            </a:endParaRPr>
          </a:p>
        </p:txBody>
      </p:sp>
      <p:sp>
        <p:nvSpPr>
          <p:cNvPr id="3" name="Текст 2"/>
          <p:cNvSpPr>
            <a:spLocks noGrp="1"/>
          </p:cNvSpPr>
          <p:nvPr>
            <p:ph type="body" idx="2"/>
          </p:nvPr>
        </p:nvSpPr>
        <p:spPr>
          <a:xfrm>
            <a:off x="323528" y="1196752"/>
            <a:ext cx="2950096" cy="4572000"/>
          </a:xfrm>
        </p:spPr>
        <p:txBody>
          <a:bodyPr>
            <a:normAutofit fontScale="85000" lnSpcReduction="10000"/>
          </a:bodyPr>
          <a:lstStyle/>
          <a:p>
            <a:pPr algn="just"/>
            <a:r>
              <a:rPr lang="ru-RU" dirty="0" smtClean="0"/>
              <a:t>Сначала я узнала об </a:t>
            </a:r>
            <a:r>
              <a:rPr lang="ru-RU" i="1" u="sng" dirty="0" smtClean="0"/>
              <a:t>Иване</a:t>
            </a:r>
            <a:r>
              <a:rPr lang="ru-RU" dirty="0" smtClean="0"/>
              <a:t>. Про него и прочих моих предков по отцовской линии рассказала прабабушка Нина, т.е. для меня – дедушки. </a:t>
            </a:r>
          </a:p>
          <a:p>
            <a:pPr algn="just"/>
            <a:r>
              <a:rPr lang="ru-RU" dirty="0" smtClean="0"/>
              <a:t>Так вот, этот самый Иван служил в кавалерии, все хотел прислать свою фотокарточку на любимом коне </a:t>
            </a:r>
            <a:r>
              <a:rPr lang="ru-RU" dirty="0" err="1" smtClean="0"/>
              <a:t>Маршуте</a:t>
            </a:r>
            <a:r>
              <a:rPr lang="ru-RU" dirty="0" smtClean="0"/>
              <a:t>. Он пропал без вести в Минске. Ваня – старший брат бабы Нины. </a:t>
            </a:r>
          </a:p>
          <a:p>
            <a:pPr algn="just"/>
            <a:r>
              <a:rPr lang="ru-RU" dirty="0" smtClean="0"/>
              <a:t>Ее ещё один старший брат – </a:t>
            </a:r>
            <a:r>
              <a:rPr lang="ru-RU" i="1" u="sng" dirty="0" smtClean="0"/>
              <a:t>Вася</a:t>
            </a:r>
            <a:r>
              <a:rPr lang="ru-RU" dirty="0" smtClean="0"/>
              <a:t>. Родился в 1923 году, дослужился до полковника, погиб в конце войны в Латвии, где и похоронен. Только совсем недавно тетя нашла его могилу по Интернету.</a:t>
            </a:r>
          </a:p>
          <a:p>
            <a:endParaRPr lang="ru-RU" dirty="0"/>
          </a:p>
        </p:txBody>
      </p:sp>
      <p:pic>
        <p:nvPicPr>
          <p:cNvPr id="5" name="Содержимое 4" descr="ex_clip_image002.jpg"/>
          <p:cNvPicPr>
            <a:picLocks noGrp="1" noChangeAspect="1"/>
          </p:cNvPicPr>
          <p:nvPr>
            <p:ph sz="half" idx="1"/>
          </p:nvPr>
        </p:nvPicPr>
        <p:blipFill>
          <a:blip r:embed="rId2" cstate="print"/>
          <a:stretch>
            <a:fillRect/>
          </a:stretch>
        </p:blipFill>
        <p:spPr>
          <a:xfrm>
            <a:off x="3635896" y="1988840"/>
            <a:ext cx="4978896" cy="3319264"/>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467544" y="548680"/>
            <a:ext cx="2733675" cy="6048672"/>
          </a:xfrm>
        </p:spPr>
        <p:txBody>
          <a:bodyPr>
            <a:normAutofit fontScale="55000" lnSpcReduction="20000"/>
          </a:bodyPr>
          <a:lstStyle/>
          <a:p>
            <a:pPr marL="68580" indent="0" algn="ctr">
              <a:buNone/>
            </a:pPr>
            <a:r>
              <a:rPr lang="ru-RU" dirty="0" smtClean="0"/>
              <a:t> </a:t>
            </a:r>
            <a:r>
              <a:rPr lang="ru-RU" sz="3600" b="1" i="1" u="sng" dirty="0" smtClean="0">
                <a:solidFill>
                  <a:schemeClr val="accent1">
                    <a:lumMod val="50000"/>
                  </a:schemeClr>
                </a:solidFill>
              </a:rPr>
              <a:t>Александр Лаврентьевич </a:t>
            </a:r>
            <a:r>
              <a:rPr lang="ru-RU" sz="3600" b="1" i="1" u="sng" dirty="0" err="1" smtClean="0">
                <a:solidFill>
                  <a:schemeClr val="accent1">
                    <a:lumMod val="50000"/>
                  </a:schemeClr>
                </a:solidFill>
              </a:rPr>
              <a:t>Баруздин</a:t>
            </a:r>
            <a:endParaRPr lang="ru-RU" sz="3600" b="1" i="1" u="sng" dirty="0" smtClean="0">
              <a:solidFill>
                <a:schemeClr val="accent1">
                  <a:lumMod val="50000"/>
                </a:schemeClr>
              </a:solidFill>
            </a:endParaRPr>
          </a:p>
          <a:p>
            <a:pPr marL="68580" indent="0" algn="just">
              <a:buNone/>
            </a:pPr>
            <a:r>
              <a:rPr lang="ru-RU" sz="3600" dirty="0" smtClean="0"/>
              <a:t>(отец бабы Нины) воевал уже в Германии. Прислали похоронку – убит. Но через некоторое время от «покойника» пришло письмо! Он был жив и вскоре вернулся домой. Умер на Пасху в возрасте 90(!)  лет.</a:t>
            </a:r>
          </a:p>
          <a:p>
            <a:pPr marL="68580" indent="0" algn="just">
              <a:buNone/>
            </a:pPr>
            <a:r>
              <a:rPr lang="ru-RU" sz="3600" dirty="0" smtClean="0"/>
              <a:t>  Отец бабушкиного мужа – </a:t>
            </a:r>
            <a:r>
              <a:rPr lang="ru-RU" sz="3600" b="1" u="sng" dirty="0" smtClean="0">
                <a:solidFill>
                  <a:schemeClr val="accent1">
                    <a:lumMod val="50000"/>
                  </a:schemeClr>
                </a:solidFill>
              </a:rPr>
              <a:t>Сергей Сергеевич,</a:t>
            </a:r>
            <a:r>
              <a:rPr lang="ru-RU" sz="3600" dirty="0" smtClean="0"/>
              <a:t> известный на всю страну разводчик сеттер-гордонов. Во время войны шил сапоги только для высших чинов армии</a:t>
            </a:r>
            <a:r>
              <a:rPr lang="ru-RU" dirty="0" smtClean="0"/>
              <a:t>.</a:t>
            </a:r>
            <a:endParaRPr lang="ru-RU" dirty="0"/>
          </a:p>
        </p:txBody>
      </p:sp>
      <p:pic>
        <p:nvPicPr>
          <p:cNvPr id="7" name="Содержимое 6" descr="1358131417_0_38a92_2ade8682_orig.jpg"/>
          <p:cNvPicPr>
            <a:picLocks noGrp="1" noChangeAspect="1"/>
          </p:cNvPicPr>
          <p:nvPr>
            <p:ph sz="half" idx="4294967295"/>
          </p:nvPr>
        </p:nvPicPr>
        <p:blipFill>
          <a:blip r:embed="rId2" cstate="print"/>
          <a:stretch>
            <a:fillRect/>
          </a:stretch>
        </p:blipFill>
        <p:spPr>
          <a:xfrm>
            <a:off x="3657600" y="1628775"/>
            <a:ext cx="5486400" cy="390048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0" y="981075"/>
            <a:ext cx="3419872" cy="5026025"/>
          </a:xfrm>
        </p:spPr>
        <p:txBody>
          <a:bodyPr>
            <a:normAutofit fontScale="62500" lnSpcReduction="20000"/>
          </a:bodyPr>
          <a:lstStyle/>
          <a:p>
            <a:pPr marL="68580" indent="0">
              <a:buNone/>
            </a:pPr>
            <a:r>
              <a:rPr lang="ru-RU" dirty="0" smtClean="0"/>
              <a:t>Мужа бабушки Нины звали </a:t>
            </a:r>
            <a:r>
              <a:rPr lang="ru-RU" b="1" dirty="0" smtClean="0">
                <a:solidFill>
                  <a:schemeClr val="accent1">
                    <a:lumMod val="50000"/>
                  </a:schemeClr>
                </a:solidFill>
              </a:rPr>
              <a:t>Геннадий Сергеевич.</a:t>
            </a:r>
          </a:p>
          <a:p>
            <a:pPr marL="68580" indent="0" algn="just">
              <a:buNone/>
            </a:pPr>
            <a:r>
              <a:rPr lang="ru-RU" b="1" dirty="0" smtClean="0">
                <a:solidFill>
                  <a:schemeClr val="accent1">
                    <a:lumMod val="50000"/>
                  </a:schemeClr>
                </a:solidFill>
              </a:rPr>
              <a:t> </a:t>
            </a:r>
            <a:r>
              <a:rPr lang="ru-RU" b="1" dirty="0" smtClean="0"/>
              <a:t>О</a:t>
            </a:r>
            <a:r>
              <a:rPr lang="ru-RU" dirty="0" smtClean="0"/>
              <a:t>н воевал под Сталинградом, был ранен. Потерял 3 пальца на правой руке и глаз. </a:t>
            </a:r>
            <a:r>
              <a:rPr lang="ru-RU" dirty="0"/>
              <a:t>Геннадий Сергеевич встретил Победу рядовым в пехоте.</a:t>
            </a:r>
          </a:p>
          <a:p>
            <a:pPr marL="68580" indent="0" algn="just">
              <a:buNone/>
            </a:pPr>
            <a:r>
              <a:rPr lang="ru-RU" dirty="0" smtClean="0"/>
              <a:t>Папа рассказывал мне, что когда прадед хотел вынуть свой искусственный анализатор, он слегка ударял себя рукой по затылку. Моего будущего родителя это зрелище настолько заинтересовало, что он поймал на улице кота и специально бил его по голове, чтобы глаз вывалился, правда, безрезультатно. </a:t>
            </a:r>
            <a:endParaRPr lang="ru-RU" dirty="0"/>
          </a:p>
        </p:txBody>
      </p:sp>
      <p:pic>
        <p:nvPicPr>
          <p:cNvPr id="5" name="Содержимое 4" descr="main_победа.jpeg"/>
          <p:cNvPicPr>
            <a:picLocks noGrp="1" noChangeAspect="1"/>
          </p:cNvPicPr>
          <p:nvPr>
            <p:ph sz="half" idx="4294967295"/>
          </p:nvPr>
        </p:nvPicPr>
        <p:blipFill>
          <a:blip r:embed="rId2" cstate="print"/>
          <a:stretch>
            <a:fillRect/>
          </a:stretch>
        </p:blipFill>
        <p:spPr>
          <a:xfrm>
            <a:off x="3657600" y="1989138"/>
            <a:ext cx="5486400" cy="30956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914400" y="273050"/>
            <a:ext cx="8229600" cy="1162050"/>
          </a:xfrm>
        </p:spPr>
        <p:txBody>
          <a:bodyPr/>
          <a:lstStyle/>
          <a:p>
            <a:r>
              <a:rPr lang="ru-RU" dirty="0" smtClean="0">
                <a:solidFill>
                  <a:srgbClr val="FF0000"/>
                </a:solidFill>
              </a:rPr>
              <a:t>Материнская линия</a:t>
            </a:r>
            <a:endParaRPr lang="ru-RU" dirty="0">
              <a:solidFill>
                <a:srgbClr val="FF0000"/>
              </a:solidFill>
            </a:endParaRPr>
          </a:p>
        </p:txBody>
      </p:sp>
      <p:sp>
        <p:nvSpPr>
          <p:cNvPr id="3" name="Текст 2"/>
          <p:cNvSpPr>
            <a:spLocks noGrp="1"/>
          </p:cNvSpPr>
          <p:nvPr>
            <p:ph type="body" idx="4294967295"/>
          </p:nvPr>
        </p:nvSpPr>
        <p:spPr>
          <a:xfrm>
            <a:off x="936625" y="1435100"/>
            <a:ext cx="8207375" cy="4572000"/>
          </a:xfrm>
        </p:spPr>
        <p:txBody>
          <a:bodyPr>
            <a:normAutofit/>
          </a:bodyPr>
          <a:lstStyle/>
          <a:p>
            <a:pPr>
              <a:buNone/>
            </a:pPr>
            <a:r>
              <a:rPr lang="ru-RU" dirty="0" smtClean="0"/>
              <a:t> </a:t>
            </a:r>
          </a:p>
          <a:p>
            <a:pPr algn="just">
              <a:buNone/>
            </a:pPr>
            <a:r>
              <a:rPr lang="ru-RU" dirty="0" smtClean="0"/>
              <a:t>  </a:t>
            </a:r>
            <a:r>
              <a:rPr lang="ru-RU" sz="2000" dirty="0" smtClean="0"/>
              <a:t>Мамин папа </a:t>
            </a:r>
            <a:r>
              <a:rPr lang="ru-RU" sz="2000" i="1" u="sng" dirty="0" smtClean="0"/>
              <a:t>Владимир</a:t>
            </a:r>
            <a:r>
              <a:rPr lang="ru-RU" sz="2000" dirty="0" smtClean="0"/>
              <a:t> вспоминает всеми нами любимую историю о том, как он собственноручно «расправился с фашистом». Только прибавляет, что ему повезло, поскольку  солдат оказался не из гестапо. Дело было в Запорожье, на оккупированной Украине. Маленький Вова жил там в землянке вместе со своей мамой </a:t>
            </a:r>
            <a:r>
              <a:rPr lang="ru-RU" sz="2000" i="1" u="sng" dirty="0" smtClean="0"/>
              <a:t>Любой</a:t>
            </a:r>
            <a:r>
              <a:rPr lang="ru-RU" sz="2000" dirty="0" smtClean="0"/>
              <a:t>. Так вот, когда немец стал приставать к последней, обнимать ее, мой будущий дед кинул кирпич прямо в глаз  нахалу! </a:t>
            </a:r>
            <a:r>
              <a:rPr lang="ru-RU" sz="2000" dirty="0" smtClean="0"/>
              <a:t> Тут </a:t>
            </a:r>
            <a:r>
              <a:rPr lang="ru-RU" sz="2000" dirty="0" smtClean="0"/>
              <a:t>мальчик испугался и убежал за реку. А когда спустя несколько дней вернулся домой (кушать же хочется), ему всыпали по первое число. Кстати, дедушкин отец </a:t>
            </a:r>
            <a:r>
              <a:rPr lang="ru-RU" sz="2000" i="1" u="sng" dirty="0" smtClean="0"/>
              <a:t>Василий, </a:t>
            </a:r>
            <a:r>
              <a:rPr lang="ru-RU" sz="2000" dirty="0" smtClean="0"/>
              <a:t>фельдшер, в то время служил фельдшером на Карпатах.</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936625" y="981075"/>
            <a:ext cx="8207375" cy="5026025"/>
          </a:xfrm>
        </p:spPr>
        <p:txBody>
          <a:bodyPr>
            <a:normAutofit fontScale="85000" lnSpcReduction="20000"/>
          </a:bodyPr>
          <a:lstStyle/>
          <a:p>
            <a:pPr algn="just">
              <a:buNone/>
            </a:pPr>
            <a:r>
              <a:rPr lang="ru-RU" sz="1900" dirty="0" smtClean="0"/>
              <a:t>Настоящей легендой стала тетя Владимира </a:t>
            </a:r>
            <a:r>
              <a:rPr lang="ru-RU" sz="1900" i="1" u="sng" dirty="0" smtClean="0"/>
              <a:t>Полина </a:t>
            </a:r>
            <a:r>
              <a:rPr lang="ru-RU" sz="1900" i="1" u="sng" dirty="0" err="1" smtClean="0"/>
              <a:t>Демидовна</a:t>
            </a:r>
            <a:r>
              <a:rPr lang="ru-RU" sz="1900" i="1" u="sng" dirty="0" smtClean="0"/>
              <a:t> Титкова </a:t>
            </a:r>
            <a:r>
              <a:rPr lang="ru-RU" sz="1900" dirty="0" smtClean="0"/>
              <a:t>(урожденная</a:t>
            </a:r>
            <a:r>
              <a:rPr lang="ru-RU" sz="1900" i="1" u="sng" dirty="0" smtClean="0"/>
              <a:t> Глушко)</a:t>
            </a:r>
            <a:r>
              <a:rPr lang="ru-RU" sz="1900" dirty="0" smtClean="0"/>
              <a:t>. Перед войной она окончила </a:t>
            </a:r>
            <a:r>
              <a:rPr lang="ru-RU" sz="1900" dirty="0" err="1" smtClean="0"/>
              <a:t>медучилище</a:t>
            </a:r>
            <a:r>
              <a:rPr lang="ru-RU" sz="1900" dirty="0" smtClean="0"/>
              <a:t> и работала заведующей </a:t>
            </a:r>
            <a:r>
              <a:rPr lang="ru-RU" sz="1900" dirty="0" smtClean="0"/>
              <a:t>фельдшерско-акушерским </a:t>
            </a:r>
            <a:r>
              <a:rPr lang="ru-RU" sz="1900" dirty="0" smtClean="0"/>
              <a:t>пунктом в одном из приграничных сел Западной Украины. С первых же часов Великой Отечественной войны добровольно оказывала медицинскую помощь бойцам 94-го пограничного отряда. Защищала Брест, где у нее убили мужа. Представьте, когда ей исполнилось 19 лет, она уже и партизанила, и сражалась наравне с мужчинами - пограничниками, и была в лесной бригаде, где строила подземные госпиталя. Только в ходе боев за освобождение Витебска Полина вынесла из-под огня 150 раненых (а за всю войну 400). За эти 4 кровопролитных года была сама трижды ранена. Ее ратный подвиг был отмечен орденом Отечественной войны </a:t>
            </a:r>
            <a:r>
              <a:rPr lang="en-US" sz="1900" dirty="0" smtClean="0"/>
              <a:t>I </a:t>
            </a:r>
            <a:r>
              <a:rPr lang="ru-RU" sz="1900" dirty="0" smtClean="0"/>
              <a:t>степени, многими медалями, среди которых </a:t>
            </a:r>
            <a:r>
              <a:rPr lang="ru-RU" sz="1900" dirty="0" err="1" smtClean="0"/>
              <a:t>Флоренс</a:t>
            </a:r>
            <a:r>
              <a:rPr lang="ru-RU" sz="1900" dirty="0" smtClean="0"/>
              <a:t> </a:t>
            </a:r>
            <a:r>
              <a:rPr lang="ru-RU" sz="1900" dirty="0" err="1" smtClean="0"/>
              <a:t>Найтингейл</a:t>
            </a:r>
            <a:r>
              <a:rPr lang="ru-RU" sz="1900" dirty="0" smtClean="0"/>
              <a:t> – высшая награда для медицинских сестер во всем мире от Международного Красного Креста. В России такую медаль имеют около 40 сестер милосердия, а всего в мире 800. После войны вышла замуж за </a:t>
            </a:r>
            <a:r>
              <a:rPr lang="ru-RU" sz="1900" i="1" u="sng" dirty="0" err="1" smtClean="0"/>
              <a:t>Данилицкого</a:t>
            </a:r>
            <a:r>
              <a:rPr lang="ru-RU" sz="1900" i="1" u="sng" dirty="0" smtClean="0"/>
              <a:t> Антона </a:t>
            </a:r>
            <a:r>
              <a:rPr lang="ru-RU" sz="1900" i="1" u="sng" dirty="0" smtClean="0"/>
              <a:t>Петровича </a:t>
            </a:r>
            <a:r>
              <a:rPr lang="ru-RU" sz="1900" dirty="0" smtClean="0"/>
              <a:t>(</a:t>
            </a:r>
            <a:r>
              <a:rPr lang="ru-RU" sz="1900" dirty="0" smtClean="0"/>
              <a:t>1922), Героя СССР. Его танк первым вошел в Прагу, где он спас маленькую девочку, подвергнув свою жизнь смертельной опасности. Антон Петрович вышел в отставку в звании полковника после 32-летней службы. Работал в учебно-методическом кабинете по подготовке и повышению квалификации рабочих и специалистов сельского хозяйства Агропрома РСФСР. Участвовал в военно-патриотическом воспитании молодежи города Королева. После войны Полина </a:t>
            </a:r>
            <a:r>
              <a:rPr lang="ru-RU" sz="1900" dirty="0" err="1" smtClean="0"/>
              <a:t>Демидовна</a:t>
            </a:r>
            <a:r>
              <a:rPr lang="ru-RU" sz="1900" dirty="0" smtClean="0"/>
              <a:t> работала на различных руководящих должностях в медицинских учреждениях Московской области. Ее неоднократно избирали депутатом </a:t>
            </a:r>
            <a:r>
              <a:rPr lang="ru-RU" sz="1900" dirty="0" err="1" smtClean="0"/>
              <a:t>Болшевского</a:t>
            </a:r>
            <a:r>
              <a:rPr lang="ru-RU" sz="1900" dirty="0" smtClean="0"/>
              <a:t> поселкового Совета народных депутатов. Эта мужественная и самоотверженная женщина уйдет из жизни за три часа до начала нового тысячелетия, хоть и ровесница Антону Петровичу…</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324544" y="0"/>
            <a:ext cx="4104456" cy="5661025"/>
          </a:xfrm>
        </p:spPr>
        <p:txBody>
          <a:bodyPr>
            <a:noAutofit/>
          </a:bodyPr>
          <a:lstStyle/>
          <a:p>
            <a:pPr algn="just">
              <a:buNone/>
            </a:pPr>
            <a:r>
              <a:rPr lang="ru-RU" sz="1800" dirty="0" smtClean="0"/>
              <a:t> </a:t>
            </a:r>
            <a:r>
              <a:rPr lang="ru-RU" sz="1800" dirty="0" smtClean="0"/>
              <a:t>     Ярким </a:t>
            </a:r>
            <a:r>
              <a:rPr lang="ru-RU" sz="1800" dirty="0" smtClean="0"/>
              <a:t>примером трудового подвига является мама маминой мамы (моя прабабушка) </a:t>
            </a:r>
            <a:r>
              <a:rPr lang="ru-RU" sz="1800" i="1" u="sng" dirty="0" smtClean="0"/>
              <a:t>Александра </a:t>
            </a:r>
            <a:r>
              <a:rPr lang="ru-RU" sz="1800" i="1" u="sng" dirty="0" err="1" smtClean="0"/>
              <a:t>Фроловна</a:t>
            </a:r>
            <a:r>
              <a:rPr lang="ru-RU" sz="1800" i="1" u="sng" dirty="0" smtClean="0"/>
              <a:t> </a:t>
            </a:r>
            <a:r>
              <a:rPr lang="ru-RU" sz="1800" dirty="0" smtClean="0"/>
              <a:t>(1927-2010) . В самом начале войны ей было 14 лет. Жила в Рязанской области, в деревне Ключи. Там располагался одноименный и очень богатый колхоз, где выращивали рожь, пшеницу, а вокруг располагались животноводческие фермы. Но все мужчины ушли бить фашистов, поэтому работать было некому. Тогда Шурочка сама села за трактор и работала весь трудовой день. Ее научил этому </a:t>
            </a:r>
            <a:r>
              <a:rPr lang="ru-RU" sz="1800" i="1" u="sng" dirty="0" smtClean="0"/>
              <a:t>дядя-старичок</a:t>
            </a:r>
            <a:r>
              <a:rPr lang="ru-RU" sz="1800" dirty="0" smtClean="0"/>
              <a:t>, бывший председатель «Ключей». Только ближе к концу войны инвалиды, вернувшиеся с фронта, стали помогать бабуле. После Великой Отечественной она стала первоклассным поваром. </a:t>
            </a:r>
            <a:endParaRPr lang="ru-RU" sz="1800" dirty="0"/>
          </a:p>
        </p:txBody>
      </p:sp>
      <p:pic>
        <p:nvPicPr>
          <p:cNvPr id="5" name="Содержимое 4" descr="war_rear.jpg"/>
          <p:cNvPicPr>
            <a:picLocks noGrp="1" noChangeAspect="1"/>
          </p:cNvPicPr>
          <p:nvPr>
            <p:ph sz="half" idx="4294967295"/>
          </p:nvPr>
        </p:nvPicPr>
        <p:blipFill>
          <a:blip r:embed="rId2" cstate="print"/>
          <a:stretch>
            <a:fillRect/>
          </a:stretch>
        </p:blipFill>
        <p:spPr>
          <a:xfrm>
            <a:off x="3687763" y="1484313"/>
            <a:ext cx="5456237" cy="38163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252536" y="0"/>
            <a:ext cx="4032448" cy="5472113"/>
          </a:xfrm>
        </p:spPr>
        <p:txBody>
          <a:bodyPr>
            <a:noAutofit/>
          </a:bodyPr>
          <a:lstStyle/>
          <a:p>
            <a:pPr algn="just">
              <a:buNone/>
            </a:pPr>
            <a:r>
              <a:rPr lang="ru-RU" sz="1800" dirty="0" smtClean="0"/>
              <a:t> </a:t>
            </a:r>
            <a:r>
              <a:rPr lang="ru-RU" sz="1800" dirty="0" smtClean="0"/>
              <a:t>   Ее </a:t>
            </a:r>
            <a:r>
              <a:rPr lang="ru-RU" sz="1800" dirty="0" smtClean="0"/>
              <a:t>муж, рядовой солдат </a:t>
            </a:r>
            <a:r>
              <a:rPr lang="ru-RU" sz="1800" i="1" u="sng" dirty="0" err="1" smtClean="0"/>
              <a:t>Шуйчиков</a:t>
            </a:r>
            <a:r>
              <a:rPr lang="ru-RU" sz="1800" i="1" u="sng" dirty="0" smtClean="0"/>
              <a:t> Аркадий </a:t>
            </a:r>
            <a:r>
              <a:rPr lang="ru-RU" sz="1800" i="1" u="sng" dirty="0" smtClean="0"/>
              <a:t>Степанович </a:t>
            </a:r>
            <a:r>
              <a:rPr lang="ru-RU" sz="1800" dirty="0" smtClean="0"/>
              <a:t>(</a:t>
            </a:r>
            <a:r>
              <a:rPr lang="ru-RU" sz="1800" dirty="0" smtClean="0"/>
              <a:t>1925-2002), был призван в армию в 18 лет. В 43 году после обучения в 383 стрелковом полку города Ижевска был направлен в третье ленинградское пехотное училище, по окончанию которого держал оборону северной столицы. В 44 году разорвавшаяся рядом бомба лишила его пальцев на левой руке и повредила правую ногу. Аркадия отвезли в госпиталь, где сказали, что он больше служить не сможет из-за полученных ранений. Теперь он инвалид </a:t>
            </a:r>
            <a:r>
              <a:rPr lang="en-US" sz="1800" dirty="0" smtClean="0"/>
              <a:t>I</a:t>
            </a:r>
            <a:r>
              <a:rPr lang="ru-RU" sz="1800" dirty="0" smtClean="0"/>
              <a:t> группы. Дедушка является обладателем многих наград: орден Отечественной войны </a:t>
            </a:r>
            <a:r>
              <a:rPr lang="en-US" sz="1800" dirty="0" smtClean="0"/>
              <a:t>I</a:t>
            </a:r>
            <a:r>
              <a:rPr lang="ru-RU" sz="1800" dirty="0" smtClean="0"/>
              <a:t> степени, медаль Жукова, все юбилейные медали вплоть до 2002 года. Про его </a:t>
            </a:r>
            <a:r>
              <a:rPr lang="ru-RU" sz="1800" i="1" u="sng" dirty="0" smtClean="0"/>
              <a:t>брата</a:t>
            </a:r>
            <a:r>
              <a:rPr lang="ru-RU" sz="1800" dirty="0" smtClean="0"/>
              <a:t> ничего не известно, пропал без вести.</a:t>
            </a:r>
            <a:endParaRPr lang="ru-RU" sz="1800" dirty="0"/>
          </a:p>
        </p:txBody>
      </p:sp>
      <p:pic>
        <p:nvPicPr>
          <p:cNvPr id="5" name="Содержимое 4" descr="XdIX8u-ajsI.jpg"/>
          <p:cNvPicPr>
            <a:picLocks noGrp="1" noChangeAspect="1"/>
          </p:cNvPicPr>
          <p:nvPr>
            <p:ph sz="half" idx="4294967295"/>
          </p:nvPr>
        </p:nvPicPr>
        <p:blipFill>
          <a:blip r:embed="rId2" cstate="print"/>
          <a:stretch>
            <a:fillRect/>
          </a:stretch>
        </p:blipFill>
        <p:spPr>
          <a:xfrm>
            <a:off x="3995936" y="2205038"/>
            <a:ext cx="4968552" cy="2600325"/>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62</TotalTime>
  <Words>919</Words>
  <Application>Microsoft Office PowerPoint</Application>
  <PresentationFormat>Экран (4:3)</PresentationFormat>
  <Paragraphs>26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Метро</vt:lpstr>
      <vt:lpstr>Страница семейной славы</vt:lpstr>
      <vt:lpstr>Слайд 2</vt:lpstr>
      <vt:lpstr>Отцовская линия</vt:lpstr>
      <vt:lpstr>Слайд 4</vt:lpstr>
      <vt:lpstr>Слайд 5</vt:lpstr>
      <vt:lpstr>Материнская линия</vt:lpstr>
      <vt:lpstr>Слайд 7</vt:lpstr>
      <vt:lpstr>Слайд 8</vt:lpstr>
      <vt:lpstr>Слайд 9</vt:lpstr>
      <vt:lpstr>Спасибо за внимание!</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Страница семейной славы</dc:title>
  <dc:creator>Исправитель косяков</dc:creator>
  <cp:lastModifiedBy>любовь</cp:lastModifiedBy>
  <cp:revision>10</cp:revision>
  <dcterms:created xsi:type="dcterms:W3CDTF">2014-12-08T16:39:31Z</dcterms:created>
  <dcterms:modified xsi:type="dcterms:W3CDTF">2014-12-14T08:39:28Z</dcterms:modified>
</cp:coreProperties>
</file>