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72" r:id="rId10"/>
    <p:sldId id="273" r:id="rId11"/>
    <p:sldId id="274" r:id="rId12"/>
    <p:sldId id="267" r:id="rId13"/>
    <p:sldId id="275" r:id="rId14"/>
    <p:sldId id="266" r:id="rId15"/>
    <p:sldId id="276" r:id="rId16"/>
    <p:sldId id="265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138" autoAdjust="0"/>
  </p:normalViewPr>
  <p:slideViewPr>
    <p:cSldViewPr>
      <p:cViewPr varScale="1">
        <p:scale>
          <a:sx n="79" d="100"/>
          <a:sy n="79" d="100"/>
        </p:scale>
        <p:origin x="-8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43231-295E-41E5-97D5-D70E7DAC1FF5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233C66-F5C2-48DD-A8C4-6260E5257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79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33C66-F5C2-48DD-A8C4-6260E52571C2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33C66-F5C2-48DD-A8C4-6260E52571C2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33C66-F5C2-48DD-A8C4-6260E52571C2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33C66-F5C2-48DD-A8C4-6260E52571C2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33C66-F5C2-48DD-A8C4-6260E52571C2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33C66-F5C2-48DD-A8C4-6260E52571C2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33C66-F5C2-48DD-A8C4-6260E52571C2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33C66-F5C2-48DD-A8C4-6260E52571C2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33C66-F5C2-48DD-A8C4-6260E52571C2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33C66-F5C2-48DD-A8C4-6260E52571C2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33C66-F5C2-48DD-A8C4-6260E52571C2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33C66-F5C2-48DD-A8C4-6260E52571C2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33C66-F5C2-48DD-A8C4-6260E52571C2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33C66-F5C2-48DD-A8C4-6260E52571C2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33C66-F5C2-48DD-A8C4-6260E52571C2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33C66-F5C2-48DD-A8C4-6260E52571C2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0463B-25DB-4592-AA18-8A293F52B321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8321-0E14-41F2-9448-2C6232C4D4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0463B-25DB-4592-AA18-8A293F52B321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8321-0E14-41F2-9448-2C6232C4D4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0463B-25DB-4592-AA18-8A293F52B321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8321-0E14-41F2-9448-2C6232C4D4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0463B-25DB-4592-AA18-8A293F52B321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8321-0E14-41F2-9448-2C6232C4D4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0463B-25DB-4592-AA18-8A293F52B321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8321-0E14-41F2-9448-2C6232C4D4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0463B-25DB-4592-AA18-8A293F52B321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8321-0E14-41F2-9448-2C6232C4D4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0463B-25DB-4592-AA18-8A293F52B321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8321-0E14-41F2-9448-2C6232C4D4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0463B-25DB-4592-AA18-8A293F52B321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8321-0E14-41F2-9448-2C6232C4D4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0463B-25DB-4592-AA18-8A293F52B321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8321-0E14-41F2-9448-2C6232C4D4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0463B-25DB-4592-AA18-8A293F52B321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8321-0E14-41F2-9448-2C6232C4D4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0463B-25DB-4592-AA18-8A293F52B321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98321-0E14-41F2-9448-2C6232C4D4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0463B-25DB-4592-AA18-8A293F52B321}" type="datetimeFigureOut">
              <a:rPr lang="ru-RU" smtClean="0"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98321-0E14-41F2-9448-2C6232C4D4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4.jpeg"/><Relationship Id="rId10" Type="http://schemas.openxmlformats.org/officeDocument/2006/relationships/image" Target="../media/image23.jpeg"/><Relationship Id="rId4" Type="http://schemas.openxmlformats.org/officeDocument/2006/relationships/image" Target="../media/image2.jpe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4.jpeg"/><Relationship Id="rId10" Type="http://schemas.microsoft.com/office/2007/relationships/hdphoto" Target="../media/hdphoto2.wdp"/><Relationship Id="rId4" Type="http://schemas.openxmlformats.org/officeDocument/2006/relationships/image" Target="../media/image2.jpeg"/><Relationship Id="rId9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4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microsoft.com/office/2007/relationships/hdphoto" Target="../media/hdphoto4.wdp"/><Relationship Id="rId5" Type="http://schemas.openxmlformats.org/officeDocument/2006/relationships/image" Target="../media/image6.jpeg"/><Relationship Id="rId10" Type="http://schemas.openxmlformats.org/officeDocument/2006/relationships/image" Target="../media/image37.png"/><Relationship Id="rId4" Type="http://schemas.openxmlformats.org/officeDocument/2006/relationships/image" Target="../media/image2.jpe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8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112070_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04664"/>
            <a:ext cx="8572500" cy="5905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4" name="TextBox 13"/>
          <p:cNvSpPr txBox="1"/>
          <p:nvPr/>
        </p:nvSpPr>
        <p:spPr>
          <a:xfrm>
            <a:off x="1968145" y="1747168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Моя маленькая авиационная династия</a:t>
            </a:r>
            <a:endParaRPr lang="ru-RU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" name="Рисунок 15" descr="ли-2 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764704"/>
            <a:ext cx="2751226" cy="1925859"/>
          </a:xfrm>
          <a:prstGeom prst="rect">
            <a:avLst/>
          </a:prstGeom>
        </p:spPr>
      </p:pic>
      <p:sp>
        <p:nvSpPr>
          <p:cNvPr id="6" name="Rectangle 10"/>
          <p:cNvSpPr>
            <a:spLocks noChangeArrowheads="1"/>
          </p:cNvSpPr>
          <p:nvPr/>
        </p:nvSpPr>
        <p:spPr bwMode="gray">
          <a:xfrm>
            <a:off x="3851920" y="3573016"/>
            <a:ext cx="4711944" cy="216024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89984" tIns="53991" rIns="89984" bIns="53991"/>
          <a:lstStyle/>
          <a:p>
            <a:pPr algn="r" defTabSz="800100" eaLnBrk="0" hangingPunct="0"/>
            <a:r>
              <a:rPr lang="ru-RU" sz="2000" b="1" noProof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 pitchFamily="34" charset="0"/>
              </a:rPr>
              <a:t>СЕКАЧЁВА </a:t>
            </a:r>
            <a:r>
              <a:rPr lang="ru-RU" sz="2000" b="1" noProof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 pitchFamily="34" charset="0"/>
              </a:rPr>
              <a:t>МАРИЯ</a:t>
            </a:r>
            <a:endParaRPr lang="ru-RU" sz="1400" b="1" noProof="1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</a:endParaRPr>
          </a:p>
          <a:p>
            <a:pPr algn="r" defTabSz="800100"/>
            <a:endParaRPr lang="en-US" sz="16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</a:endParaRPr>
          </a:p>
          <a:p>
            <a:pPr algn="r" defTabSz="800100"/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 pitchFamily="34" charset="0"/>
              </a:rPr>
              <a:t>ГБОУ 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 pitchFamily="34" charset="0"/>
              </a:rPr>
              <a:t>СОШ № 1287</a:t>
            </a:r>
          </a:p>
          <a:p>
            <a:pPr algn="r" defTabSz="800100"/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 pitchFamily="34" charset="0"/>
              </a:rPr>
              <a:t>с углубленным изучением</a:t>
            </a:r>
          </a:p>
          <a:p>
            <a:pPr algn="r" defTabSz="800100"/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 pitchFamily="34" charset="0"/>
              </a:rPr>
              <a:t>английского языка</a:t>
            </a:r>
          </a:p>
          <a:p>
            <a:pPr algn="r" defTabSz="800100"/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 pitchFamily="34" charset="0"/>
              </a:rPr>
              <a:t>5</a:t>
            </a:r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 pitchFamily="34" charset="0"/>
              </a:rPr>
              <a:t> </a:t>
            </a:r>
            <a:r>
              <a:rPr lang="ru-RU" sz="16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 pitchFamily="34" charset="0"/>
              </a:rPr>
              <a:t>класс «В»</a:t>
            </a:r>
          </a:p>
          <a:p>
            <a:pPr algn="r" defTabSz="800100"/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</a:endParaRPr>
          </a:p>
          <a:p>
            <a:pPr algn="r" defTabSz="800100"/>
            <a:r>
              <a:rPr lang="ru-RU" sz="16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 pitchFamily="34" charset="0"/>
              </a:rPr>
              <a:t>Классный руководитель</a:t>
            </a:r>
          </a:p>
          <a:p>
            <a:pPr algn="r" defTabSz="800100"/>
            <a:r>
              <a:rPr lang="ru-RU" sz="1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 pitchFamily="34" charset="0"/>
              </a:rPr>
              <a:t>Волкова Елена Леонидовна</a:t>
            </a:r>
            <a:endParaRPr lang="ru-RU" sz="1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ti.ru/uploads/posts/2012-12/thumbs/1355517514_img1343814414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53847"/>
          <a:stretch>
            <a:fillRect/>
          </a:stretch>
        </p:blipFill>
        <p:spPr bwMode="auto">
          <a:xfrm>
            <a:off x="-252536" y="-171400"/>
            <a:ext cx="9577064" cy="21602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 descr="ли-2 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0" y="332656"/>
            <a:ext cx="2339752" cy="16378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9792" y="234952"/>
            <a:ext cx="619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свои заслуги прадедушка был награжден:</a:t>
            </a:r>
          </a:p>
          <a:p>
            <a:pPr marL="342900" indent="-342900" algn="r">
              <a:buFontTx/>
              <a:buChar char="-"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рденом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Красной звезды</a:t>
            </a:r>
          </a:p>
          <a:p>
            <a:pPr marL="342900" indent="-342900" algn="r">
              <a:buFontTx/>
              <a:buChar char="-"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вумя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орденами «Знак Почета»</a:t>
            </a:r>
          </a:p>
          <a:p>
            <a:pPr marL="342900" indent="-342900" algn="r">
              <a:buFontTx/>
              <a:buChar char="-"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едалью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«За взятие Берлина»</a:t>
            </a:r>
          </a:p>
          <a:p>
            <a:pPr marL="342900" indent="-342900" algn="r">
              <a:buFontTx/>
              <a:buChar char="-"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едалью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«За боевые заслуги»</a:t>
            </a:r>
          </a:p>
          <a:p>
            <a:pPr marL="342900" indent="-342900" algn="r">
              <a:buFontTx/>
              <a:buChar char="-"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едалью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«За победу над Германией в Великой Отечественной войне»</a:t>
            </a:r>
          </a:p>
          <a:p>
            <a:pPr marL="342900" indent="-342900" algn="r">
              <a:buFontTx/>
              <a:buChar char="-"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наком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«Гвардия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 descr="20141214_193731.jpg"/>
          <p:cNvPicPr>
            <a:picLocks noChangeAspect="1"/>
          </p:cNvPicPr>
          <p:nvPr/>
        </p:nvPicPr>
        <p:blipFill rotWithShape="1">
          <a:blip r:embed="rId5" cstate="print"/>
          <a:srcRect l="190" r="-31" b="1934"/>
          <a:stretch/>
        </p:blipFill>
        <p:spPr>
          <a:xfrm>
            <a:off x="164668" y="2443932"/>
            <a:ext cx="3111188" cy="4153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http://www.mil.by/upload/_thumbs/8a179060978209259e721bdb2892630b_800x862.01550387597_CENTER_CENTER_416b69587eb128e18ef639329d7ad35e_wcent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756" y="2989883"/>
            <a:ext cx="1358066" cy="146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666.photobucket.com/albums/vv27/coinshop/Snaki/pochet-2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4" t="1646" r="28828" b="7096"/>
          <a:stretch/>
        </p:blipFill>
        <p:spPr bwMode="auto">
          <a:xfrm>
            <a:off x="4906526" y="3336407"/>
            <a:ext cx="1080120" cy="204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useum.afvgavt.ru/Page_1941/Medals/MVzBerlin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14" r="32372"/>
          <a:stretch/>
        </p:blipFill>
        <p:spPr bwMode="auto">
          <a:xfrm>
            <a:off x="5940152" y="4586479"/>
            <a:ext cx="1131182" cy="200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zonwar.ru/images/ordena_medali/medali_SSSR/za_boevie_zaslugi3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18" y="3359324"/>
            <a:ext cx="1156110" cy="205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upload.wikimedia.org/wikipedia/commons/a/a6/Za_pobedu_nad_germani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147" y="4662941"/>
            <a:ext cx="1008333" cy="185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militarka.com/files/products/5_35.800x600w.jpg?41eaa7a91ceac41ded6f953eb059f54c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7" t="5945" r="7979" b="-2106"/>
          <a:stretch/>
        </p:blipFill>
        <p:spPr bwMode="auto">
          <a:xfrm>
            <a:off x="3551182" y="4805351"/>
            <a:ext cx="1333640" cy="179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4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ti.ru/uploads/posts/2012-12/thumbs/1355517514_img1343814414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53847"/>
          <a:stretch>
            <a:fillRect/>
          </a:stretch>
        </p:blipFill>
        <p:spPr bwMode="auto">
          <a:xfrm>
            <a:off x="-252536" y="-171400"/>
            <a:ext cx="9577064" cy="21602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 descr="ли-2 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0" y="332656"/>
            <a:ext cx="2339752" cy="1637827"/>
          </a:xfrm>
          <a:prstGeom prst="rect">
            <a:avLst/>
          </a:prstGeom>
        </p:spPr>
      </p:pic>
      <p:sp>
        <p:nvSpPr>
          <p:cNvPr id="9" name="Ellipse 5"/>
          <p:cNvSpPr>
            <a:spLocks noChangeArrowheads="1"/>
          </p:cNvSpPr>
          <p:nvPr/>
        </p:nvSpPr>
        <p:spPr bwMode="auto">
          <a:xfrm flipH="1">
            <a:off x="1280028" y="2893801"/>
            <a:ext cx="3374602" cy="3310846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noProof="1"/>
          </a:p>
        </p:txBody>
      </p:sp>
      <p:pic>
        <p:nvPicPr>
          <p:cNvPr id="7" name="Рисунок 6" descr="20141214_193753.jpg"/>
          <p:cNvPicPr>
            <a:picLocks noChangeAspect="1"/>
          </p:cNvPicPr>
          <p:nvPr/>
        </p:nvPicPr>
        <p:blipFill rotWithShape="1">
          <a:blip r:embed="rId5" cstate="print"/>
          <a:srcRect l="-902" b="-162"/>
          <a:stretch/>
        </p:blipFill>
        <p:spPr>
          <a:xfrm>
            <a:off x="179512" y="2517548"/>
            <a:ext cx="3096344" cy="40981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195736" y="234952"/>
            <a:ext cx="6696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свои заслуги прабабушка была награждена:</a:t>
            </a:r>
          </a:p>
          <a:p>
            <a:pPr marL="342900" indent="-342900" algn="r">
              <a:buFontTx/>
              <a:buChar char="-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едалью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«За боевые заслуги»</a:t>
            </a:r>
          </a:p>
          <a:p>
            <a:pPr marL="342900" indent="-342900" algn="r">
              <a:buFontTx/>
              <a:buChar char="-"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едалью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«За победу над Германией в Великой Отечественной войне»</a:t>
            </a:r>
          </a:p>
          <a:p>
            <a:pPr marL="342900" indent="-342900" algn="r">
              <a:buFontTx/>
              <a:buChar char="-"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наком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«Гвардия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8" descr="http://zonwar.ru/images/ordena_medali/medali_SSSR/za_boevie_zaslugi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176" y="2540885"/>
            <a:ext cx="1571622" cy="278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upload.wikimedia.org/wikipedia/commons/a/a6/Za_pobedu_nad_germani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592217"/>
            <a:ext cx="1434628" cy="26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militarka.com/files/products/5_35.800x600w.jpg?41eaa7a91ceac41ded6f953eb059f54c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7" t="5945" r="7979" b="-2106"/>
          <a:stretch/>
        </p:blipFill>
        <p:spPr bwMode="auto">
          <a:xfrm>
            <a:off x="5436096" y="4406219"/>
            <a:ext cx="1620180" cy="218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18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ti.ru/uploads/posts/2012-12/thumbs/1355517514_img1343814414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53847"/>
          <a:stretch>
            <a:fillRect/>
          </a:stretch>
        </p:blipFill>
        <p:spPr bwMode="auto">
          <a:xfrm>
            <a:off x="-252536" y="-171400"/>
            <a:ext cx="9577064" cy="21602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 descr="ли-2 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0" y="332656"/>
            <a:ext cx="2339752" cy="1637827"/>
          </a:xfrm>
          <a:prstGeom prst="rect">
            <a:avLst/>
          </a:prstGeom>
        </p:spPr>
      </p:pic>
      <p:pic>
        <p:nvPicPr>
          <p:cNvPr id="15362" name="Picture 2" descr="продано. Гражданская авиаци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3" y="2451994"/>
            <a:ext cx="3168352" cy="2129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летаем самолетами аэрофлота. - Страница 5 - Форум Абырвалг.НЕТ"/>
          <p:cNvPicPr>
            <a:picLocks noChangeAspect="1" noChangeArrowheads="1"/>
          </p:cNvPicPr>
          <p:nvPr/>
        </p:nvPicPr>
        <p:blipFill>
          <a:blip r:embed="rId6" cstate="print"/>
          <a:srcRect l="-4348" t="22849" b="15133"/>
          <a:stretch>
            <a:fillRect/>
          </a:stretch>
        </p:blipFill>
        <p:spPr bwMode="auto">
          <a:xfrm>
            <a:off x="5004048" y="2451994"/>
            <a:ext cx="3456384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Фотография Открытое небо. С-130 &quot;Геркулес&quot; из раздела техно 3267581 - фото.сайт - Photosight.ru"/>
          <p:cNvPicPr>
            <a:picLocks noChangeAspect="1" noChangeArrowheads="1"/>
          </p:cNvPicPr>
          <p:nvPr/>
        </p:nvPicPr>
        <p:blipFill>
          <a:blip r:embed="rId7" cstate="print"/>
          <a:srcRect t="26173" b="11886"/>
          <a:stretch>
            <a:fillRect/>
          </a:stretch>
        </p:blipFill>
        <p:spPr bwMode="auto">
          <a:xfrm>
            <a:off x="5169792" y="3897052"/>
            <a:ext cx="3312368" cy="1360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StateMaster - Encyclopedia: El Al"/>
          <p:cNvPicPr>
            <a:picLocks noChangeAspect="1" noChangeArrowheads="1"/>
          </p:cNvPicPr>
          <p:nvPr/>
        </p:nvPicPr>
        <p:blipFill>
          <a:blip r:embed="rId8" cstate="print"/>
          <a:srcRect t="24840" b="17949"/>
          <a:stretch>
            <a:fillRect/>
          </a:stretch>
        </p:blipFill>
        <p:spPr bwMode="auto">
          <a:xfrm>
            <a:off x="5162297" y="5373216"/>
            <a:ext cx="3298135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0" name="Picture 10" descr="Новости об оружии и вооружении России и Российской армии"/>
          <p:cNvPicPr>
            <a:picLocks noChangeAspect="1" noChangeArrowheads="1"/>
          </p:cNvPicPr>
          <p:nvPr/>
        </p:nvPicPr>
        <p:blipFill>
          <a:blip r:embed="rId9" cstate="print"/>
          <a:srcRect t="6058" b="9135"/>
          <a:stretch>
            <a:fillRect/>
          </a:stretch>
        </p:blipFill>
        <p:spPr bwMode="auto">
          <a:xfrm>
            <a:off x="499170" y="4833156"/>
            <a:ext cx="3215078" cy="1847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10"/>
          <p:cNvSpPr>
            <a:spLocks noChangeArrowheads="1"/>
          </p:cNvSpPr>
          <p:nvPr/>
        </p:nvSpPr>
        <p:spPr bwMode="gray">
          <a:xfrm>
            <a:off x="2293568" y="2602995"/>
            <a:ext cx="1259632" cy="5040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89984" tIns="53991" rIns="89984" bIns="53991"/>
          <a:lstStyle/>
          <a:p>
            <a:pPr algn="r" defTabSz="800100" eaLnBrk="0" hangingPunct="0"/>
            <a:r>
              <a:rPr lang="ru-RU" sz="2400" b="1" dirty="0" smtClean="0">
                <a:solidFill>
                  <a:schemeClr val="bg1"/>
                </a:solidFill>
              </a:rPr>
              <a:t>Ту-204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gray">
          <a:xfrm>
            <a:off x="2339752" y="4901081"/>
            <a:ext cx="1259632" cy="5040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89984" tIns="53991" rIns="89984" bIns="53991"/>
          <a:lstStyle/>
          <a:p>
            <a:pPr algn="r" defTabSz="800100" eaLnBrk="0" hangingPunct="0"/>
            <a:r>
              <a:rPr lang="ru-RU" sz="2400" b="1" dirty="0" smtClean="0"/>
              <a:t>Ил-20</a:t>
            </a:r>
            <a:endParaRPr lang="ru-RU" sz="2400" b="1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7020272" y="2602995"/>
            <a:ext cx="1259632" cy="5040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89984" tIns="53991" rIns="89984" bIns="53991"/>
          <a:lstStyle/>
          <a:p>
            <a:pPr algn="r" defTabSz="800100" eaLnBrk="0" hangingPunct="0"/>
            <a:r>
              <a:rPr lang="ru-RU" sz="2400" b="1" dirty="0" smtClean="0"/>
              <a:t>ДС-6</a:t>
            </a:r>
            <a:endParaRPr lang="ru-RU" sz="2400" b="1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gray">
          <a:xfrm>
            <a:off x="5276056" y="4073214"/>
            <a:ext cx="1259632" cy="5040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89984" tIns="53991" rIns="89984" bIns="53991"/>
          <a:lstStyle/>
          <a:p>
            <a:pPr defTabSz="800100" eaLnBrk="0" hangingPunct="0"/>
            <a:r>
              <a:rPr lang="ru-RU" sz="2400" b="1" dirty="0" smtClean="0"/>
              <a:t>С-130</a:t>
            </a:r>
            <a:endParaRPr lang="ru-RU" sz="2400" b="1" dirty="0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gray">
          <a:xfrm>
            <a:off x="6660232" y="5411361"/>
            <a:ext cx="1619672" cy="5040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89984" tIns="53991" rIns="89984" bIns="53991"/>
          <a:lstStyle/>
          <a:p>
            <a:pPr algn="r" defTabSz="800100" eaLnBrk="0" hangingPunct="0"/>
            <a:r>
              <a:rPr lang="ru-RU" sz="2400" b="1" dirty="0" smtClean="0">
                <a:solidFill>
                  <a:schemeClr val="bg1"/>
                </a:solidFill>
              </a:rPr>
              <a:t>Боинг-707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8305" y="170056"/>
            <a:ext cx="68225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После войны они остались во Внуково. Прадедушка продолжал летать штурманом на самолетах Ту-204, Ил-20. Так же, когда в СССР стали прилетать самолеты зарубежных авиакомпаний, он работал «</a:t>
            </a:r>
            <a:r>
              <a:rPr lang="ru-RU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лидировщиком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 – специалистом, свободно владеющим английским языком, помогавшим иностранным экипажам совершать посадку и взлет во Внуково.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ti.ru/uploads/posts/2012-12/thumbs/1355517514_img1343814414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53847"/>
          <a:stretch>
            <a:fillRect/>
          </a:stretch>
        </p:blipFill>
        <p:spPr bwMode="auto">
          <a:xfrm>
            <a:off x="-252536" y="-171400"/>
            <a:ext cx="9577064" cy="21602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 descr="ли-2 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0" y="332656"/>
            <a:ext cx="2339752" cy="1637827"/>
          </a:xfrm>
          <a:prstGeom prst="rect">
            <a:avLst/>
          </a:prstGeom>
        </p:spPr>
      </p:pic>
      <p:sp>
        <p:nvSpPr>
          <p:cNvPr id="9" name="Ellipse 5"/>
          <p:cNvSpPr>
            <a:spLocks noChangeArrowheads="1"/>
          </p:cNvSpPr>
          <p:nvPr/>
        </p:nvSpPr>
        <p:spPr bwMode="auto">
          <a:xfrm flipH="1">
            <a:off x="1280028" y="2893801"/>
            <a:ext cx="3374602" cy="3310846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noProof="1"/>
          </a:p>
        </p:txBody>
      </p:sp>
      <p:sp>
        <p:nvSpPr>
          <p:cNvPr id="10" name="TextBox 9"/>
          <p:cNvSpPr txBox="1"/>
          <p:nvPr/>
        </p:nvSpPr>
        <p:spPr>
          <a:xfrm>
            <a:off x="2195736" y="234952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мирное время он получил награды:</a:t>
            </a:r>
          </a:p>
          <a:p>
            <a:pPr marL="342900" indent="-342900" algn="r">
              <a:buFontTx/>
              <a:buChar char="-"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«Отличник Аэрофлота»</a:t>
            </a:r>
          </a:p>
          <a:p>
            <a:pPr marL="342900" indent="-342900" algn="r">
              <a:buFontTx/>
              <a:buChar char="-"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етыре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знака «За налет 1000000 км»</a:t>
            </a:r>
          </a:p>
          <a:p>
            <a:pPr marL="342900" indent="-342900" algn="r">
              <a:buFontTx/>
              <a:buChar char="-"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нак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«За безаварийный налет 12000 часов»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Рисунок 11" descr="20141214_193731.jpg"/>
          <p:cNvPicPr>
            <a:picLocks noChangeAspect="1"/>
          </p:cNvPicPr>
          <p:nvPr/>
        </p:nvPicPr>
        <p:blipFill rotWithShape="1">
          <a:blip r:embed="rId5" cstate="print"/>
          <a:srcRect l="190" r="-31" b="1934"/>
          <a:stretch/>
        </p:blipFill>
        <p:spPr>
          <a:xfrm>
            <a:off x="164668" y="2443932"/>
            <a:ext cx="3111188" cy="41534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2" descr="http://aviafalerist.narod.ru/Russia/Aeroflot/Aeroflot_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153669"/>
            <a:ext cx="2257554" cy="228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orums-su.com/download/file.php?id=1585782&amp;mode=view/img65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88" b="93988" l="9992" r="94073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65" t="7571" r="7795" b="8367"/>
          <a:stretch/>
        </p:blipFill>
        <p:spPr bwMode="auto">
          <a:xfrm>
            <a:off x="6444208" y="2154576"/>
            <a:ext cx="2304256" cy="244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ltav.ru/published/publicdata/ALTAVRU/attachments/SC/products_pictures/IMG_2310_enl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778" b="92889" l="15000" r="725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30" t="5869" r="25101" b="5447"/>
          <a:stretch/>
        </p:blipFill>
        <p:spPr bwMode="auto">
          <a:xfrm rot="21426096">
            <a:off x="5060847" y="4415399"/>
            <a:ext cx="2046639" cy="226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0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ti.ru/uploads/posts/2012-12/thumbs/1355517514_img1343814414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53847"/>
          <a:stretch>
            <a:fillRect/>
          </a:stretch>
        </p:blipFill>
        <p:spPr bwMode="auto">
          <a:xfrm>
            <a:off x="-252536" y="-171400"/>
            <a:ext cx="9577064" cy="21602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 descr="ли-2 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0" y="332656"/>
            <a:ext cx="2339752" cy="1637827"/>
          </a:xfrm>
          <a:prstGeom prst="rect">
            <a:avLst/>
          </a:prstGeom>
        </p:spPr>
      </p:pic>
      <p:pic>
        <p:nvPicPr>
          <p:cNvPr id="16386" name="Picture 2" descr="http://kub-kurort.ru/uploads/posts/2013-07/1374396459_rosaviaciyak.jp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29429"/>
          <a:stretch/>
        </p:blipFill>
        <p:spPr bwMode="auto">
          <a:xfrm>
            <a:off x="1691679" y="3212976"/>
            <a:ext cx="3293937" cy="3191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мама.jpg"/>
          <p:cNvPicPr>
            <a:picLocks noChangeAspect="1"/>
          </p:cNvPicPr>
          <p:nvPr/>
        </p:nvPicPr>
        <p:blipFill>
          <a:blip r:embed="rId6" cstate="print"/>
          <a:srcRect l="6731" t="7572" r="5771"/>
          <a:stretch>
            <a:fillRect/>
          </a:stretch>
        </p:blipFill>
        <p:spPr>
          <a:xfrm>
            <a:off x="152399" y="1988840"/>
            <a:ext cx="2376264" cy="33468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059832" y="234952"/>
            <a:ext cx="59766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1947 году у них родилась дочь – Жанна, моя бабушка. Она пошла по стопам родителей и стала работать в Федеральном Агентстве Воздушного транспорта. Она занимала должность главного эксперта-метролога. Эта была очень ответственная работа.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Она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контролировала, чтобы все устройства, приборы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инструменты,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применяемые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гражданской </a:t>
            </a:r>
          </a:p>
          <a:p>
            <a:pPr algn="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авиации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 всей России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были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сделаны по всем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нормам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правилам.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ti.ru/uploads/posts/2012-12/thumbs/1355517514_img1343814414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53847"/>
          <a:stretch>
            <a:fillRect/>
          </a:stretch>
        </p:blipFill>
        <p:spPr bwMode="auto">
          <a:xfrm>
            <a:off x="-252536" y="-171400"/>
            <a:ext cx="9577064" cy="21602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 descr="ли-2 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0" y="332656"/>
            <a:ext cx="2339752" cy="1637827"/>
          </a:xfrm>
          <a:prstGeom prst="rect">
            <a:avLst/>
          </a:prstGeom>
        </p:spPr>
      </p:pic>
      <p:pic>
        <p:nvPicPr>
          <p:cNvPr id="6" name="Рисунок 5" descr="мама.jpg"/>
          <p:cNvPicPr>
            <a:picLocks noChangeAspect="1"/>
          </p:cNvPicPr>
          <p:nvPr/>
        </p:nvPicPr>
        <p:blipFill>
          <a:blip r:embed="rId5" cstate="print"/>
          <a:srcRect l="6731" t="7572" r="5771"/>
          <a:stretch>
            <a:fillRect/>
          </a:stretch>
        </p:blipFill>
        <p:spPr>
          <a:xfrm>
            <a:off x="152398" y="2392844"/>
            <a:ext cx="2907433" cy="40949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843808" y="234952"/>
            <a:ext cx="61926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достижения в своей деятельности она была награждена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  <a:p>
            <a:pPr marL="342900" indent="-342900" algn="r">
              <a:buFontTx/>
              <a:buChar char="-"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наком «Отличник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Аэрофлота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</a:p>
          <a:p>
            <a:pPr marL="342900" indent="-342900" algn="r">
              <a:buFontTx/>
              <a:buChar char="-"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наком «Почетный работник транспорта России»</a:t>
            </a:r>
          </a:p>
          <a:p>
            <a:pPr marL="342900" indent="-342900" algn="r">
              <a:buFontTx/>
              <a:buChar char="-"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наком «За заслуги в стандартизации»</a:t>
            </a:r>
          </a:p>
          <a:p>
            <a:pPr marL="342900" indent="-342900" algn="r">
              <a:buFontTx/>
              <a:buChar char="-"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еребряной медалью «За достигнутые успехи в развитии народного хозяйства СССР»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 descr="http://aviafalerist.narod.ru/Russia/Aeroflot/Aeroflot_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10911"/>
            <a:ext cx="1485619" cy="150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allfaler.ru/images/stories/Znaks/RF/Transport/pochet_rabot_transpotr_ro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06" y="3824488"/>
            <a:ext cx="1720068" cy="266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mg-fotki.yandex.ru/get/4706/111430280.3/0_64ce8_28c556f7_L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267" b="89333" l="27000" r="82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63" t="19921" r="17122" b="8778"/>
          <a:stretch/>
        </p:blipFill>
        <p:spPr bwMode="auto">
          <a:xfrm>
            <a:off x="3672263" y="5157192"/>
            <a:ext cx="1363906" cy="133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ferroics.narod.ru/image5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00" b="100000" l="129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802246"/>
            <a:ext cx="1668013" cy="270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9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ti.ru/uploads/posts/2012-12/thumbs/1355517514_img1343814414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53847"/>
          <a:stretch>
            <a:fillRect/>
          </a:stretch>
        </p:blipFill>
        <p:spPr bwMode="auto">
          <a:xfrm>
            <a:off x="-252536" y="-171400"/>
            <a:ext cx="9577064" cy="21602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 descr="ли-2 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0" y="332656"/>
            <a:ext cx="2339752" cy="1637827"/>
          </a:xfrm>
          <a:prstGeom prst="rect">
            <a:avLst/>
          </a:prstGeom>
        </p:spPr>
      </p:pic>
      <p:pic>
        <p:nvPicPr>
          <p:cNvPr id="17410" name="Picture 2" descr="Aeroflot first half net profit up 24 pct to $17.5 mln Business RIA Novost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3050455"/>
            <a:ext cx="4379668" cy="291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e2.jpg"/>
          <p:cNvPicPr>
            <a:picLocks noChangeAspect="1"/>
          </p:cNvPicPr>
          <p:nvPr/>
        </p:nvPicPr>
        <p:blipFill>
          <a:blip r:embed="rId6" cstate="print"/>
          <a:srcRect t="9170" r="6847" b="19761"/>
          <a:stretch>
            <a:fillRect/>
          </a:stretch>
        </p:blipFill>
        <p:spPr>
          <a:xfrm>
            <a:off x="266110" y="4509120"/>
            <a:ext cx="2081264" cy="20162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Rectangle 10"/>
          <p:cNvSpPr>
            <a:spLocks noChangeArrowheads="1"/>
          </p:cNvSpPr>
          <p:nvPr/>
        </p:nvSpPr>
        <p:spPr bwMode="gray">
          <a:xfrm>
            <a:off x="2483768" y="5805264"/>
            <a:ext cx="4176464" cy="86409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89984" tIns="53991" rIns="89984" bIns="53991"/>
          <a:lstStyle/>
          <a:p>
            <a:pPr defTabSz="800100" eaLnBrk="0" hangingPunct="0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Инженер по диагностике авиационной техники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234952"/>
            <a:ext cx="65527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1975 году родилась моя мама – Ольга, которая тоже пошла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работать в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авиацию. Она работает в аэропорту Шереметьево в авиакомпании Аэрофлот. Ее работа похожа на работу ее мамы, моей бабушки. Она тоже следит за всеми приборами и инструментами, которые применяют на самолетах Аэрофлота.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ti.ru/uploads/posts/2012-12/thumbs/1355517514_img1343814414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53847"/>
          <a:stretch>
            <a:fillRect/>
          </a:stretch>
        </p:blipFill>
        <p:spPr bwMode="auto">
          <a:xfrm>
            <a:off x="-252536" y="-171400"/>
            <a:ext cx="9577064" cy="21602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" name="Рисунок 19" descr="ли-2 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644008" y="548680"/>
            <a:ext cx="2468845" cy="1728192"/>
          </a:xfrm>
          <a:prstGeom prst="rect">
            <a:avLst/>
          </a:prstGeom>
        </p:spPr>
      </p:pic>
      <p:pic>
        <p:nvPicPr>
          <p:cNvPr id="6" name="Рисунок 5" descr="20141214_1937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1124744"/>
            <a:ext cx="1728192" cy="23042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20141214_1937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1124744"/>
            <a:ext cx="1761660" cy="23488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мама.jpg"/>
          <p:cNvPicPr>
            <a:picLocks noChangeAspect="1"/>
          </p:cNvPicPr>
          <p:nvPr/>
        </p:nvPicPr>
        <p:blipFill>
          <a:blip r:embed="rId7" cstate="print"/>
          <a:srcRect l="6731" t="7572" r="5771"/>
          <a:stretch>
            <a:fillRect/>
          </a:stretch>
        </p:blipFill>
        <p:spPr>
          <a:xfrm>
            <a:off x="4535996" y="2492896"/>
            <a:ext cx="1709470" cy="24077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 descr="me2.jpg"/>
          <p:cNvPicPr>
            <a:picLocks noChangeAspect="1"/>
          </p:cNvPicPr>
          <p:nvPr/>
        </p:nvPicPr>
        <p:blipFill>
          <a:blip r:embed="rId8" cstate="print"/>
          <a:srcRect t="9170" r="6847" b="19761"/>
          <a:stretch>
            <a:fillRect/>
          </a:stretch>
        </p:blipFill>
        <p:spPr>
          <a:xfrm>
            <a:off x="6030056" y="4365104"/>
            <a:ext cx="2006933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Rectangle 10"/>
          <p:cNvSpPr>
            <a:spLocks noChangeArrowheads="1"/>
          </p:cNvSpPr>
          <p:nvPr/>
        </p:nvSpPr>
        <p:spPr bwMode="gray">
          <a:xfrm>
            <a:off x="156175" y="3827825"/>
            <a:ext cx="3407713" cy="268458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89984" tIns="53991" rIns="89984" bIns="53991"/>
          <a:lstStyle/>
          <a:p>
            <a:pPr defTabSz="800100" eaLnBrk="0" hangingPunct="0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Вот так и сложилась моя авиационная династия – от прадедушки и прабабушки до мамы.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F:\Рабочая папка\Ольга\PIC\ЛОГОТИПЫ\rus_wite_fon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757680"/>
            <a:ext cx="2304256" cy="5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ti.ru/uploads/posts/2012-12/thumbs/1355517514_img1343814414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53847"/>
          <a:stretch>
            <a:fillRect/>
          </a:stretch>
        </p:blipFill>
        <p:spPr bwMode="auto">
          <a:xfrm>
            <a:off x="-252536" y="-171400"/>
            <a:ext cx="9577064" cy="21602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20" name="Рисунок 19" descr="ли-2 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0" y="351013"/>
            <a:ext cx="2339752" cy="1637827"/>
          </a:xfrm>
          <a:prstGeom prst="rect">
            <a:avLst/>
          </a:prstGeom>
        </p:spPr>
      </p:pic>
      <p:sp>
        <p:nvSpPr>
          <p:cNvPr id="23" name="Стрелка углом 22"/>
          <p:cNvSpPr/>
          <p:nvPr/>
        </p:nvSpPr>
        <p:spPr>
          <a:xfrm rot="10800000">
            <a:off x="6179383" y="5445224"/>
            <a:ext cx="1184603" cy="1008112"/>
          </a:xfrm>
          <a:prstGeom prst="ben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20141214_193731.jpg"/>
          <p:cNvPicPr>
            <a:picLocks noChangeAspect="1"/>
          </p:cNvPicPr>
          <p:nvPr/>
        </p:nvPicPr>
        <p:blipFill rotWithShape="1">
          <a:blip r:embed="rId5" cstate="print"/>
          <a:srcRect l="10081" r="13471" b="42548"/>
          <a:stretch/>
        </p:blipFill>
        <p:spPr>
          <a:xfrm>
            <a:off x="1232464" y="1722296"/>
            <a:ext cx="1621410" cy="1656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Рисунок 6" descr="20141214_193753.jpg"/>
          <p:cNvPicPr>
            <a:picLocks noChangeAspect="1"/>
          </p:cNvPicPr>
          <p:nvPr/>
        </p:nvPicPr>
        <p:blipFill rotWithShape="1">
          <a:blip r:embed="rId6" cstate="print"/>
          <a:srcRect l="10388" b="29490"/>
          <a:stretch/>
        </p:blipFill>
        <p:spPr>
          <a:xfrm>
            <a:off x="3026455" y="1722317"/>
            <a:ext cx="1584176" cy="16619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мама.jpg"/>
          <p:cNvPicPr>
            <a:picLocks noChangeAspect="1"/>
          </p:cNvPicPr>
          <p:nvPr/>
        </p:nvPicPr>
        <p:blipFill rotWithShape="1">
          <a:blip r:embed="rId7" cstate="print"/>
          <a:srcRect l="15902" t="19158" r="10757" b="21856"/>
          <a:stretch/>
        </p:blipFill>
        <p:spPr>
          <a:xfrm>
            <a:off x="5979596" y="1733409"/>
            <a:ext cx="1584178" cy="16508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 descr="мишенька.JPG"/>
          <p:cNvPicPr>
            <a:picLocks noChangeAspect="1"/>
          </p:cNvPicPr>
          <p:nvPr/>
        </p:nvPicPr>
        <p:blipFill>
          <a:blip r:embed="rId8" cstate="print"/>
          <a:srcRect l="27961" r="7513"/>
          <a:stretch>
            <a:fillRect/>
          </a:stretch>
        </p:blipFill>
        <p:spPr>
          <a:xfrm>
            <a:off x="1951852" y="3645023"/>
            <a:ext cx="1672371" cy="17278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Рисунок 10" descr="me2.jpg"/>
          <p:cNvPicPr>
            <a:picLocks noChangeAspect="1"/>
          </p:cNvPicPr>
          <p:nvPr/>
        </p:nvPicPr>
        <p:blipFill>
          <a:blip r:embed="rId9" cstate="print"/>
          <a:srcRect t="9170" r="6847" b="19761"/>
          <a:stretch>
            <a:fillRect/>
          </a:stretch>
        </p:blipFill>
        <p:spPr>
          <a:xfrm>
            <a:off x="4690658" y="3645023"/>
            <a:ext cx="1783590" cy="17278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Рисунок 11" descr="IMG_0847-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37697" y="4927769"/>
            <a:ext cx="1440160" cy="16302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3" name="Rectangle 10"/>
          <p:cNvSpPr>
            <a:spLocks noChangeArrowheads="1"/>
          </p:cNvSpPr>
          <p:nvPr/>
        </p:nvSpPr>
        <p:spPr bwMode="gray">
          <a:xfrm>
            <a:off x="72008" y="2265264"/>
            <a:ext cx="1115616" cy="115212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89984" tIns="53991" rIns="89984" bIns="53991"/>
          <a:lstStyle/>
          <a:p>
            <a:pPr algn="r" defTabSz="800100" eaLnBrk="0" hangingPunct="0"/>
            <a:r>
              <a:rPr lang="ru-RU" sz="1400" b="1" dirty="0" smtClean="0"/>
              <a:t>Бобок</a:t>
            </a:r>
          </a:p>
          <a:p>
            <a:pPr algn="r" defTabSz="800100" eaLnBrk="0" hangingPunct="0"/>
            <a:r>
              <a:rPr lang="ru-RU" sz="1400" b="1" dirty="0" smtClean="0"/>
              <a:t>Николай</a:t>
            </a:r>
          </a:p>
          <a:p>
            <a:pPr algn="r" defTabSz="800100" eaLnBrk="0" hangingPunct="0"/>
            <a:r>
              <a:rPr lang="ru-RU" sz="1400" b="1" dirty="0" smtClean="0"/>
              <a:t>Николаевич</a:t>
            </a:r>
          </a:p>
          <a:p>
            <a:pPr algn="r" defTabSz="800100" eaLnBrk="0" hangingPunct="0"/>
            <a:r>
              <a:rPr lang="ru-RU" sz="1400" b="1" dirty="0" smtClean="0"/>
              <a:t>1920-1982</a:t>
            </a:r>
            <a:endParaRPr lang="ru-RU" sz="1400" b="1" dirty="0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gray">
          <a:xfrm>
            <a:off x="7668344" y="1746027"/>
            <a:ext cx="1115616" cy="115212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89984" tIns="53991" rIns="89984" bIns="53991"/>
          <a:lstStyle/>
          <a:p>
            <a:pPr defTabSz="800100" eaLnBrk="0" hangingPunct="0"/>
            <a:r>
              <a:rPr lang="ru-RU" sz="1400" b="1" dirty="0" smtClean="0"/>
              <a:t>Хохлова</a:t>
            </a:r>
          </a:p>
          <a:p>
            <a:pPr defTabSz="800100" eaLnBrk="0" hangingPunct="0"/>
            <a:r>
              <a:rPr lang="ru-RU" sz="1400" b="1" dirty="0" smtClean="0"/>
              <a:t>Жанна</a:t>
            </a:r>
          </a:p>
          <a:p>
            <a:pPr defTabSz="800100" eaLnBrk="0" hangingPunct="0"/>
            <a:r>
              <a:rPr lang="ru-RU" sz="1400" b="1" dirty="0" smtClean="0"/>
              <a:t>Николаевна1947-2008</a:t>
            </a:r>
            <a:endParaRPr lang="ru-RU" sz="1400" b="1" dirty="0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gray">
          <a:xfrm>
            <a:off x="4667768" y="1712675"/>
            <a:ext cx="999728" cy="115212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89984" tIns="53991" rIns="89984" bIns="53991"/>
          <a:lstStyle/>
          <a:p>
            <a:pPr defTabSz="800100" eaLnBrk="0" hangingPunct="0"/>
            <a:r>
              <a:rPr lang="ru-RU" sz="1400" b="1" dirty="0" smtClean="0"/>
              <a:t>Бобок</a:t>
            </a:r>
          </a:p>
          <a:p>
            <a:pPr defTabSz="800100" eaLnBrk="0" hangingPunct="0"/>
            <a:r>
              <a:rPr lang="ru-RU" sz="1400" b="1" dirty="0" smtClean="0"/>
              <a:t>Тамара</a:t>
            </a:r>
          </a:p>
          <a:p>
            <a:pPr defTabSz="800100" eaLnBrk="0" hangingPunct="0"/>
            <a:r>
              <a:rPr lang="ru-RU" sz="1400" b="1" dirty="0" smtClean="0"/>
              <a:t>Сергеевна</a:t>
            </a:r>
          </a:p>
          <a:p>
            <a:pPr defTabSz="800100" eaLnBrk="0" hangingPunct="0"/>
            <a:r>
              <a:rPr lang="ru-RU" sz="1400" b="1" dirty="0" smtClean="0"/>
              <a:t>1923-2008</a:t>
            </a:r>
            <a:endParaRPr lang="ru-RU" sz="1400" b="1" dirty="0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gray">
          <a:xfrm>
            <a:off x="629816" y="4201051"/>
            <a:ext cx="1259632" cy="115212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89984" tIns="53991" rIns="89984" bIns="53991"/>
          <a:lstStyle/>
          <a:p>
            <a:pPr algn="r" defTabSz="800100" eaLnBrk="0" hangingPunct="0"/>
            <a:r>
              <a:rPr lang="ru-RU" sz="1400" b="1" dirty="0" smtClean="0"/>
              <a:t>Секачев</a:t>
            </a:r>
          </a:p>
          <a:p>
            <a:pPr algn="r" defTabSz="800100" eaLnBrk="0" hangingPunct="0"/>
            <a:r>
              <a:rPr lang="ru-RU" sz="1400" b="1" dirty="0" smtClean="0"/>
              <a:t>Михаил</a:t>
            </a:r>
          </a:p>
          <a:p>
            <a:pPr algn="r" defTabSz="800100" eaLnBrk="0" hangingPunct="0"/>
            <a:r>
              <a:rPr lang="ru-RU" sz="1400" b="1" dirty="0" smtClean="0"/>
              <a:t>Леонидович</a:t>
            </a:r>
          </a:p>
          <a:p>
            <a:pPr algn="r" defTabSz="800100" eaLnBrk="0" hangingPunct="0"/>
            <a:r>
              <a:rPr lang="ru-RU" sz="1400" b="1" dirty="0" smtClean="0"/>
              <a:t>1975</a:t>
            </a:r>
            <a:endParaRPr lang="ru-RU" sz="1400" b="1" dirty="0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gray">
          <a:xfrm>
            <a:off x="4968552" y="5445224"/>
            <a:ext cx="1259632" cy="115212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89984" tIns="53991" rIns="89984" bIns="53991"/>
          <a:lstStyle/>
          <a:p>
            <a:pPr defTabSz="800100" eaLnBrk="0" hangingPunct="0"/>
            <a:r>
              <a:rPr lang="ru-RU" sz="1400" b="1" dirty="0" smtClean="0"/>
              <a:t>Секачева</a:t>
            </a:r>
          </a:p>
          <a:p>
            <a:pPr defTabSz="800100" eaLnBrk="0" hangingPunct="0"/>
            <a:r>
              <a:rPr lang="ru-RU" sz="1400" b="1" dirty="0" smtClean="0"/>
              <a:t>Мария</a:t>
            </a:r>
          </a:p>
          <a:p>
            <a:pPr defTabSz="800100" eaLnBrk="0" hangingPunct="0"/>
            <a:r>
              <a:rPr lang="ru-RU" sz="1400" b="1" dirty="0" smtClean="0"/>
              <a:t>Михайловна</a:t>
            </a:r>
          </a:p>
          <a:p>
            <a:pPr defTabSz="800100" eaLnBrk="0" hangingPunct="0"/>
            <a:r>
              <a:rPr lang="ru-RU" sz="1400" b="1" dirty="0" smtClean="0"/>
              <a:t>2003</a:t>
            </a:r>
            <a:endParaRPr lang="ru-RU" sz="1400" b="1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4667768" y="2675338"/>
            <a:ext cx="1296144" cy="576064"/>
          </a:xfrm>
          <a:prstGeom prst="rightArrow">
            <a:avLst>
              <a:gd name="adj1" fmla="val 45529"/>
              <a:gd name="adj2" fmla="val 6788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звернутая стрелка 21"/>
          <p:cNvSpPr/>
          <p:nvPr/>
        </p:nvSpPr>
        <p:spPr>
          <a:xfrm rot="5400000">
            <a:off x="7174305" y="3202959"/>
            <a:ext cx="2068197" cy="1080120"/>
          </a:xfrm>
          <a:prstGeom prst="uturnArrow">
            <a:avLst>
              <a:gd name="adj1" fmla="val 30503"/>
              <a:gd name="adj2" fmla="val 25000"/>
              <a:gd name="adj3" fmla="val 36006"/>
              <a:gd name="adj4" fmla="val 43750"/>
              <a:gd name="adj5" fmla="val 1000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gray">
          <a:xfrm>
            <a:off x="6556134" y="4214985"/>
            <a:ext cx="1331640" cy="115212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89984" tIns="53991" rIns="89984" bIns="53991"/>
          <a:lstStyle/>
          <a:p>
            <a:pPr defTabSz="800100" eaLnBrk="0" hangingPunct="0"/>
            <a:r>
              <a:rPr lang="ru-RU" sz="1400" b="1" dirty="0" smtClean="0"/>
              <a:t>Секачева</a:t>
            </a:r>
          </a:p>
          <a:p>
            <a:pPr defTabSz="800100" eaLnBrk="0" hangingPunct="0"/>
            <a:r>
              <a:rPr lang="ru-RU" sz="1400" b="1" dirty="0" smtClean="0"/>
              <a:t>Ольга</a:t>
            </a:r>
          </a:p>
          <a:p>
            <a:pPr defTabSz="800100" eaLnBrk="0" hangingPunct="0"/>
            <a:r>
              <a:rPr lang="ru-RU" sz="1400" b="1" dirty="0" smtClean="0"/>
              <a:t>Валентиновна</a:t>
            </a:r>
          </a:p>
          <a:p>
            <a:pPr defTabSz="800100" eaLnBrk="0" hangingPunct="0"/>
            <a:r>
              <a:rPr lang="ru-RU" sz="1400" b="1" dirty="0" smtClean="0"/>
              <a:t>1975</a:t>
            </a:r>
            <a:endParaRPr lang="ru-RU" sz="1400" b="1" dirty="0"/>
          </a:p>
        </p:txBody>
      </p:sp>
      <p:sp>
        <p:nvSpPr>
          <p:cNvPr id="25" name="Стрелка углом 24"/>
          <p:cNvSpPr/>
          <p:nvPr/>
        </p:nvSpPr>
        <p:spPr>
          <a:xfrm rot="10800000" flipH="1">
            <a:off x="2195736" y="5445224"/>
            <a:ext cx="1184603" cy="1008112"/>
          </a:xfrm>
          <a:prstGeom prst="ben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55128" y="69113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Моё семейное древо</a:t>
            </a:r>
            <a:endParaRPr lang="ru-RU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gray">
          <a:xfrm>
            <a:off x="5981501" y="3105647"/>
            <a:ext cx="790183" cy="26406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89984" tIns="53991" rIns="89984" bIns="53991"/>
          <a:lstStyle/>
          <a:p>
            <a:pPr algn="r" defTabSz="800100" eaLnBrk="0" hangingPunct="0"/>
            <a:r>
              <a:rPr lang="ru-RU" sz="1200" b="1" dirty="0" smtClean="0">
                <a:ln w="31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Бабушка</a:t>
            </a:r>
            <a:endParaRPr lang="ru-RU" sz="1200" b="1" dirty="0">
              <a:ln w="317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gray">
          <a:xfrm>
            <a:off x="3026455" y="3116289"/>
            <a:ext cx="1041489" cy="26406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89984" tIns="53991" rIns="89984" bIns="53991"/>
          <a:lstStyle/>
          <a:p>
            <a:pPr algn="r" defTabSz="800100" eaLnBrk="0" hangingPunct="0"/>
            <a:r>
              <a:rPr lang="ru-RU" sz="1200" b="1" dirty="0" smtClean="0">
                <a:ln w="31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Прабабушка</a:t>
            </a:r>
            <a:endParaRPr lang="ru-RU" sz="1200" b="1" dirty="0">
              <a:ln w="317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gray">
          <a:xfrm>
            <a:off x="1232464" y="3105647"/>
            <a:ext cx="1035280" cy="26406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89984" tIns="53991" rIns="89984" bIns="53991"/>
          <a:lstStyle/>
          <a:p>
            <a:pPr algn="r" defTabSz="800100" eaLnBrk="0" hangingPunct="0"/>
            <a:r>
              <a:rPr lang="ru-RU" sz="1200" b="1" dirty="0" smtClean="0">
                <a:ln w="31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Прадедушка</a:t>
            </a:r>
            <a:endParaRPr lang="ru-RU" sz="1200" b="1" dirty="0">
              <a:ln w="317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gray">
          <a:xfrm>
            <a:off x="1951853" y="5089111"/>
            <a:ext cx="520744" cy="26406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89984" tIns="53991" rIns="89984" bIns="53991"/>
          <a:lstStyle/>
          <a:p>
            <a:pPr defTabSz="800100" eaLnBrk="0" hangingPunct="0"/>
            <a:r>
              <a:rPr lang="ru-RU" sz="1200" b="1" dirty="0" smtClean="0">
                <a:ln w="31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Папа </a:t>
            </a:r>
            <a:endParaRPr lang="ru-RU" sz="1200" b="1" dirty="0">
              <a:ln w="317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gray">
          <a:xfrm>
            <a:off x="5868144" y="5079892"/>
            <a:ext cx="571610" cy="26406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89984" tIns="53991" rIns="89984" bIns="53991"/>
          <a:lstStyle/>
          <a:p>
            <a:pPr defTabSz="800100" eaLnBrk="0" hangingPunct="0"/>
            <a:r>
              <a:rPr lang="ru-RU" sz="1200" b="1" dirty="0" smtClean="0">
                <a:ln w="31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Мама </a:t>
            </a:r>
            <a:endParaRPr lang="ru-RU" sz="1200" b="1" dirty="0">
              <a:ln w="317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gray">
          <a:xfrm>
            <a:off x="3437697" y="6267957"/>
            <a:ext cx="260372" cy="264068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lIns="89984" tIns="53991" rIns="89984" bIns="53991"/>
          <a:lstStyle/>
          <a:p>
            <a:pPr defTabSz="800100" eaLnBrk="0" hangingPunct="0"/>
            <a:r>
              <a:rPr lang="ru-RU" sz="1200" b="1" dirty="0" smtClean="0">
                <a:ln w="3175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 </a:t>
            </a:r>
            <a:endParaRPr lang="ru-RU" sz="1200" b="1" dirty="0">
              <a:ln w="3175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ti.ru/uploads/posts/2012-12/thumbs/1355517514_img1343814414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53847"/>
          <a:stretch>
            <a:fillRect/>
          </a:stretch>
        </p:blipFill>
        <p:spPr bwMode="auto">
          <a:xfrm>
            <a:off x="-252536" y="-171400"/>
            <a:ext cx="9577064" cy="21602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 descr="ли-2 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0" y="332656"/>
            <a:ext cx="2339752" cy="1637827"/>
          </a:xfrm>
          <a:prstGeom prst="rect">
            <a:avLst/>
          </a:prstGeom>
        </p:spPr>
      </p:pic>
      <p:pic>
        <p:nvPicPr>
          <p:cNvPr id="6" name="Рисунок 5" descr="карт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989835"/>
            <a:ext cx="9144000" cy="340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361385" y="188640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Моя прабабушка Тамара родилась на берегу реки Ангары, около города Иркутск.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Мой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прадедушка Николай – в Белоруссии, около города Минск.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вряд ли они бы встретились, если бы не события, повлиявшие на всю нашу Родину.</a:t>
            </a:r>
          </a:p>
        </p:txBody>
      </p:sp>
      <p:pic>
        <p:nvPicPr>
          <p:cNvPr id="8" name="Рисунок 7" descr="20141214_193753.jpg"/>
          <p:cNvPicPr>
            <a:picLocks noChangeAspect="1"/>
          </p:cNvPicPr>
          <p:nvPr/>
        </p:nvPicPr>
        <p:blipFill rotWithShape="1">
          <a:blip r:embed="rId6" cstate="print"/>
          <a:srcRect l="10388" b="29490"/>
          <a:stretch/>
        </p:blipFill>
        <p:spPr>
          <a:xfrm>
            <a:off x="7910754" y="3284984"/>
            <a:ext cx="792088" cy="8309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20141214_193731.jpg"/>
          <p:cNvPicPr>
            <a:picLocks noChangeAspect="1"/>
          </p:cNvPicPr>
          <p:nvPr/>
        </p:nvPicPr>
        <p:blipFill rotWithShape="1">
          <a:blip r:embed="rId7" cstate="print"/>
          <a:srcRect l="10081" r="13471" b="42548"/>
          <a:stretch/>
        </p:blipFill>
        <p:spPr>
          <a:xfrm>
            <a:off x="763110" y="5229200"/>
            <a:ext cx="813532" cy="8309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ti.ru/uploads/posts/2012-12/thumbs/1355517514_img1343814414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53847"/>
          <a:stretch>
            <a:fillRect/>
          </a:stretch>
        </p:blipFill>
        <p:spPr bwMode="auto">
          <a:xfrm>
            <a:off x="-252536" y="-171400"/>
            <a:ext cx="9577064" cy="21602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 descr="ли-2 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0" y="332656"/>
            <a:ext cx="2339752" cy="1637827"/>
          </a:xfrm>
          <a:prstGeom prst="rect">
            <a:avLst/>
          </a:prstGeom>
        </p:spPr>
      </p:pic>
      <p:pic>
        <p:nvPicPr>
          <p:cNvPr id="8" name="Рисунок 7" descr="карта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05" y="2996952"/>
            <a:ext cx="9144000" cy="340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79712" y="348262"/>
            <a:ext cx="69847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Когда прабабушке Тамаре было 10 лет она вместе со всей семьей переехала в город Загорск, ныне он называется Сергиев-Посад. Там ее и застало начало  Великой Отечественной войны. Она в 1942 году поступила во </a:t>
            </a:r>
            <a:r>
              <a:rPr lang="ru-RU" sz="2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Фрунзенскую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школу радиоспециалистов гражданского воздушного флота.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Там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они и познакомились с прадедушкой Николаем.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1943 году прадедушка окончил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школу, в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1944 году – прабабушка.</a:t>
            </a:r>
          </a:p>
        </p:txBody>
      </p:sp>
      <p:pic>
        <p:nvPicPr>
          <p:cNvPr id="9" name="Рисунок 8" descr="20141214_193753.jpg"/>
          <p:cNvPicPr>
            <a:picLocks noChangeAspect="1"/>
          </p:cNvPicPr>
          <p:nvPr/>
        </p:nvPicPr>
        <p:blipFill rotWithShape="1">
          <a:blip r:embed="rId6" cstate="print"/>
          <a:srcRect l="10388" b="29490"/>
          <a:stretch/>
        </p:blipFill>
        <p:spPr>
          <a:xfrm>
            <a:off x="5724128" y="4568254"/>
            <a:ext cx="792088" cy="8309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Рисунок 9" descr="20141214_193731.jpg"/>
          <p:cNvPicPr>
            <a:picLocks noChangeAspect="1"/>
          </p:cNvPicPr>
          <p:nvPr/>
        </p:nvPicPr>
        <p:blipFill rotWithShape="1">
          <a:blip r:embed="rId7" cstate="print"/>
          <a:srcRect l="10081" r="13471" b="42548"/>
          <a:stretch/>
        </p:blipFill>
        <p:spPr>
          <a:xfrm>
            <a:off x="4910596" y="4568254"/>
            <a:ext cx="813532" cy="8309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ti.ru/uploads/posts/2012-12/thumbs/1355517514_img1343814414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53847"/>
          <a:stretch>
            <a:fillRect/>
          </a:stretch>
        </p:blipFill>
        <p:spPr bwMode="auto">
          <a:xfrm>
            <a:off x="-252536" y="-171400"/>
            <a:ext cx="9577064" cy="21602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 descr="ли-2 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0" y="332656"/>
            <a:ext cx="2339752" cy="1637827"/>
          </a:xfrm>
          <a:prstGeom prst="rect">
            <a:avLst/>
          </a:prstGeom>
        </p:spPr>
      </p:pic>
      <p:pic>
        <p:nvPicPr>
          <p:cNvPr id="6" name="Рисунок 5" descr="карта 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996952"/>
            <a:ext cx="9144000" cy="340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41214_193753.jpg"/>
          <p:cNvPicPr>
            <a:picLocks noChangeAspect="1"/>
          </p:cNvPicPr>
          <p:nvPr/>
        </p:nvPicPr>
        <p:blipFill rotWithShape="1">
          <a:blip r:embed="rId6" cstate="print"/>
          <a:srcRect l="10388" b="29490"/>
          <a:stretch/>
        </p:blipFill>
        <p:spPr>
          <a:xfrm>
            <a:off x="2649228" y="2852936"/>
            <a:ext cx="792088" cy="8309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20141214_193731.jpg"/>
          <p:cNvPicPr>
            <a:picLocks noChangeAspect="1"/>
          </p:cNvPicPr>
          <p:nvPr/>
        </p:nvPicPr>
        <p:blipFill rotWithShape="1">
          <a:blip r:embed="rId7" cstate="print"/>
          <a:srcRect l="10081" r="13471" b="42548"/>
          <a:stretch/>
        </p:blipFill>
        <p:spPr>
          <a:xfrm>
            <a:off x="1835696" y="2852936"/>
            <a:ext cx="813532" cy="8309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010181" y="815909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вместе их зачислили в 3-ий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Виленский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авиационный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полк 10-ой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авиационной транспортной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дивизии ГВФ,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который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находился на аэродроме Внуково под Москвой.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Си-47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851920" y="3501008"/>
            <a:ext cx="48768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eti.ru/uploads/posts/2012-12/thumbs/1355517514_img1343814414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53847"/>
          <a:stretch>
            <a:fillRect/>
          </a:stretch>
        </p:blipFill>
        <p:spPr bwMode="auto">
          <a:xfrm>
            <a:off x="-252536" y="-171400"/>
            <a:ext cx="9577064" cy="21602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 descr="ли-2 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0" y="332656"/>
            <a:ext cx="2339752" cy="1637827"/>
          </a:xfrm>
          <a:prstGeom prst="rect">
            <a:avLst/>
          </a:prstGeom>
        </p:spPr>
      </p:pic>
      <p:pic>
        <p:nvPicPr>
          <p:cNvPr id="8" name="Рисунок 7" descr="ли-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2204864"/>
            <a:ext cx="4104456" cy="2917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611560" y="4941168"/>
            <a:ext cx="1259632" cy="5040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89984" tIns="53991" rIns="89984" bIns="53991"/>
          <a:lstStyle/>
          <a:p>
            <a:pPr algn="ctr" defTabSz="800100" eaLnBrk="0" hangingPunct="0"/>
            <a:r>
              <a:rPr lang="ru-RU" sz="2400" b="1" dirty="0" smtClean="0"/>
              <a:t>Ли-2</a:t>
            </a:r>
            <a:endParaRPr lang="ru-RU" sz="2400" b="1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gray">
          <a:xfrm>
            <a:off x="7236296" y="3140968"/>
            <a:ext cx="1259632" cy="50405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89984" tIns="53991" rIns="89984" bIns="53991"/>
          <a:lstStyle/>
          <a:p>
            <a:pPr algn="ctr" defTabSz="800100" eaLnBrk="0" hangingPunct="0"/>
            <a:r>
              <a:rPr lang="ru-RU" sz="2400" b="1" dirty="0" smtClean="0"/>
              <a:t>Си-47</a:t>
            </a:r>
            <a:endParaRPr lang="ru-RU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010181" y="551404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 время войны там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базировались </a:t>
            </a:r>
          </a:p>
          <a:p>
            <a:pPr algn="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транспортные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самолеты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Ли-2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 Си-47.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ti.ru/uploads/posts/2012-12/thumbs/1355517514_img1343814414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53847"/>
          <a:stretch>
            <a:fillRect/>
          </a:stretch>
        </p:blipFill>
        <p:spPr bwMode="auto">
          <a:xfrm>
            <a:off x="-252536" y="-171400"/>
            <a:ext cx="9577064" cy="21602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 descr="ли-2 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0" y="332656"/>
            <a:ext cx="2339752" cy="1637827"/>
          </a:xfrm>
          <a:prstGeom prst="rect">
            <a:avLst/>
          </a:prstGeom>
        </p:spPr>
      </p:pic>
      <p:pic>
        <p:nvPicPr>
          <p:cNvPr id="4" name="Рисунок 3" descr="20141214_1934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01906" y="161114"/>
            <a:ext cx="6192687" cy="4644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33263" y="4293096"/>
            <a:ext cx="84431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Прадедушка был штурманом в экипаже. Штурман отвечает за прокладку маршрута по картам. Сейчас эту работу выполняет навигатор. А в те времена это было очень сложно. Он совершил 140 боевых вылетов доставляя летный и технический персонал, боеприпасы и снаряжение для наземных войск. Так же он часто эвакуировал раненых в тыл.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1840" y="33265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Прадедушка 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Николай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ti.ru/uploads/posts/2012-12/thumbs/1355517514_img1343814414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53847"/>
          <a:stretch>
            <a:fillRect/>
          </a:stretch>
        </p:blipFill>
        <p:spPr bwMode="auto">
          <a:xfrm>
            <a:off x="-252536" y="-171400"/>
            <a:ext cx="9577064" cy="21602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 descr="ли-2 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0" y="332656"/>
            <a:ext cx="2339752" cy="1637827"/>
          </a:xfrm>
          <a:prstGeom prst="rect">
            <a:avLst/>
          </a:prstGeom>
        </p:spPr>
      </p:pic>
      <p:pic>
        <p:nvPicPr>
          <p:cNvPr id="4" name="Рисунок 3" descr="20141214_1940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3862484" y="1019107"/>
            <a:ext cx="5388091" cy="4041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7505" y="3645024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Прабабушка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служила техником </a:t>
            </a:r>
          </a:p>
          <a:p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радио-электро-свето-технического оборудования. Она подготавливала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самолеты Ли-2 и Си-47 к вылету, настраивая и ремонтируя различное радио и электрическое оборудование. Прадедушка мог не волноваться за исправность самолета.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32240" y="484535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Прабабушка Тамара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37824" y="493221"/>
            <a:ext cx="17730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Прабабушкина боевая </a:t>
            </a:r>
          </a:p>
          <a:p>
            <a:pPr algn="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подруга </a:t>
            </a:r>
          </a:p>
          <a:p>
            <a:pPr algn="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Ирина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ti.ru/uploads/posts/2012-12/thumbs/1355517514_img1343814414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53847"/>
          <a:stretch>
            <a:fillRect/>
          </a:stretch>
        </p:blipFill>
        <p:spPr bwMode="auto">
          <a:xfrm>
            <a:off x="-252536" y="-171400"/>
            <a:ext cx="9577064" cy="21602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 descr="ли-2 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0" y="332656"/>
            <a:ext cx="2339752" cy="1637827"/>
          </a:xfrm>
          <a:prstGeom prst="rect">
            <a:avLst/>
          </a:prstGeom>
        </p:spPr>
      </p:pic>
      <p:pic>
        <p:nvPicPr>
          <p:cNvPr id="29698" name="Picture 2" descr="F:\Рабочая папка\Ольга\документы\докум\Бобок Т.С\Красоарм книжка\03 красноарм книжка БобокТ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861746"/>
            <a:ext cx="6552728" cy="4529561"/>
          </a:xfrm>
          <a:prstGeom prst="rect">
            <a:avLst/>
          </a:prstGeom>
          <a:noFill/>
        </p:spPr>
      </p:pic>
      <p:pic>
        <p:nvPicPr>
          <p:cNvPr id="8" name="Picture 5" descr="magnifier"/>
          <p:cNvPicPr>
            <a:picLocks noChangeAspect="1" noChangeArrowheads="1"/>
          </p:cNvPicPr>
          <p:nvPr/>
        </p:nvPicPr>
        <p:blipFill>
          <a:blip r:embed="rId6" cstate="print"/>
          <a:srcRect l="6708"/>
          <a:stretch>
            <a:fillRect/>
          </a:stretch>
        </p:blipFill>
        <p:spPr bwMode="auto">
          <a:xfrm>
            <a:off x="0" y="2060848"/>
            <a:ext cx="6516216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5"/>
          <p:cNvSpPr>
            <a:spLocks noChangeArrowheads="1"/>
          </p:cNvSpPr>
          <p:nvPr/>
        </p:nvSpPr>
        <p:spPr bwMode="auto">
          <a:xfrm flipH="1">
            <a:off x="1280028" y="2893801"/>
            <a:ext cx="3374602" cy="3310846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noProof="1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1216826" y="2876647"/>
            <a:ext cx="3478024" cy="3446178"/>
          </a:xfrm>
          <a:prstGeom prst="ellipse">
            <a:avLst/>
          </a:prstGeom>
          <a:noFill/>
          <a:ln w="28575">
            <a:solidFill>
              <a:srgbClr val="3333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699792" y="234952"/>
            <a:ext cx="61926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Они поженились в 1946 году. Об этом говорит запись в красноармейской </a:t>
            </a: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книжке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прабабушки: «Зарегистрирован брак с гражданином Бобок Н.Н. 1920-го года рождения. Дата 17.12.1946 года».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673</Words>
  <Application>Microsoft Office PowerPoint</Application>
  <PresentationFormat>Экран (4:3)</PresentationFormat>
  <Paragraphs>111</Paragraphs>
  <Slides>17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Жанна</dc:creator>
  <cp:lastModifiedBy>Секачева Ольга Валентиновна</cp:lastModifiedBy>
  <cp:revision>134</cp:revision>
  <dcterms:created xsi:type="dcterms:W3CDTF">2014-12-14T17:11:57Z</dcterms:created>
  <dcterms:modified xsi:type="dcterms:W3CDTF">2014-12-29T13:18:38Z</dcterms:modified>
</cp:coreProperties>
</file>