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5" r:id="rId4"/>
    <p:sldId id="276" r:id="rId5"/>
    <p:sldId id="261" r:id="rId6"/>
    <p:sldId id="260" r:id="rId7"/>
    <p:sldId id="281" r:id="rId8"/>
    <p:sldId id="277" r:id="rId9"/>
    <p:sldId id="274" r:id="rId10"/>
    <p:sldId id="264" r:id="rId11"/>
    <p:sldId id="266" r:id="rId12"/>
    <p:sldId id="265" r:id="rId13"/>
    <p:sldId id="269" r:id="rId14"/>
    <p:sldId id="271" r:id="rId15"/>
    <p:sldId id="270" r:id="rId16"/>
    <p:sldId id="280" r:id="rId17"/>
    <p:sldId id="278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4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94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30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42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33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66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04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32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86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44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58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16A58-0DD5-4741-8F7C-82C8BBD5CC08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4E283-42DD-4910-B523-04AB4B5C8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438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33.png"/><Relationship Id="rId4" Type="http://schemas.microsoft.com/office/2007/relationships/hdphoto" Target="../media/hdphoto7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voina-cccp-germaniya.narod.ru/" TargetMode="External"/><Relationship Id="rId3" Type="http://schemas.openxmlformats.org/officeDocument/2006/relationships/hyperlink" Target="http://www.firstwar.info/" TargetMode="External"/><Relationship Id="rId7" Type="http://schemas.openxmlformats.org/officeDocument/2006/relationships/hyperlink" Target="http://velikayavoina1941.narod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he-family-chronicle.com/" TargetMode="External"/><Relationship Id="rId5" Type="http://schemas.openxmlformats.org/officeDocument/2006/relationships/hyperlink" Target="http://ru.wikipedia.org/" TargetMode="External"/><Relationship Id="rId4" Type="http://schemas.openxmlformats.org/officeDocument/2006/relationships/hyperlink" Target="http://www.rodovoederevo.ru/" TargetMode="External"/><Relationship Id="rId9" Type="http://schemas.openxmlformats.org/officeDocument/2006/relationships/hyperlink" Target="http://&#1087;&#1077;&#1088;&#1074;&#1072;&#1103;-&#1084;&#1080;&#1088;&#1086;&#1074;&#1072;&#1103;.&#1088;&#1092;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12" Type="http://schemas.microsoft.com/office/2007/relationships/hdphoto" Target="../media/hdphoto5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43808" y="-243408"/>
            <a:ext cx="4572470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Помню 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горжусь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748" y="4180344"/>
            <a:ext cx="6159159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8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Злобина Елена, 7б класс, </a:t>
            </a:r>
          </a:p>
          <a:p>
            <a:pPr algn="r"/>
            <a:r>
              <a:rPr lang="ru-RU" sz="28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ГБОУ СОШ №9</a:t>
            </a:r>
          </a:p>
          <a:p>
            <a:pPr algn="r"/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Руководители:</a:t>
            </a:r>
          </a:p>
          <a:p>
            <a:pPr algn="r"/>
            <a:r>
              <a:rPr lang="ru-RU" sz="28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Злобина Л. А., </a:t>
            </a:r>
          </a:p>
          <a:p>
            <a:pPr algn="r"/>
            <a:r>
              <a:rPr lang="ru-RU" sz="28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Бакирова И. Б.,</a:t>
            </a:r>
          </a:p>
          <a:p>
            <a:pPr algn="r"/>
            <a:r>
              <a:rPr lang="ru-RU" sz="28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Павлова Л. Н.</a:t>
            </a:r>
            <a:endParaRPr lang="ru-RU" sz="28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81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23812" y="1233951"/>
            <a:ext cx="57358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Трудовые будни после войны.</a:t>
            </a:r>
            <a:endParaRPr lang="ru-RU" sz="2800" b="1" dirty="0">
              <a:latin typeface="Comic Sans MS" pitchFamily="66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1531" y="1665954"/>
            <a:ext cx="8843055" cy="5192046"/>
            <a:chOff x="193441" y="1760934"/>
            <a:chExt cx="8843055" cy="5192046"/>
          </a:xfrm>
        </p:grpSpPr>
        <p:pic>
          <p:nvPicPr>
            <p:cNvPr id="2050" name="Picture 2" descr="D:\Помню и горжусь\Помню и горжусь_М\gif\14.10.45 Москва лето 1945 1.gif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441" y="1760934"/>
              <a:ext cx="3937868" cy="26029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D:\Помню и горжусь\Помню и горжусь_М\gif\Труд будни Доска почёта 63 год демонстрация 84 год 2.gif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241" y="4505098"/>
              <a:ext cx="1517455" cy="2331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D:\Помню и горжусь\Помню и горжусь_М\gif\Трудовые будни 62 и 84 год 1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861" y="1891850"/>
              <a:ext cx="3528392" cy="23411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D:\Помню и горжусь\Помню и горжусь_М\gif\сканирование0001 1.gif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9694" y="4505098"/>
              <a:ext cx="3267173" cy="2304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2883009" y="1950322"/>
              <a:ext cx="1386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omic Sans MS" pitchFamily="66" charset="0"/>
                </a:rPr>
                <a:t>1945г.</a:t>
              </a:r>
              <a:endParaRPr lang="ru-RU" sz="2800" b="1" dirty="0">
                <a:latin typeface="Comic Sans MS" pitchFamily="66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70769" y="1930064"/>
              <a:ext cx="1386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omic Sans MS" pitchFamily="66" charset="0"/>
                </a:rPr>
                <a:t>1962г.</a:t>
              </a:r>
              <a:endParaRPr lang="ru-RU" sz="2800" b="1" dirty="0">
                <a:latin typeface="Comic Sans MS" pitchFamily="66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30643" y="4493558"/>
              <a:ext cx="1386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omic Sans MS" pitchFamily="66" charset="0"/>
                </a:rPr>
                <a:t>1963г.</a:t>
              </a:r>
              <a:endParaRPr lang="ru-RU" sz="2800" b="1" dirty="0">
                <a:latin typeface="Comic Sans MS" pitchFamily="66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841681" y="5275598"/>
              <a:ext cx="14630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latin typeface="Comic Sans MS" pitchFamily="66" charset="0"/>
                </a:rPr>
                <a:t>На доске</a:t>
              </a:r>
            </a:p>
            <a:p>
              <a:r>
                <a:rPr lang="ru-RU" sz="2000" b="1" dirty="0" smtClean="0">
                  <a:latin typeface="Comic Sans MS" pitchFamily="66" charset="0"/>
                </a:rPr>
                <a:t>почёта</a:t>
              </a:r>
              <a:endParaRPr lang="ru-RU" sz="2000" b="1" dirty="0">
                <a:latin typeface="Comic Sans MS" pitchFamily="66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06867" y="4522190"/>
              <a:ext cx="1386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omic Sans MS" pitchFamily="66" charset="0"/>
                </a:rPr>
                <a:t>1969г.</a:t>
              </a:r>
              <a:endParaRPr lang="ru-RU" sz="2800" b="1" dirty="0">
                <a:latin typeface="Comic Sans MS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685412" y="5013988"/>
              <a:ext cx="235108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Comic Sans MS" pitchFamily="66" charset="0"/>
                </a:rPr>
                <a:t>Членский билет</a:t>
              </a:r>
            </a:p>
            <a:p>
              <a:pPr algn="ctr"/>
              <a:r>
                <a:rPr lang="ru-RU" sz="2000" b="1" dirty="0" smtClean="0">
                  <a:latin typeface="Comic Sans MS" pitchFamily="66" charset="0"/>
                </a:rPr>
                <a:t>Всероссийского</a:t>
              </a:r>
            </a:p>
            <a:p>
              <a:pPr algn="ctr"/>
              <a:r>
                <a:rPr lang="ru-RU" sz="2000" b="1" dirty="0" smtClean="0">
                  <a:latin typeface="Comic Sans MS" pitchFamily="66" charset="0"/>
                </a:rPr>
                <a:t>добровольного</a:t>
              </a:r>
            </a:p>
            <a:p>
              <a:pPr algn="ctr"/>
              <a:r>
                <a:rPr lang="ru-RU" sz="2000" b="1" dirty="0" smtClean="0">
                  <a:latin typeface="Comic Sans MS" pitchFamily="66" charset="0"/>
                </a:rPr>
                <a:t>пожарного общества</a:t>
              </a:r>
            </a:p>
            <a:p>
              <a:pPr algn="ctr"/>
              <a:endParaRPr lang="ru-RU" sz="2000" b="1" dirty="0">
                <a:latin typeface="Comic Sans MS" pitchFamily="66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107504" y="98726"/>
            <a:ext cx="8928992" cy="11492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дедушка Злобин Александр Михай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лович</a:t>
            </a:r>
          </a:p>
          <a:p>
            <a:pPr algn="ctr">
              <a:lnSpc>
                <a:spcPct val="150000"/>
              </a:lnSpc>
            </a:pP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(01.09.1922 – 16.11.1992)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06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45266" y="1555752"/>
            <a:ext cx="8797470" cy="5271540"/>
            <a:chOff x="69686" y="1985357"/>
            <a:chExt cx="8797470" cy="5271540"/>
          </a:xfrm>
        </p:grpSpPr>
        <p:pic>
          <p:nvPicPr>
            <p:cNvPr id="2053" name="Picture 5" descr="D:\Помню и горжусь\Помню и горжусь_М\gif\сканирование0001.gif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86" y="2079579"/>
              <a:ext cx="3168352" cy="4448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997418" y="6713441"/>
              <a:ext cx="1386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omic Sans MS" pitchFamily="66" charset="0"/>
                </a:rPr>
                <a:t>1966г.</a:t>
              </a:r>
              <a:endParaRPr lang="ru-RU" sz="2800" b="1" dirty="0">
                <a:latin typeface="Comic Sans MS" pitchFamily="66" charset="0"/>
              </a:endParaRPr>
            </a:p>
          </p:txBody>
        </p:sp>
        <p:pic>
          <p:nvPicPr>
            <p:cNvPr id="3075" name="Picture 3" descr="D:\Помню и горжусь\Помню и горжусь_М\gif\Грамота 2.gif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945"/>
            <a:stretch/>
          </p:blipFill>
          <p:spPr bwMode="auto">
            <a:xfrm>
              <a:off x="5466778" y="1985357"/>
              <a:ext cx="3400378" cy="4542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D:\Помню и горжусь\Помню и горжусь_М\gif\Грамота.gif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6990" y="2520840"/>
              <a:ext cx="2240572" cy="3084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6516216" y="6733677"/>
              <a:ext cx="1386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Comic Sans MS" pitchFamily="66" charset="0"/>
                </a:rPr>
                <a:t>1979г.</a:t>
              </a:r>
              <a:endParaRPr lang="ru-RU" sz="2800" b="1" dirty="0">
                <a:latin typeface="Comic Sans MS" pitchFamily="66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07504" y="98726"/>
            <a:ext cx="8928992" cy="11492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дедушка Злобин Александр Михай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лович</a:t>
            </a:r>
          </a:p>
          <a:p>
            <a:pPr algn="ctr">
              <a:lnSpc>
                <a:spcPct val="150000"/>
              </a:lnSpc>
            </a:pP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(01.09.1922 – 16.11.1992)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93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Помню и горжусь\Помню и горжусь_М\gif\Вахта памяти.gif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65" r="11359"/>
          <a:stretch/>
        </p:blipFill>
        <p:spPr bwMode="auto">
          <a:xfrm>
            <a:off x="109950" y="1519681"/>
            <a:ext cx="4683452" cy="464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Помню и горжусь\Помню и горжусь_М\gif\Трудовые будни 62 и 84 год 2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4764" y="1371908"/>
            <a:ext cx="3219040" cy="4941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517580" y="6293479"/>
            <a:ext cx="1386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1984г.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1624" y="6165304"/>
            <a:ext cx="1386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1981г.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98726"/>
            <a:ext cx="8928992" cy="11492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дедушка Злобин Александр Михай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лович</a:t>
            </a:r>
          </a:p>
          <a:p>
            <a:pPr algn="ctr">
              <a:lnSpc>
                <a:spcPct val="150000"/>
              </a:lnSpc>
            </a:pP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(01.09.1922 – 16.11.1992)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88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Помню и горжусь\Помню и горжусь_М\gif\1 мировая война2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1471479"/>
            <a:ext cx="3117707" cy="456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Помню и горжусь\Помню и горжусь_М\gif\1 мировая война1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642104"/>
            <a:ext cx="3351913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98726"/>
            <a:ext cx="892899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прадедушка Злобин Ми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хаил Алексеевич</a:t>
            </a:r>
          </a:p>
          <a:p>
            <a:pPr algn="ctr">
              <a:lnSpc>
                <a:spcPct val="150000"/>
              </a:lnSpc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(конец </a:t>
            </a:r>
            <a:r>
              <a:rPr lang="de-DE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XIX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века – 20.06.1966)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48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710" y="1321604"/>
            <a:ext cx="8977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Первая мировая война </a:t>
            </a:r>
            <a:r>
              <a:rPr lang="ru-RU" sz="2000" b="1" dirty="0" smtClean="0">
                <a:latin typeface="Comic Sans MS" pitchFamily="66" charset="0"/>
              </a:rPr>
              <a:t>(1914-1918)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783269"/>
            <a:ext cx="89013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Все ищут и не находят причину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, по которой началась война. Их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поиски тщетны, причину эту они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не найдут. Война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началась не по какой-то одной причине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, война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началась по всем причинам сразу.</a:t>
            </a:r>
          </a:p>
          <a:p>
            <a:pPr algn="r"/>
            <a:r>
              <a:rPr lang="ru-RU" b="1" dirty="0">
                <a:latin typeface="Comic Sans MS" pitchFamily="66" charset="0"/>
              </a:rPr>
              <a:t>                                       Томас </a:t>
            </a:r>
            <a:r>
              <a:rPr lang="ru-RU" b="1" dirty="0" err="1">
                <a:latin typeface="Comic Sans MS" pitchFamily="66" charset="0"/>
              </a:rPr>
              <a:t>Вудро</a:t>
            </a:r>
            <a:r>
              <a:rPr lang="ru-RU" b="1" dirty="0">
                <a:latin typeface="Comic Sans MS" pitchFamily="66" charset="0"/>
              </a:rPr>
              <a:t> Вильсон</a:t>
            </a:r>
          </a:p>
        </p:txBody>
      </p:sp>
      <p:pic>
        <p:nvPicPr>
          <p:cNvPr id="2056" name="Picture 8" descr="Фото NEWSru.com :: Отныне первого августа будет отмечаться День памяти воинов, погибших в Первой мировой войн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3251" y="3009232"/>
            <a:ext cx="6912768" cy="373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98726"/>
            <a:ext cx="892899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прадедушка Злобин Ми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хаил Алексеевич</a:t>
            </a:r>
          </a:p>
          <a:p>
            <a:pPr algn="ctr">
              <a:lnSpc>
                <a:spcPct val="150000"/>
              </a:lnSpc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(конец </a:t>
            </a:r>
            <a:r>
              <a:rPr lang="de-DE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XIX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века – 20.06.1966)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43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мню и горжусь\Помню и горжусь_М\gif\1 мировая война3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3956055" cy="278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Помню и горжусь\Помню и горжусь_М\gif\1 мировая война4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9476" y="3656595"/>
            <a:ext cx="4414624" cy="278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fs1.ppt4web.ru/images/2810/85352/640/img9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0345" y="1482031"/>
            <a:ext cx="3361885" cy="187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1943718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России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можно нанести поражение, </a:t>
            </a:r>
            <a:endParaRPr lang="ru-RU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но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её невозможно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победить.</a:t>
            </a:r>
          </a:p>
          <a:p>
            <a:pPr algn="r"/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В. Пикуль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98726"/>
            <a:ext cx="892899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прадедушка Злобин Ми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хаил Алексеевич</a:t>
            </a:r>
          </a:p>
          <a:p>
            <a:pPr algn="ctr">
              <a:lnSpc>
                <a:spcPct val="150000"/>
              </a:lnSpc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(конец </a:t>
            </a:r>
            <a:r>
              <a:rPr lang="de-DE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XIX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века – 20.06.1966)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62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98726"/>
            <a:ext cx="604867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</a:t>
            </a:r>
            <a:r>
              <a:rPr lang="ru-RU" sz="2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прапрапрадедушка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Злобин Николай Денисович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Picture 2" descr="C:\Users\User\Desktop\З\открытка и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20660" y="1316418"/>
            <a:ext cx="3168352" cy="510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З\открытка л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84071"/>
            <a:ext cx="3312368" cy="517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56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43808" y="336232"/>
            <a:ext cx="316835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Результаты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7701" y="1468314"/>
            <a:ext cx="7688659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создана родословная нашей семьи;</a:t>
            </a:r>
          </a:p>
          <a:p>
            <a:pPr algn="just"/>
            <a:endParaRPr lang="ru-RU" sz="2400" b="1" cap="none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систематизирован семейный архив;</a:t>
            </a:r>
          </a:p>
          <a:p>
            <a:pPr algn="just"/>
            <a:endParaRPr lang="ru-RU" sz="2400" b="1" cap="none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написана статья в газету «Вечерняя Москва», в основу которой легли мамины детские воспоминания;</a:t>
            </a:r>
          </a:p>
          <a:p>
            <a:pPr algn="just"/>
            <a:endParaRPr lang="ru-RU" sz="2400" b="1" cap="none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верстается брошюра для моей мамы об истории нашей семьи. </a:t>
            </a: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840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74622"/>
            <a:ext cx="316835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Библиография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717" y="980728"/>
            <a:ext cx="87129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solidFill>
                  <a:srgbClr val="281CC2"/>
                </a:solidFill>
                <a:latin typeface="Comic Sans MS" pitchFamily="66" charset="0"/>
              </a:rPr>
              <a:t>Советский Союз в годы Великой Отечественной войны 1941-1945 </a:t>
            </a:r>
            <a:r>
              <a:rPr lang="ru-RU" sz="2400" b="1" dirty="0" err="1">
                <a:solidFill>
                  <a:srgbClr val="281CC2"/>
                </a:solidFill>
                <a:latin typeface="Comic Sans MS" pitchFamily="66" charset="0"/>
              </a:rPr>
              <a:t>гг</a:t>
            </a:r>
            <a:r>
              <a:rPr lang="ru-RU" sz="2400" b="1" dirty="0">
                <a:solidFill>
                  <a:srgbClr val="281CC2"/>
                </a:solidFill>
                <a:latin typeface="Comic Sans MS" pitchFamily="66" charset="0"/>
              </a:rPr>
              <a:t> . / Отв. ред. А. М. Самсонов. – М. : Наука, 1985</a:t>
            </a:r>
            <a:r>
              <a:rPr lang="ru-RU" sz="2400" b="1" dirty="0" smtClean="0">
                <a:solidFill>
                  <a:srgbClr val="281CC2"/>
                </a:solidFill>
                <a:latin typeface="Comic Sans MS" pitchFamily="66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>
                <a:solidFill>
                  <a:srgbClr val="281CC2"/>
                </a:solidFill>
                <a:latin typeface="Comic Sans MS" pitchFamily="66" charset="0"/>
              </a:rPr>
              <a:t>Самсонов А.М. Вторая мировая война (Очерк важнейших событий). Из. 4. – Мн., </a:t>
            </a:r>
            <a:r>
              <a:rPr lang="ru-RU" sz="2400" b="1" dirty="0" smtClean="0">
                <a:solidFill>
                  <a:srgbClr val="281CC2"/>
                </a:solidFill>
                <a:latin typeface="Comic Sans MS" pitchFamily="66" charset="0"/>
              </a:rPr>
              <a:t>1990.</a:t>
            </a:r>
          </a:p>
          <a:p>
            <a:r>
              <a:rPr lang="en-US" sz="2400" b="1" dirty="0" smtClean="0">
                <a:solidFill>
                  <a:schemeClr val="tx2"/>
                </a:solidFill>
                <a:latin typeface="Comic Sans MS" pitchFamily="66" charset="0"/>
                <a:hlinkClick r:id="rId3"/>
              </a:rPr>
              <a:t>firstwar.info</a:t>
            </a:r>
            <a:r>
              <a:rPr lang="ru-RU" sz="2400" b="1" dirty="0" smtClean="0">
                <a:solidFill>
                  <a:schemeClr val="tx2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– 25.09.2014г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r>
              <a:rPr lang="en-US" sz="2400" b="1" dirty="0" smtClean="0">
                <a:solidFill>
                  <a:schemeClr val="tx2"/>
                </a:solidFill>
                <a:latin typeface="Comic Sans MS" pitchFamily="66" charset="0"/>
                <a:hlinkClick r:id="rId4"/>
              </a:rPr>
              <a:t>rodovoederevo.ru</a:t>
            </a:r>
            <a:r>
              <a:rPr lang="ru-RU" sz="2400" b="1" dirty="0" smtClean="0">
                <a:solidFill>
                  <a:srgbClr val="DD0000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DD0000"/>
                </a:solidFill>
                <a:latin typeface="Comic Sans MS" pitchFamily="66" charset="0"/>
              </a:rPr>
              <a:t>– 10.11.2014г.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US" sz="2400" b="1" dirty="0">
                <a:solidFill>
                  <a:schemeClr val="tx2"/>
                </a:solidFill>
                <a:latin typeface="Comic Sans MS" pitchFamily="66" charset="0"/>
                <a:hlinkClick r:id="rId5"/>
              </a:rPr>
              <a:t>ru.wikipedia.org</a:t>
            </a:r>
            <a:r>
              <a:rPr lang="ru-RU" sz="2400" b="1" dirty="0">
                <a:solidFill>
                  <a:schemeClr val="tx2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DD0000"/>
                </a:solidFill>
                <a:latin typeface="Comic Sans MS" pitchFamily="66" charset="0"/>
              </a:rPr>
              <a:t>– 12.07.2014г.</a:t>
            </a:r>
          </a:p>
          <a:p>
            <a:r>
              <a:rPr lang="en-US" sz="2400" b="1" dirty="0">
                <a:solidFill>
                  <a:srgbClr val="007700"/>
                </a:solidFill>
                <a:latin typeface="Comic Sans MS" pitchFamily="66" charset="0"/>
                <a:hlinkClick r:id="rId6"/>
              </a:rPr>
              <a:t>the-family-chronicle.com</a:t>
            </a:r>
            <a:r>
              <a:rPr lang="ru-RU" sz="2400" b="1" dirty="0">
                <a:solidFill>
                  <a:srgbClr val="007700"/>
                </a:solidFill>
                <a:latin typeface="Comic Sans MS" pitchFamily="66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– 18.10.2014г.</a:t>
            </a:r>
          </a:p>
          <a:p>
            <a:r>
              <a:rPr lang="en-US" sz="2400" b="1" dirty="0" smtClean="0">
                <a:solidFill>
                  <a:srgbClr val="DD0000"/>
                </a:solidFill>
                <a:latin typeface="Comic Sans MS" pitchFamily="66" charset="0"/>
                <a:hlinkClick r:id="rId7"/>
              </a:rPr>
              <a:t>velikayavoina1941.narod.ru</a:t>
            </a:r>
            <a:r>
              <a:rPr lang="ru-RU" sz="2400" b="1" dirty="0" smtClean="0">
                <a:solidFill>
                  <a:srgbClr val="DD0000"/>
                </a:solidFill>
                <a:latin typeface="Comic Sans MS" pitchFamily="66" charset="0"/>
              </a:rPr>
              <a:t> – 28.08.2014г.</a:t>
            </a:r>
          </a:p>
          <a:p>
            <a:r>
              <a:rPr lang="en-US" sz="2400" b="1" dirty="0" smtClean="0">
                <a:solidFill>
                  <a:srgbClr val="DD0000"/>
                </a:solidFill>
                <a:latin typeface="Comic Sans MS" pitchFamily="66" charset="0"/>
                <a:hlinkClick r:id="rId8"/>
              </a:rPr>
              <a:t>voina-cccp-germaniya.narod.ru</a:t>
            </a:r>
            <a:r>
              <a:rPr lang="ru-RU" sz="2400" b="1" dirty="0" smtClean="0">
                <a:solidFill>
                  <a:srgbClr val="DD0000"/>
                </a:solidFill>
                <a:latin typeface="Comic Sans MS" pitchFamily="66" charset="0"/>
              </a:rPr>
              <a:t> – 03.09.2014г.</a:t>
            </a:r>
          </a:p>
          <a:p>
            <a:r>
              <a:rPr lang="ru-RU" sz="2400" b="1" dirty="0" smtClean="0">
                <a:solidFill>
                  <a:srgbClr val="DD0000"/>
                </a:solidFill>
                <a:latin typeface="Comic Sans MS" pitchFamily="66" charset="0"/>
                <a:hlinkClick r:id="rId9"/>
              </a:rPr>
              <a:t>первая</a:t>
            </a:r>
            <a:r>
              <a:rPr lang="ru-RU" sz="2400" dirty="0" smtClean="0">
                <a:solidFill>
                  <a:srgbClr val="DD0000"/>
                </a:solidFill>
                <a:latin typeface="Comic Sans MS" pitchFamily="66" charset="0"/>
                <a:hlinkClick r:id="rId9"/>
              </a:rPr>
              <a:t>-</a:t>
            </a:r>
            <a:r>
              <a:rPr lang="ru-RU" sz="2400" b="1" dirty="0" err="1" smtClean="0">
                <a:solidFill>
                  <a:srgbClr val="DD0000"/>
                </a:solidFill>
                <a:latin typeface="Comic Sans MS" pitchFamily="66" charset="0"/>
                <a:hlinkClick r:id="rId9"/>
              </a:rPr>
              <a:t>мировая</a:t>
            </a:r>
            <a:r>
              <a:rPr lang="ru-RU" sz="2400" dirty="0" err="1" smtClean="0">
                <a:solidFill>
                  <a:srgbClr val="DD0000"/>
                </a:solidFill>
                <a:latin typeface="Comic Sans MS" pitchFamily="66" charset="0"/>
                <a:hlinkClick r:id="rId9"/>
              </a:rPr>
              <a:t>.рф</a:t>
            </a:r>
            <a:r>
              <a:rPr lang="ru-RU" sz="2400" b="1" dirty="0" smtClean="0">
                <a:solidFill>
                  <a:srgbClr val="DD0000"/>
                </a:solidFill>
                <a:latin typeface="Comic Sans MS" pitchFamily="66" charset="0"/>
              </a:rPr>
              <a:t> – 26.09.2014г.</a:t>
            </a:r>
          </a:p>
          <a:p>
            <a:r>
              <a:rPr lang="ru-RU" sz="2400" b="1" dirty="0" smtClean="0">
                <a:solidFill>
                  <a:srgbClr val="DD0000"/>
                </a:solidFill>
                <a:latin typeface="Comic Sans MS" pitchFamily="66" charset="0"/>
              </a:rPr>
              <a:t>В работе использованы документы из семейного архива и воспоминания моей мамы Злобиной Любови Александровны. </a:t>
            </a:r>
          </a:p>
        </p:txBody>
      </p:sp>
    </p:spTree>
    <p:extLst>
      <p:ext uri="{BB962C8B-B14F-4D97-AF65-F5344CB8AC3E}">
        <p14:creationId xmlns:p14="http://schemas.microsoft.com/office/powerpoint/2010/main" val="238869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48120"/>
            <a:ext cx="8964487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Народ, не знающий своего прошлого, не имеет будущего.</a:t>
            </a:r>
          </a:p>
          <a:p>
            <a:pPr algn="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Платон 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1028" name="Picture 4" descr="C:\Users\User\Desktop\Помню и горжусь\IMG_375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893525" y="3049185"/>
            <a:ext cx="3698909" cy="27741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Помню и горжусь\IMG_3755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791204"/>
            <a:ext cx="4045852" cy="3573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Помню и горжусь\IMG_3759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8050" y="963728"/>
            <a:ext cx="3936437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Помню и горжусь\IMG_3756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830636" y="4591722"/>
            <a:ext cx="2747862" cy="1745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Помню и горжусь\IMG_3760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5341612" y="3929427"/>
            <a:ext cx="3655252" cy="2078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72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6374" y="123628"/>
            <a:ext cx="8830122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Цель: </a:t>
            </a:r>
            <a:r>
              <a:rPr lang="ru-RU" sz="30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узнать историю моей семьи и её связь с историей страны.</a:t>
            </a:r>
            <a:endParaRPr lang="ru-RU" sz="3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5709" y="1484784"/>
            <a:ext cx="8830122" cy="49859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Задачи: </a:t>
            </a:r>
            <a:endParaRPr lang="ru-RU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 помощью семейных архивов и воспоминаний моей мамы воссоздать родословную нашей семьи;</a:t>
            </a:r>
          </a:p>
          <a:p>
            <a:pPr algn="just"/>
            <a:endParaRPr lang="ru-RU" sz="2400" b="1" cap="none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найти информацию о военных сражениях, в которых принимали участие мой дедушка, прадедушка и </a:t>
            </a:r>
            <a:r>
              <a:rPr lang="ru-RU" sz="2400" b="1" cap="none" spc="5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прапрапрадедушка</a:t>
            </a: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 algn="just"/>
            <a:endParaRPr lang="ru-RU" sz="2400" b="1" cap="none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оценить вклад моих родственников в историю России;</a:t>
            </a:r>
          </a:p>
          <a:p>
            <a:pPr algn="just"/>
            <a:endParaRPr lang="ru-RU" sz="2400" b="1" cap="none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создать брошюру для моей мамы об истории нашей семьи. </a:t>
            </a:r>
            <a:r>
              <a:rPr lang="ru-RU" sz="24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88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23628"/>
            <a:ext cx="6480720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Родословное древо моей семьи</a:t>
            </a:r>
            <a:endParaRPr lang="ru-RU" sz="3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61" y="404664"/>
            <a:ext cx="8996681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5724128" y="3947904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94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8726"/>
            <a:ext cx="8928992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дедушка Злобин Александр Михай</a:t>
            </a:r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лович</a:t>
            </a:r>
          </a:p>
          <a:p>
            <a:pPr algn="ctr">
              <a:lnSpc>
                <a:spcPct val="150000"/>
              </a:lnSpc>
            </a:pPr>
            <a:r>
              <a:rPr lang="ru-RU" sz="2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(01.09.1922 – 16.11.1992)</a:t>
            </a:r>
            <a:endParaRPr lang="ru-RU" sz="2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6155" y="4985564"/>
            <a:ext cx="130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Comic Sans MS" pitchFamily="66" charset="0"/>
              </a:rPr>
              <a:t>1945 г.</a:t>
            </a:r>
          </a:p>
          <a:p>
            <a:pPr algn="ctr"/>
            <a:r>
              <a:rPr lang="ru-RU" b="1" dirty="0" smtClean="0">
                <a:latin typeface="Comic Sans MS" pitchFamily="66" charset="0"/>
              </a:rPr>
              <a:t>г. Москва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3342" y="1683407"/>
            <a:ext cx="650820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1930 г.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– поступил в школу № 58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1935 г.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– перешёл в школу № 87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1939 г.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– вступил в ряды ВЛКСМ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1940 г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. – закончил школу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27.09.1940 г.–21.06.1941 г.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- служба в Монголии в рядах Красной Армии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21.06.1941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- был отправлен на учёбу в Высшее военное артиллерийское училище в г. Кемерово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1942-1943 </a:t>
            </a:r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г.г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– участие в боевых действиях </a:t>
            </a:r>
            <a:endParaRPr lang="ru-RU" sz="2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1944-1986 </a:t>
            </a:r>
            <a:r>
              <a:rPr lang="ru-RU" sz="2400" b="1" dirty="0" err="1" smtClean="0">
                <a:solidFill>
                  <a:srgbClr val="C00000"/>
                </a:solidFill>
                <a:latin typeface="Comic Sans MS" pitchFamily="66" charset="0"/>
              </a:rPr>
              <a:t>г.г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– работа в типографии «Красный пролетарий»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074" name="Picture 2" descr="D:\Помню и горжусь\Помню и горжусь_М\gif\14.10.45 Москва лето 1945 3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415836"/>
            <a:ext cx="2405838" cy="321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42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240360" y="5282435"/>
            <a:ext cx="5724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Из дневника моего дедушки, </a:t>
            </a:r>
          </a:p>
          <a:p>
            <a:r>
              <a:rPr lang="ru-RU" sz="2400" b="1" dirty="0" smtClean="0">
                <a:latin typeface="Comic Sans MS" pitchFamily="66" charset="0"/>
              </a:rPr>
              <a:t>автор неизвестен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203" y="1934144"/>
            <a:ext cx="6143625" cy="31337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40938" y="5311783"/>
            <a:ext cx="18197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Comic Sans MS" pitchFamily="66" charset="0"/>
              </a:rPr>
              <a:t>14.10.1941 г.</a:t>
            </a:r>
          </a:p>
          <a:p>
            <a:pPr algn="ctr"/>
            <a:r>
              <a:rPr lang="ru-RU" b="1" dirty="0" smtClean="0">
                <a:latin typeface="Comic Sans MS" pitchFamily="66" charset="0"/>
              </a:rPr>
              <a:t>г. Кемерово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76" y="1896045"/>
            <a:ext cx="2305050" cy="32099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504" y="98726"/>
            <a:ext cx="8928992" cy="11492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дедушка Злобин Александр Михай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лович</a:t>
            </a:r>
          </a:p>
          <a:p>
            <a:pPr algn="ctr">
              <a:lnSpc>
                <a:spcPct val="150000"/>
              </a:lnSpc>
            </a:pP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(01.09.1922 – 16.11.1992)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62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98726"/>
            <a:ext cx="8928992" cy="11492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дедушка Злобин Александр Михай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лович</a:t>
            </a:r>
          </a:p>
          <a:p>
            <a:pPr algn="ctr">
              <a:lnSpc>
                <a:spcPct val="150000"/>
              </a:lnSpc>
            </a:pP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(01.09.1922 – 16.11.1992)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321604"/>
            <a:ext cx="7709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Историческая справка. Битва за Воронеж.</a:t>
            </a: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8" name="Picture 4" descr="https://upload.wikimedia.org/wikipedia/commons/6/67/Eastern_Front_1942-05_to_1942-11_Voronez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6084676" cy="476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0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gif\Рисунок (21)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139950">
            <a:off x="378753" y="1340392"/>
            <a:ext cx="3507956" cy="271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gif\Рисунок (22)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3634" y="1364104"/>
            <a:ext cx="3333576" cy="247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gif\Рисунок (23)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1460" y="1700808"/>
            <a:ext cx="3262226" cy="250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gif\Рисунок (24).gif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2608" y="4005064"/>
            <a:ext cx="3612510" cy="2803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gif\Рисунок (25).gif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342" y="4125664"/>
            <a:ext cx="3385238" cy="268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36" y="1845820"/>
            <a:ext cx="89289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05.08.1942 г.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smtClean="0">
                <a:latin typeface="Adventure" pitchFamily="2" charset="0"/>
              </a:rPr>
              <a:t>Выкатили орудие на передовую. Мы защищаем самое дорогое – Родину, нашу историю, наш язык, наше будущее. Нужно понять, что враг не мешкает, время не ждёт, что теперь в смертельной опасности и жизнь нашей страны, и жизнь наших близких. Забудем обо всём, кроме одной мысли, одной страсти – спасти Россию, спасти Родину. Стойкость – мать победы! </a:t>
            </a:r>
            <a:endParaRPr lang="ru-RU" sz="2000" b="1" dirty="0">
              <a:latin typeface="Adventure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058" y="3834522"/>
            <a:ext cx="8928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08.08.1942 г.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smtClean="0">
                <a:latin typeface="Adventure" pitchFamily="2" charset="0"/>
              </a:rPr>
              <a:t>Немцы сильно обстреливают минами наши позиции… В 3 часа дня ранило в левую руку. Еле ползком успел отползти. Ещё раз по боку стукнул осколок… Прибыл на машине в </a:t>
            </a:r>
            <a:r>
              <a:rPr lang="ru-RU" sz="2000" b="1" dirty="0" err="1" smtClean="0">
                <a:latin typeface="Adventure" pitchFamily="2" charset="0"/>
              </a:rPr>
              <a:t>санбатальон</a:t>
            </a:r>
            <a:r>
              <a:rPr lang="ru-RU" sz="2000" b="1" dirty="0" smtClean="0">
                <a:latin typeface="Adventure" pitchFamily="2" charset="0"/>
              </a:rPr>
              <a:t>.  </a:t>
            </a:r>
            <a:endParaRPr lang="ru-RU" sz="2000" b="1" dirty="0">
              <a:latin typeface="Adventure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946" y="4992777"/>
            <a:ext cx="8928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15.08.1942 г.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smtClean="0">
                <a:latin typeface="Adventure" pitchFamily="2" charset="0"/>
              </a:rPr>
              <a:t>Рана заживает. Хочется увидеть родителей.</a:t>
            </a:r>
            <a:endParaRPr lang="ru-RU" sz="2000" b="1" dirty="0">
              <a:latin typeface="Adventure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29" y="5533201"/>
            <a:ext cx="8928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15.09.1942 г.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smtClean="0">
                <a:latin typeface="Adventure" pitchFamily="2" charset="0"/>
              </a:rPr>
              <a:t>Наступление нашего полка на Воронеж. Много жертв.</a:t>
            </a:r>
            <a:endParaRPr lang="ru-RU" sz="2000" b="1" dirty="0">
              <a:latin typeface="Adventure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493" y="1177588"/>
            <a:ext cx="47243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Из фронтового дневника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504" y="98726"/>
            <a:ext cx="8928992" cy="11492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дедушка Злобин Александр Михай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лович</a:t>
            </a:r>
          </a:p>
          <a:p>
            <a:pPr algn="ctr">
              <a:lnSpc>
                <a:spcPct val="150000"/>
              </a:lnSpc>
            </a:pP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(01.09.1922 – 16.11.1992)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40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gif\Рисунок (34)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6834"/>
          <a:stretch/>
        </p:blipFill>
        <p:spPr bwMode="auto">
          <a:xfrm>
            <a:off x="1529408" y="2780928"/>
            <a:ext cx="3020888" cy="432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gif\Рисунок (33)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371"/>
          <a:stretch/>
        </p:blipFill>
        <p:spPr bwMode="auto">
          <a:xfrm>
            <a:off x="5220072" y="2700469"/>
            <a:ext cx="2913569" cy="440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5800" y="1412776"/>
            <a:ext cx="89289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21.01.1943 г.</a:t>
            </a:r>
            <a:r>
              <a:rPr lang="ru-RU" sz="2000" b="1" dirty="0" smtClean="0">
                <a:latin typeface="Comic Sans MS" pitchFamily="66" charset="0"/>
              </a:rPr>
              <a:t> Начался марш нашей батареи. Прошли через Дон. Взяли Воронеж… Идём на Белгород.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09.02. 1943 г. </a:t>
            </a:r>
            <a:r>
              <a:rPr lang="ru-RU" sz="2000" b="1" dirty="0" smtClean="0">
                <a:latin typeface="Comic Sans MS" pitchFamily="66" charset="0"/>
              </a:rPr>
              <a:t>Идём сёлами.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13.02-15.02.1943 г. </a:t>
            </a:r>
            <a:r>
              <a:rPr lang="ru-RU" sz="2000" b="1" dirty="0" smtClean="0">
                <a:latin typeface="Comic Sans MS" pitchFamily="66" charset="0"/>
              </a:rPr>
              <a:t>Бои под </a:t>
            </a:r>
            <a:r>
              <a:rPr lang="ru-RU" sz="2000" b="1" dirty="0" err="1" smtClean="0">
                <a:latin typeface="Comic Sans MS" pitchFamily="66" charset="0"/>
              </a:rPr>
              <a:t>Обоянью</a:t>
            </a:r>
            <a:r>
              <a:rPr lang="ru-RU" sz="2000" b="1" dirty="0" smtClean="0">
                <a:latin typeface="Comic Sans MS" pitchFamily="66" charset="0"/>
              </a:rPr>
              <a:t>. В батарее осталась одна пушка. 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98726"/>
            <a:ext cx="8928992" cy="11492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Мой дедушка Злобин Александр Михай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лович</a:t>
            </a:r>
          </a:p>
          <a:p>
            <a:pPr algn="ctr">
              <a:lnSpc>
                <a:spcPct val="150000"/>
              </a:lnSpc>
            </a:pPr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(01.09.1922 – 16.11.1992)</a:t>
            </a:r>
            <a:endParaRPr lang="ru-RU" sz="2000" b="1" cap="none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7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</TotalTime>
  <Words>730</Words>
  <Application>Microsoft Office PowerPoint</Application>
  <PresentationFormat>Экран (4:3)</PresentationFormat>
  <Paragraphs>108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START</dc:creator>
  <cp:lastModifiedBy>User</cp:lastModifiedBy>
  <cp:revision>109</cp:revision>
  <dcterms:created xsi:type="dcterms:W3CDTF">2014-12-03T05:06:11Z</dcterms:created>
  <dcterms:modified xsi:type="dcterms:W3CDTF">2015-01-15T13:34:57Z</dcterms:modified>
</cp:coreProperties>
</file>