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8"/>
  </p:notesMasterIdLst>
  <p:sldIdLst>
    <p:sldId id="342" r:id="rId2"/>
    <p:sldId id="343" r:id="rId3"/>
    <p:sldId id="344" r:id="rId4"/>
    <p:sldId id="354" r:id="rId5"/>
    <p:sldId id="347" r:id="rId6"/>
    <p:sldId id="356" r:id="rId7"/>
    <p:sldId id="367" r:id="rId8"/>
    <p:sldId id="352" r:id="rId9"/>
    <p:sldId id="370" r:id="rId10"/>
    <p:sldId id="369" r:id="rId11"/>
    <p:sldId id="361" r:id="rId12"/>
    <p:sldId id="358" r:id="rId13"/>
    <p:sldId id="360" r:id="rId14"/>
    <p:sldId id="364" r:id="rId15"/>
    <p:sldId id="366" r:id="rId16"/>
    <p:sldId id="315" r:id="rId17"/>
    <p:sldId id="362" r:id="rId18"/>
    <p:sldId id="332" r:id="rId19"/>
    <p:sldId id="333" r:id="rId20"/>
    <p:sldId id="334" r:id="rId21"/>
    <p:sldId id="335" r:id="rId22"/>
    <p:sldId id="336" r:id="rId23"/>
    <p:sldId id="338" r:id="rId24"/>
    <p:sldId id="339" r:id="rId25"/>
    <p:sldId id="340" r:id="rId26"/>
    <p:sldId id="37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293" y="21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F1F0A-3587-415B-A8BD-D8518D7A4A6C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0FA3B-3A74-444A-B978-071404411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68BE-BF2F-4FBC-A8A3-3255015D2009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3F18-18BD-4894-B6F0-A35E9ED9A2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68BE-BF2F-4FBC-A8A3-3255015D2009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3F18-18BD-4894-B6F0-A35E9ED9A2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68BE-BF2F-4FBC-A8A3-3255015D2009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3F18-18BD-4894-B6F0-A35E9ED9A2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68BE-BF2F-4FBC-A8A3-3255015D2009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3F18-18BD-4894-B6F0-A35E9ED9A2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68BE-BF2F-4FBC-A8A3-3255015D2009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3F18-18BD-4894-B6F0-A35E9ED9A2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68BE-BF2F-4FBC-A8A3-3255015D2009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3F18-18BD-4894-B6F0-A35E9ED9A2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68BE-BF2F-4FBC-A8A3-3255015D2009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3F18-18BD-4894-B6F0-A35E9ED9A2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68BE-BF2F-4FBC-A8A3-3255015D2009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3F18-18BD-4894-B6F0-A35E9ED9A2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68BE-BF2F-4FBC-A8A3-3255015D2009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3F18-18BD-4894-B6F0-A35E9ED9A2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68BE-BF2F-4FBC-A8A3-3255015D2009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3F18-18BD-4894-B6F0-A35E9ED9A2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68BE-BF2F-4FBC-A8A3-3255015D2009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3F18-18BD-4894-B6F0-A35E9ED9A2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068BE-BF2F-4FBC-A8A3-3255015D2009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B3F18-18BD-4894-B6F0-A35E9ED9A2D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8604"/>
            <a:ext cx="91440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             «Однополчане  моего  Деда , </a:t>
            </a:r>
          </a:p>
          <a:p>
            <a:r>
              <a:rPr lang="ru-RU" sz="28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                                             Боброва  Михаила  Григорьевича»</a:t>
            </a:r>
          </a:p>
          <a:p>
            <a:pPr lvl="0"/>
            <a:endParaRPr lang="ru-RU" sz="2400" b="1" dirty="0" smtClean="0">
              <a:solidFill>
                <a:srgbClr val="7030A0"/>
              </a:solidFill>
              <a:latin typeface="Century Gothic" pitchFamily="34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Я  не  знал своего Деда, Он ушёл на фронт в августе 1941г., моему отцу не было и 4-х лет,  а 18 января 1945года  Дед погиб.       </a:t>
            </a:r>
            <a:r>
              <a:rPr lang="ru-RU" sz="2400" b="1" i="1" dirty="0" smtClean="0">
                <a:latin typeface="Monotype Corsiva" pitchFamily="66" charset="0"/>
                <a:ea typeface="Calibri"/>
                <a:cs typeface="Shonar Bangla" pitchFamily="34" charset="0"/>
              </a:rPr>
              <a:t>Ровно 70 лет назад.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    Вот весь семейный архив:</a:t>
            </a:r>
          </a:p>
          <a:p>
            <a:endParaRPr lang="ru-RU" sz="2400" b="1" dirty="0" smtClean="0">
              <a:latin typeface="Monotype Corsiva" pitchFamily="66" charset="0"/>
              <a:ea typeface="Calibri"/>
              <a:cs typeface="Shonar Bangla" pitchFamily="34" charset="0"/>
            </a:endParaRPr>
          </a:p>
          <a:p>
            <a:endParaRPr lang="ru-RU" sz="2400" b="1" dirty="0" smtClean="0">
              <a:latin typeface="Monotype Corsiva" pitchFamily="66" charset="0"/>
              <a:ea typeface="Calibri"/>
              <a:cs typeface="Shonar Bangla" pitchFamily="34" charset="0"/>
            </a:endParaRPr>
          </a:p>
          <a:p>
            <a:endParaRPr lang="ru-RU" sz="2400" b="1" dirty="0" smtClean="0">
              <a:latin typeface="Monotype Corsiva" pitchFamily="66" charset="0"/>
              <a:ea typeface="Calibri"/>
              <a:cs typeface="Shonar Bangla" pitchFamily="34" charset="0"/>
            </a:endParaRPr>
          </a:p>
          <a:p>
            <a:endParaRPr lang="ru-RU" sz="2400" dirty="0" smtClean="0">
              <a:solidFill>
                <a:srgbClr val="7030A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026" name="Picture 2" descr="C:\Users\Юзер\Pictures\Logitech Webcam\Picture 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93215"/>
            <a:ext cx="5286380" cy="3964785"/>
          </a:xfrm>
          <a:prstGeom prst="rect">
            <a:avLst/>
          </a:prstGeom>
          <a:noFill/>
        </p:spPr>
      </p:pic>
      <p:pic>
        <p:nvPicPr>
          <p:cNvPr id="1028" name="Picture 4" descr="сканирова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571720"/>
            <a:ext cx="2928958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Юзер\Desktop\Лиг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64606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15008" y="2071678"/>
            <a:ext cx="31432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Как  сегодня не хватает Валентина  Ивановича Варенникова,  его  авторитетной  и честной позиции…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Юзер\Desktop\фото Воинков и Бобр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9001156" cy="496482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2844" y="0"/>
            <a:ext cx="9001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Фотографию,  одного из  отважных  командиров  100-го  гвардейского  стрелкового  полка,  подарил  внук    </a:t>
            </a:r>
            <a:r>
              <a:rPr lang="ru-RU" sz="2400" b="1" dirty="0" err="1" smtClean="0">
                <a:latin typeface="Monotype Corsiva" pitchFamily="66" charset="0"/>
                <a:ea typeface="Calibri"/>
                <a:cs typeface="Shonar Bangla" pitchFamily="34" charset="0"/>
              </a:rPr>
              <a:t>Воинкова</a:t>
            </a:r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   Александра   Михайловича, героически погибшего под  Берлином 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Юзер\Desktop\С-К-Р-Б-И-В-Х-Б\фото  М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265980"/>
            <a:ext cx="6661775" cy="559202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0"/>
            <a:ext cx="885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3 апреля 2014г. исполнилось 90-лет  Матрёне Семёновне </a:t>
            </a:r>
            <a:r>
              <a:rPr lang="ru-RU" sz="2400" b="1" dirty="0" err="1" smtClean="0">
                <a:latin typeface="Monotype Corsiva" pitchFamily="66" charset="0"/>
                <a:ea typeface="Calibri"/>
                <a:cs typeface="Shonar Bangla" pitchFamily="34" charset="0"/>
              </a:rPr>
              <a:t>Нечепорчуко́вой</a:t>
            </a:r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, одной из 4-х женщин  полных  кавалеров  ордена  Славы, санинструктора 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100-го гвардейского стрелкового полка.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Юзер\Desktop\КАВАЛЕРЫ СЛАВ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9087514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8794" y="5357826"/>
            <a:ext cx="59293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7030A0"/>
                </a:solidFill>
                <a:latin typeface="Century Gothic" pitchFamily="34" charset="0"/>
                <a:cs typeface="Times New Roman"/>
              </a:rPr>
              <a:t>1-й этап  Автопробега  Россия – Украина  2014г.    </a:t>
            </a:r>
          </a:p>
          <a:p>
            <a:pPr lvl="0" algn="ctr"/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cs typeface="Times New Roman"/>
              </a:rPr>
              <a:t>1 апреля – 15  апреля 2014 года</a:t>
            </a:r>
          </a:p>
          <a:p>
            <a:pPr lvl="0" algn="ctr"/>
            <a:r>
              <a:rPr lang="ru-RU" sz="1600" b="1" i="1" dirty="0" smtClean="0">
                <a:solidFill>
                  <a:srgbClr val="7030A0"/>
                </a:solidFill>
                <a:latin typeface="Century Gothic" pitchFamily="34" charset="0"/>
              </a:rPr>
              <a:t>2-й этап  </a:t>
            </a:r>
            <a:r>
              <a:rPr lang="ru-RU" sz="1600" b="1" i="1" dirty="0" smtClean="0">
                <a:solidFill>
                  <a:srgbClr val="7030A0"/>
                </a:solidFill>
                <a:latin typeface="Century Gothic" pitchFamily="34" charset="0"/>
                <a:cs typeface="Times New Roman"/>
              </a:rPr>
              <a:t>Автопробега </a:t>
            </a:r>
            <a:r>
              <a:rPr lang="ru-RU" sz="1600" b="1" i="1" dirty="0" smtClean="0">
                <a:solidFill>
                  <a:srgbClr val="7030A0"/>
                </a:solidFill>
                <a:latin typeface="Century Gothic" pitchFamily="34" charset="0"/>
              </a:rPr>
              <a:t> </a:t>
            </a:r>
            <a:r>
              <a:rPr lang="ru-RU" sz="1600" b="1" dirty="0" smtClean="0">
                <a:solidFill>
                  <a:srgbClr val="7030A0"/>
                </a:solidFill>
                <a:latin typeface="Century Gothic" pitchFamily="34" charset="0"/>
              </a:rPr>
              <a:t>Россия - Польша  2015г. </a:t>
            </a:r>
          </a:p>
          <a:p>
            <a:pPr lvl="0" algn="ctr"/>
            <a:r>
              <a:rPr lang="ru-RU" sz="1600" b="1" i="1" dirty="0" smtClean="0">
                <a:solidFill>
                  <a:srgbClr val="7030A0"/>
                </a:solidFill>
                <a:latin typeface="Century Gothic" pitchFamily="34" charset="0"/>
              </a:rPr>
              <a:t>3-й этап </a:t>
            </a:r>
            <a:r>
              <a:rPr lang="ru-RU" sz="1600" b="1" i="1" dirty="0" smtClean="0">
                <a:solidFill>
                  <a:srgbClr val="7030A0"/>
                </a:solidFill>
                <a:latin typeface="Century Gothic" pitchFamily="34" charset="0"/>
                <a:cs typeface="Times New Roman"/>
              </a:rPr>
              <a:t>Автопробега</a:t>
            </a:r>
            <a:r>
              <a:rPr lang="ru-RU" sz="1600" b="1" i="1" dirty="0" smtClean="0">
                <a:solidFill>
                  <a:srgbClr val="7030A0"/>
                </a:solidFill>
                <a:latin typeface="Century Gothic" pitchFamily="34" charset="0"/>
              </a:rPr>
              <a:t> </a:t>
            </a:r>
            <a:r>
              <a:rPr lang="ru-RU" sz="1600" b="1" dirty="0" smtClean="0">
                <a:solidFill>
                  <a:srgbClr val="7030A0"/>
                </a:solidFill>
                <a:latin typeface="Century Gothic" pitchFamily="34" charset="0"/>
              </a:rPr>
              <a:t>Россия - Германия  2015г.  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2428868"/>
            <a:ext cx="607223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42844" y="0"/>
            <a:ext cx="90011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По решению Ветеранов и потомков воинов 100-го гвардейского  полка,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35-й гвардейской стрелковой дивизии,  «Сталинградской армии»  Василия  Ивановича Чуйкова,  был   разработан  Международный  Автопробег «Дорогой СЛАВЫ» </a:t>
            </a:r>
            <a:endParaRPr lang="ru-RU" sz="2400" i="1" dirty="0" smtClean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0"/>
            <a:ext cx="184731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42852"/>
            <a:ext cx="91440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МЕЖДУНАРОДНЫЙ АВТОПРОБЕГ «Дорогой Славы» </a:t>
            </a:r>
            <a:endParaRPr lang="ru-RU" sz="1600" dirty="0" smtClean="0">
              <a:solidFill>
                <a:srgbClr val="7030A0"/>
              </a:solidFill>
              <a:latin typeface="Century Gothic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7030A0"/>
              </a:solidFill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1-й этап АВТОПРОБЕГА  </a:t>
            </a:r>
            <a:endParaRPr lang="ru-RU" sz="1600" dirty="0" smtClean="0">
              <a:solidFill>
                <a:srgbClr val="7030A0"/>
              </a:solidFill>
              <a:latin typeface="Century Gothic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Россия – Украина  2014г.    </a:t>
            </a:r>
            <a:endParaRPr lang="ru-RU" sz="1600" dirty="0" smtClean="0">
              <a:solidFill>
                <a:srgbClr val="7030A0"/>
              </a:solidFill>
              <a:latin typeface="Century Gothic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Посвящён  90-летию Матрёны Семёновны </a:t>
            </a:r>
            <a:r>
              <a:rPr lang="ru-RU" sz="1600" dirty="0" err="1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Нечепорчуко́вой</a:t>
            </a: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, одной из 4-х женщин полных кавалеров ордена Славы, санинструктора 100-го гвардейского полка «Сталинградской армии»  Василия  Ивановича Чуйкова   и  70-летию освобождения  г.Одессы.</a:t>
            </a:r>
            <a:endParaRPr lang="ru-RU" sz="1600" dirty="0" smtClean="0">
              <a:solidFill>
                <a:srgbClr val="7030A0"/>
              </a:solidFill>
              <a:latin typeface="Century Gothic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МАРШРУТ  проложен по знаковым местам гвардейцев 100-го полка: рядовых, сержантов, младших офицеров, командира полка и командующего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8-й (62-й) гвардейской армии.</a:t>
            </a:r>
            <a:endParaRPr lang="ru-RU" sz="1600" dirty="0" smtClean="0">
              <a:solidFill>
                <a:srgbClr val="7030A0"/>
              </a:solidFill>
              <a:latin typeface="Century Gothic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7030A0"/>
              </a:solidFill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2-й этап АВТОПРОБЕГА  Россия – Польша  2015г.     </a:t>
            </a:r>
            <a:endParaRPr lang="ru-RU" sz="1600" dirty="0" smtClean="0">
              <a:solidFill>
                <a:srgbClr val="7030A0"/>
              </a:solidFill>
              <a:latin typeface="Century Gothic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Посвящён 70-летию  </a:t>
            </a:r>
            <a:r>
              <a:rPr lang="ru-RU" sz="1600" dirty="0" err="1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Висло-Одерской</a:t>
            </a: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 стратегической наступательной операции. </a:t>
            </a:r>
            <a:endParaRPr lang="ru-RU" sz="1600" dirty="0" smtClean="0">
              <a:solidFill>
                <a:srgbClr val="7030A0"/>
              </a:solidFill>
              <a:latin typeface="Century Gothic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7030A0"/>
              </a:solidFill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3-й этап АВТОПРОБЕГА  Россия –Германия  2015г.   </a:t>
            </a:r>
            <a:endParaRPr lang="ru-RU" sz="1600" dirty="0" smtClean="0">
              <a:solidFill>
                <a:srgbClr val="7030A0"/>
              </a:solidFill>
              <a:latin typeface="Century Gothic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Посвящён 70-летию Победы нашего народа в Великой Отечественной войне. </a:t>
            </a:r>
            <a:endParaRPr lang="ru-RU" sz="1600" dirty="0" smtClean="0">
              <a:solidFill>
                <a:srgbClr val="7030A0"/>
              </a:solidFill>
              <a:latin typeface="Century Gothic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7030A0"/>
              </a:solidFill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МАРШРУТ  1-го этапа  АВТОПРОБЕГА   «Дорогой Славы»  </a:t>
            </a:r>
            <a:endParaRPr lang="ru-RU" sz="1600" dirty="0" smtClean="0">
              <a:solidFill>
                <a:srgbClr val="7030A0"/>
              </a:solidFill>
              <a:latin typeface="Century Gothic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Москва (торжественный старт автопробега - Васильевский спуск) – Серебряные Пруды – Воронеж – Ставрополь (3 апреля) – Краснодар –  Ростов-на-Дону – Гуково – Алчевск – Донецк – Мариуполь – Севастополь – Одесса (10 апреля) – Запорожье – Днепропетровск – Харьков – Белгород – Курск – Орёл – Тула  –  Москва  (церемония закрытия автопробега - Поклонная Гора).</a:t>
            </a:r>
            <a:endParaRPr lang="ru-RU" sz="1600" dirty="0" smtClean="0">
              <a:solidFill>
                <a:srgbClr val="7030A0"/>
              </a:solidFill>
              <a:latin typeface="Century Gothic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СРОКИ ПРОВЕДЕНИЯ </a:t>
            </a:r>
            <a:endParaRPr lang="ru-RU" sz="1600" dirty="0" smtClean="0">
              <a:solidFill>
                <a:srgbClr val="7030A0"/>
              </a:solidFill>
              <a:latin typeface="Century Gothic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1 апреля – 15  апреля 2014 года</a:t>
            </a:r>
            <a:endParaRPr lang="ru-RU" sz="1600" dirty="0">
              <a:solidFill>
                <a:srgbClr val="7030A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3714776" cy="857232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rgbClr val="FFC000"/>
                </a:solidFill>
                <a:latin typeface="Bookman Old Style" pitchFamily="18" charset="0"/>
                <a:cs typeface="Arial" pitchFamily="34" charset="0"/>
              </a:rPr>
              <a:t>АВТОПРОБЕГ «Дорогой СЛАВЫ»</a:t>
            </a:r>
            <a:br>
              <a:rPr lang="ru-RU" sz="1600" dirty="0" smtClean="0">
                <a:solidFill>
                  <a:srgbClr val="FFC000"/>
                </a:solidFill>
                <a:latin typeface="Bookman Old Style" pitchFamily="18" charset="0"/>
                <a:cs typeface="Arial" pitchFamily="34" charset="0"/>
              </a:rPr>
            </a:br>
            <a:r>
              <a:rPr lang="ru-RU" sz="1600" dirty="0" smtClean="0">
                <a:solidFill>
                  <a:srgbClr val="FFC000"/>
                </a:solidFill>
                <a:latin typeface="Bookman Old Style" pitchFamily="18" charset="0"/>
                <a:cs typeface="Arial" pitchFamily="34" charset="0"/>
              </a:rPr>
              <a:t>поддержали: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714356"/>
            <a:ext cx="4714876" cy="6143644"/>
          </a:xfrm>
        </p:spPr>
        <p:txBody>
          <a:bodyPr>
            <a:normAutofit fontScale="85000" lnSpcReduction="20000"/>
          </a:bodyPr>
          <a:lstStyle/>
          <a:p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Заместитель Председателя Государственной Думы Федерального Собрания Российской Федерации </a:t>
            </a:r>
          </a:p>
          <a:p>
            <a:r>
              <a:rPr lang="ru-RU" sz="1500" b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Швецова</a:t>
            </a:r>
            <a:r>
              <a:rPr lang="ru-RU" sz="15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Л.И.</a:t>
            </a:r>
          </a:p>
          <a:p>
            <a:endParaRPr lang="ru-RU" sz="15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Российский государственный военный </a:t>
            </a:r>
            <a:r>
              <a:rPr lang="ru-RU" sz="15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историко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</a:p>
          <a:p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культурный центр при Правительстве </a:t>
            </a:r>
          </a:p>
          <a:p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Российской Федерации</a:t>
            </a:r>
          </a:p>
          <a:p>
            <a:endParaRPr lang="ru-RU" sz="15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Союз Женщин России</a:t>
            </a:r>
          </a:p>
          <a:p>
            <a:endParaRPr lang="ru-RU" sz="15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Федеральное агентство по делам Содружества </a:t>
            </a:r>
          </a:p>
          <a:p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Независимых Государств, соотечественников, </a:t>
            </a:r>
          </a:p>
          <a:p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проживающих за рубежом,  и по международному гуманитарному сотрудничеству</a:t>
            </a:r>
          </a:p>
          <a:p>
            <a:endParaRPr lang="ru-RU" sz="15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Московский  городской Совет ветеранов войны, труда, Вооружённых Сил и правоохранительных органов</a:t>
            </a:r>
          </a:p>
          <a:p>
            <a:endParaRPr lang="ru-RU" sz="15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Российская Ассоциация Героев</a:t>
            </a:r>
          </a:p>
          <a:p>
            <a:endParaRPr lang="ru-RU" sz="15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Клуб  Героев  Советского Союза, Героев Российской </a:t>
            </a:r>
          </a:p>
          <a:p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Федерации  и полных кавалеров ордена  Славы</a:t>
            </a:r>
          </a:p>
          <a:p>
            <a:endParaRPr lang="ru-RU" sz="15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Центр гуманитарного и делового сотрудничества с соотечественниками за рубежом – Московский Дом соотечественника</a:t>
            </a:r>
          </a:p>
          <a:p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</a:p>
          <a:p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Международная  Лига защиты человеческого </a:t>
            </a:r>
          </a:p>
          <a:p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достоинства и безопасности</a:t>
            </a:r>
          </a:p>
          <a:p>
            <a:endParaRPr lang="ru-RU" sz="15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"Солдаты XXI века против войн"</a:t>
            </a:r>
          </a:p>
          <a:p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74" name="Picture 2" descr="C:\Users\Юзер\Desktop\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0"/>
            <a:ext cx="4571887" cy="69272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К  великому сожалению, по причине  обострения  политической  обстановки на  Украине,  решено  было  сократить масштаб  Автопробега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«Дорогой СЛАВЫ» 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Но главная цель, Чествование с 90-летним  Юбилеем Матрёны Семёновны </a:t>
            </a:r>
            <a:r>
              <a:rPr lang="ru-RU" sz="2400" b="1" dirty="0" err="1" smtClean="0">
                <a:latin typeface="Monotype Corsiva" pitchFamily="66" charset="0"/>
                <a:ea typeface="Calibri"/>
                <a:cs typeface="Shonar Bangla" pitchFamily="34" charset="0"/>
              </a:rPr>
              <a:t>Нечепорчуко́вой</a:t>
            </a:r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, санинструктора 100-го гвардейского полка «Сталинградской армии»  Василия  Ивановича Чуйкова , полного кавалера ордена Славы  в</a:t>
            </a:r>
            <a:r>
              <a:rPr lang="ru-RU" sz="2400" b="1" i="1" dirty="0" smtClean="0">
                <a:latin typeface="Monotype Corsiva" pitchFamily="66" charset="0"/>
                <a:ea typeface="Calibri" pitchFamily="34" charset="0"/>
                <a:cs typeface="Shonar Bangla" pitchFamily="34" charset="0"/>
              </a:rPr>
              <a:t> городе   Ставрополь    -   СОСТОЯЛОСЬ ! ! 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i="1" dirty="0" smtClean="0">
              <a:latin typeface="Monotype Corsiva" pitchFamily="66" charset="0"/>
              <a:ea typeface="Calibri" pitchFamily="34" charset="0"/>
              <a:cs typeface="Shonar Bangl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latin typeface="Monotype Corsiva" pitchFamily="66" charset="0"/>
                <a:ea typeface="Calibri" pitchFamily="34" charset="0"/>
                <a:cs typeface="Shonar Bangla" pitchFamily="34" charset="0"/>
              </a:rPr>
              <a:t>И как могло быть иначе ?!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latin typeface="Monotype Corsiva" pitchFamily="66" charset="0"/>
                <a:ea typeface="Calibri" pitchFamily="34" charset="0"/>
                <a:cs typeface="Shonar Bangla" pitchFamily="34" charset="0"/>
              </a:rPr>
              <a:t>Ведь это Она была в раннем, грандиозном  январском наступлении 1945года во спасение союзников,  а  свой  боевой  путь  </a:t>
            </a:r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Матрёна Семёновна</a:t>
            </a:r>
            <a:r>
              <a:rPr lang="ru-RU" sz="2400" b="1" i="1" dirty="0" smtClean="0">
                <a:latin typeface="Monotype Corsiva" pitchFamily="66" charset="0"/>
                <a:ea typeface="Calibri" pitchFamily="34" charset="0"/>
                <a:cs typeface="Shonar Bangla" pitchFamily="34" charset="0"/>
              </a:rPr>
              <a:t>  завершила участием в  Берлинской  стратегической  операции.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latin typeface="Monotype Corsiva" pitchFamily="66" charset="0"/>
                <a:ea typeface="Calibri" pitchFamily="34" charset="0"/>
                <a:cs typeface="Shonar Bangla" pitchFamily="34" charset="0"/>
              </a:rPr>
              <a:t>Она была с теми, кто захватил  бункер имперской канцелярии и через ряды  Её , 100-го гвардейского полка, шла, моля о капитуляции ,элита  третьего  рейха, на  наблюдательный пункт командующего 8-й гвардейской армией генерал-полковника  Василия  Ивановича  Чуйкова.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latin typeface="Monotype Corsiva" pitchFamily="66" charset="0"/>
                <a:ea typeface="Calibri" pitchFamily="34" charset="0"/>
                <a:cs typeface="Shonar Bangla" pitchFamily="34" charset="0"/>
              </a:rPr>
              <a:t>Там же  генерал Кребс сообщил командарму о самоубийстве Гитлера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Юзер\Desktop\1д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9166261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Юзер\Desktop\2д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9168048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57166"/>
            <a:ext cx="91440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Новые  сведения о  боевом  пути Деда, в  Великой Отечественной войне, удалось узнать, в Подольском архиве, по спискам награждённых  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Войсковой Части  Полевая Почта  № 06709  от 4января 1945г.  № 0114/</a:t>
            </a:r>
            <a:r>
              <a:rPr lang="ru-RU" sz="2400" b="1" dirty="0" err="1" smtClean="0">
                <a:latin typeface="Monotype Corsiva" pitchFamily="66" charset="0"/>
                <a:ea typeface="Calibri"/>
                <a:cs typeface="Shonar Bangla" pitchFamily="34" charset="0"/>
              </a:rPr>
              <a:t>н</a:t>
            </a:r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  Действующая Армия, медалью «За  Отвагу»: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Пулемётчика  1-го  стрелкового  батальона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гвардии рядового Боброва Михаила Григорьевича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за  подавление  пулемётной  точки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противника .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Оказалось,  Дед  служил  в 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100-м  гвардейском  полку, 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35-й гвардейской  Лозовской, 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орденов  Красного Знамени, 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Суворова  2-й  степени, 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Богдана Хмельницкого 2-й ст.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стрелковой  дивизии,  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«Сталинградской  армии»  </a:t>
            </a:r>
          </a:p>
          <a:p>
            <a:r>
              <a:rPr lang="ru-RU" sz="28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Василия  Ивановича  Чуйкова.</a:t>
            </a:r>
          </a:p>
        </p:txBody>
      </p:sp>
      <p:pic>
        <p:nvPicPr>
          <p:cNvPr id="1028" name="Picture 4" descr="C:\Users\Юзер\Desktop\Чуйков В 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2493270"/>
            <a:ext cx="4643438" cy="41861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Юзер\Desktop\3д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401705"/>
            <a:ext cx="9144001" cy="6055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Юзер\Desktop\4д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144000" cy="6057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Юзер\Desktop\5д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5"/>
            <a:ext cx="9110371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Юзер\Desktop\6д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Юзер\Desktop\7д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0511"/>
            <a:ext cx="9144000" cy="60950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Росвоенцентр\Дорогой Славы\IMG22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4429124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630238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Мы ВДВ</a:t>
            </a:r>
            <a:endParaRPr lang="ru-RU" b="1" dirty="0" smtClean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lvl="0" indent="6302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Мы ВДВ </a:t>
            </a:r>
            <a:r>
              <a:rPr lang="ru-RU" sz="2000" b="1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2000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крылатый меч России,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indent="6302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Надежда Отчизны родной,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indent="6302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Величье твоё прославляем,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indent="6302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Здесь каждый легенда, герой!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indent="6302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Припев: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indent="6302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Десант, вперёд и выше,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indent="6302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Отвага, честь с тобой,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indent="6302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Дыханье ветра слышим,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indent="6302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Атака, снова бой.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indent="630238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lvl="0" indent="6302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Братство воинов </a:t>
            </a:r>
            <a:r>
              <a:rPr lang="ru-RU" sz="2000" b="1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2000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грозная сила,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indent="6302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Супостат, прочь беги, пока цел.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indent="6302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Подвиг дедов Земля не забыла,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indent="6302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Бьём врага, как Суворов велел!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indent="6302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Припев: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indent="630238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lvl="0" indent="6302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Ведёт Судьба дорогой Славы,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indent="6302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Трудный путь, особый приказ.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indent="6302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Нет дороже любимой Державы,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indent="6302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Мы десант: </a:t>
            </a:r>
            <a:r>
              <a:rPr lang="ru-RU" sz="2000" b="1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Никто кроме нас!</a:t>
            </a:r>
            <a:r>
              <a:rPr lang="ru-RU" sz="2000" b="1" dirty="0" smtClean="0">
                <a:ea typeface="Calibri" pitchFamily="34" charset="0"/>
                <a:cs typeface="Times New Roman" pitchFamily="18" charset="0"/>
              </a:rPr>
              <a:t>»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indent="6302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Припев:</a:t>
            </a:r>
            <a:endParaRPr lang="ru-RU" sz="2000" b="1" dirty="0" smtClean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4876" y="6215082"/>
            <a:ext cx="27860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630238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Century Gothic" pitchFamily="34" charset="0"/>
                <a:cs typeface="Times New Roman" pitchFamily="18" charset="0"/>
              </a:rPr>
              <a:t>          Автор</a:t>
            </a:r>
          </a:p>
          <a:p>
            <a:pPr lvl="0" indent="630238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Century Gothic" pitchFamily="34" charset="0"/>
                <a:cs typeface="Times New Roman" pitchFamily="18" charset="0"/>
              </a:rPr>
              <a:t>Бобров  Ю.В.   2015 г.</a:t>
            </a:r>
            <a:endParaRPr lang="ru-RU" sz="1200" b="1" dirty="0">
              <a:latin typeface="Century Gothic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428736"/>
            <a:ext cx="414340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СПАСИБО  ВАМ, </a:t>
            </a:r>
          </a:p>
          <a:p>
            <a:pPr algn="ctr"/>
            <a:endParaRPr lang="ru-RU" sz="2200" b="1" dirty="0" smtClean="0">
              <a:solidFill>
                <a:srgbClr val="FF0000"/>
              </a:solidFill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ФРОНТОВИКИ !!!</a:t>
            </a:r>
          </a:p>
          <a:p>
            <a:pPr algn="ctr"/>
            <a:endParaRPr lang="ru-RU" sz="2200" b="1" dirty="0" smtClean="0">
              <a:solidFill>
                <a:srgbClr val="FF0000"/>
              </a:solidFill>
              <a:latin typeface="Century Gothic" pitchFamily="34" charset="0"/>
              <a:cs typeface="Times New Roman" pitchFamily="18" charset="0"/>
            </a:endParaRPr>
          </a:p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ВЫ  НАМ  ПРИМЕР   </a:t>
            </a:r>
          </a:p>
          <a:p>
            <a:pPr algn="ctr"/>
            <a:endParaRPr lang="ru-RU" sz="2200" b="1" dirty="0" smtClean="0">
              <a:solidFill>
                <a:srgbClr val="FF0000"/>
              </a:solidFill>
              <a:latin typeface="Century Gothic" pitchFamily="34" charset="0"/>
              <a:cs typeface="Times New Roman" pitchFamily="18" charset="0"/>
            </a:endParaRPr>
          </a:p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СЛУЖЕНИЯ   РОССИИ !!!</a:t>
            </a:r>
            <a:endParaRPr lang="ru-RU" sz="2200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Юзер\Desktop\Афанасьев Н 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357298"/>
            <a:ext cx="3571900" cy="517298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2844" y="142853"/>
            <a:ext cx="90011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Низкий поклон  и огромное Спасибо  Писателю-Ветерану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35-й гвардейской стрелковой дивизии:  Афанасьеву Николаю Ивановичу !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                                                                Из  его  книги  «От Волги до Шпрее»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                                                                я  много  узнал  о  нелёгких  годинах  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                                                                войны  и  славных  победах   воинов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                                                                100-го гвардейского стрелкового полка. </a:t>
            </a:r>
          </a:p>
          <a:p>
            <a:endParaRPr lang="ru-RU" sz="2400" b="1" dirty="0" smtClean="0">
              <a:latin typeface="Monotype Corsiva" pitchFamily="66" charset="0"/>
              <a:ea typeface="Calibri"/>
              <a:cs typeface="Shonar Bangla" pitchFamily="34" charset="0"/>
            </a:endParaRP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                                                                 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                                                                    С Афанасьевым  Николаем  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                                                                    Ивановичем  посчастливилось  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                                                                    встретиться  15 декабря  2013года,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                                                                    Сильный, с большой душой человек ,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                                                                    Настоящий   патриот  Отечества! </a:t>
            </a:r>
          </a:p>
          <a:p>
            <a:endParaRPr lang="ru-RU" sz="2400" b="1" dirty="0" smtClean="0">
              <a:latin typeface="Monotype Corsiva" pitchFamily="66" charset="0"/>
              <a:ea typeface="Calibri"/>
              <a:cs typeface="Shonar Bangla" pitchFamily="34" charset="0"/>
            </a:endParaRPr>
          </a:p>
          <a:p>
            <a:endParaRPr lang="ru-RU" sz="2400" b="1" dirty="0" smtClean="0">
              <a:latin typeface="Monotype Corsiva" pitchFamily="66" charset="0"/>
              <a:ea typeface="Calibri"/>
              <a:cs typeface="Shonar Bangl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29256" y="4357694"/>
            <a:ext cx="3500462" cy="1214446"/>
          </a:xfrm>
        </p:spPr>
        <p:txBody>
          <a:bodyPr>
            <a:normAutofit fontScale="92500" lnSpcReduction="20000"/>
          </a:bodyPr>
          <a:lstStyle/>
          <a:p>
            <a:pPr algn="ctr"/>
            <a:endParaRPr lang="ru-RU" sz="2000" b="1" dirty="0" smtClean="0">
              <a:solidFill>
                <a:srgbClr val="FF0000"/>
              </a:solidFill>
              <a:latin typeface="Century Gothic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Century Gothic" pitchFamily="34" charset="0"/>
              </a:rPr>
              <a:t>ОНИ ЗАЩИЩАЛИ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Century Gothic" pitchFamily="34" charset="0"/>
              </a:rPr>
              <a:t>      МОСКВУ  </a:t>
            </a:r>
            <a:br>
              <a:rPr lang="ru-RU" sz="2000" b="1" dirty="0" smtClean="0">
                <a:solidFill>
                  <a:srgbClr val="7030A0"/>
                </a:solidFill>
                <a:latin typeface="Century Gothic" pitchFamily="34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Century Gothic" pitchFamily="34" charset="0"/>
              </a:rPr>
              <a:t>     и враг не прошёл!</a:t>
            </a:r>
            <a:endParaRPr lang="ru-RU" sz="2000" b="1" dirty="0" smtClean="0">
              <a:solidFill>
                <a:srgbClr val="7030A0"/>
              </a:solidFill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lvl="0" algn="ctr"/>
            <a:endParaRPr lang="ru-RU" sz="2900" b="1" dirty="0" smtClean="0">
              <a:solidFill>
                <a:schemeClr val="accent6">
                  <a:lumMod val="75000"/>
                </a:schemeClr>
              </a:solidFill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900" dirty="0" smtClean="0">
              <a:solidFill>
                <a:srgbClr val="7030A0"/>
              </a:solidFill>
              <a:latin typeface="Century Gothic" pitchFamily="34" charset="0"/>
              <a:cs typeface="Times New Roman" pitchFamily="18" charset="0"/>
            </a:endParaRPr>
          </a:p>
          <a:p>
            <a:pPr algn="ctr"/>
            <a:endParaRPr lang="ru-RU" sz="2900" b="1" dirty="0">
              <a:solidFill>
                <a:srgbClr val="7030A0"/>
              </a:solidFill>
              <a:latin typeface="Century Gothic" pitchFamily="34" charset="0"/>
            </a:endParaRPr>
          </a:p>
        </p:txBody>
      </p:sp>
      <p:pic>
        <p:nvPicPr>
          <p:cNvPr id="2050" name="Picture 2" descr="C:\Users\Юзер\Desktop\8 ВДК в 35 гв ст дивизию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34"/>
            <a:ext cx="5143504" cy="6861634"/>
          </a:xfrm>
          <a:prstGeom prst="rect">
            <a:avLst/>
          </a:prstGeom>
          <a:noFill/>
        </p:spPr>
      </p:pic>
      <p:pic>
        <p:nvPicPr>
          <p:cNvPr id="7" name="Picture 2" descr="2hegi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997235"/>
            <a:ext cx="4071934" cy="307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928670"/>
            <a:ext cx="3143240" cy="443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1"/>
            <a:ext cx="6072198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Справка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100-й гвардейский стрелковый полк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Приказом  № 0329  от  29.08.1941г  в  РККА  вводится  должность  командующего  ВДВ.</a:t>
            </a:r>
            <a:endParaRPr lang="ru-RU" sz="1600" dirty="0" smtClean="0">
              <a:solidFill>
                <a:srgbClr val="7030A0"/>
              </a:solidFill>
              <a:latin typeface="Century Gothic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02.08.1942г .</a:t>
            </a: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В  связи  со  сложившейся  обстановкой  Государственный  комитет  обороны  принимает  решение:  на  базе  </a:t>
            </a:r>
            <a:r>
              <a:rPr lang="ru-RU" sz="1600" b="1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8 Воздушно-десантного корпуса</a:t>
            </a: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  сформировать  </a:t>
            </a:r>
            <a:r>
              <a:rPr lang="ru-RU" sz="1600" b="1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35-ю гвардейскую стрелковую дивизию</a:t>
            </a: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,  командир  генерал-майор  Василий Андреевич Глазков (его шинель, изрешечённая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пулями и осколками находится в музее Сталинграда)</a:t>
            </a:r>
            <a:endParaRPr lang="ru-RU" sz="1600" dirty="0" smtClean="0">
              <a:solidFill>
                <a:srgbClr val="7030A0"/>
              </a:solidFill>
              <a:latin typeface="Century Gothic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17-я  Воздушно-десантная бригада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( 20.10.1941г. - 3 августа 1942г.)</a:t>
            </a: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 переформирована  в  </a:t>
            </a:r>
            <a:r>
              <a:rPr lang="ru-RU" sz="1600" b="1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100-й  гвардейский стрелковый полк</a:t>
            </a:r>
            <a:endParaRPr lang="ru-RU" sz="1600" dirty="0" smtClean="0">
              <a:solidFill>
                <a:srgbClr val="7030A0"/>
              </a:solidFill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Полк участвовал  в  </a:t>
            </a:r>
            <a:r>
              <a:rPr lang="ru-RU" sz="1600" b="1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Сталинградской  битве</a:t>
            </a: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,  наступлении на Донбасском  направлении, в  Харьковской оборонительной операции,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освобождении Левобережной  и  Правобережной Украины, </a:t>
            </a:r>
            <a:r>
              <a:rPr lang="ru-RU" sz="1600" dirty="0" err="1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Люблин-Брестской</a:t>
            </a: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,  </a:t>
            </a:r>
            <a:r>
              <a:rPr lang="ru-RU" sz="1600" dirty="0" err="1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Варшавско-Познанской</a:t>
            </a:r>
            <a:endParaRPr lang="ru-RU" sz="1600" dirty="0" smtClean="0">
              <a:solidFill>
                <a:srgbClr val="7030A0"/>
              </a:solidFill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и  </a:t>
            </a:r>
            <a:r>
              <a:rPr lang="ru-RU" sz="1600" b="1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Берлинской наступательных операциях</a:t>
            </a: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7030A0"/>
              </a:solidFill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35-й Дивизией командовали</a:t>
            </a: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: генерал-майор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В.А. Глазков (1942), полковник  В.П. </a:t>
            </a:r>
            <a:r>
              <a:rPr lang="ru-RU" sz="1600" dirty="0" err="1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Дубянский</a:t>
            </a: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 (1942), полковник Ф.А. </a:t>
            </a:r>
            <a:r>
              <a:rPr lang="ru-RU" sz="1600" dirty="0" err="1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Осташенко</a:t>
            </a: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 (1942),  полковник, с января 1943 генерал-майор И.Я. Кулагин (1942 – 44), полковник Н. П. Григорьев (1944 – 45), полковник Г. Б. Смолин (1945). </a:t>
            </a:r>
            <a:endParaRPr lang="ru-RU" sz="1600" dirty="0" smtClean="0">
              <a:solidFill>
                <a:srgbClr val="7030A0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86446" y="5643578"/>
            <a:ext cx="33575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генерал-майор  В.А.Глазков</a:t>
            </a:r>
            <a:endParaRPr lang="ru-RU" sz="2000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4071934" y="357166"/>
            <a:ext cx="507206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7030A0"/>
                </a:solidFill>
                <a:latin typeface="Century Gothic" pitchFamily="34" charset="0"/>
                <a:ea typeface="BatangChe" pitchFamily="49" charset="-127"/>
                <a:cs typeface="Times New Roman" pitchFamily="18" charset="0"/>
              </a:rPr>
              <a:t>1-м</a:t>
            </a: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BatangChe" pitchFamily="49" charset="-127"/>
                <a:cs typeface="Times New Roman" pitchFamily="18" charset="0"/>
              </a:rPr>
              <a:t> освобожденным городом </a:t>
            </a:r>
            <a:r>
              <a:rPr lang="ru-RU" sz="1600" b="1" dirty="0" smtClean="0">
                <a:solidFill>
                  <a:srgbClr val="7030A0"/>
                </a:solidFill>
                <a:latin typeface="Century Gothic" pitchFamily="34" charset="0"/>
                <a:ea typeface="BatangChe" pitchFamily="49" charset="-127"/>
                <a:cs typeface="Times New Roman" pitchFamily="18" charset="0"/>
              </a:rPr>
              <a:t>Украины</a:t>
            </a: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BatangChe" pitchFamily="49" charset="-127"/>
                <a:cs typeface="Times New Roman" pitchFamily="18" charset="0"/>
              </a:rPr>
              <a:t> стал город </a:t>
            </a:r>
            <a:r>
              <a:rPr lang="ru-RU" sz="1600" b="1" dirty="0" smtClean="0">
                <a:solidFill>
                  <a:srgbClr val="7030A0"/>
                </a:solidFill>
                <a:latin typeface="Century Gothic" pitchFamily="34" charset="0"/>
                <a:ea typeface="BatangChe" pitchFamily="49" charset="-127"/>
                <a:cs typeface="Times New Roman" pitchFamily="18" charset="0"/>
              </a:rPr>
              <a:t>Старобельск</a:t>
            </a: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BatangChe" pitchFamily="49" charset="-127"/>
                <a:cs typeface="Times New Roman" pitchFamily="18" charset="0"/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BatangChe" pitchFamily="49" charset="-127"/>
                <a:cs typeface="Times New Roman" pitchFamily="18" charset="0"/>
              </a:rPr>
              <a:t>Его освободили 23 января 1943г.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BatangChe" pitchFamily="49" charset="-127"/>
                <a:cs typeface="Times New Roman" pitchFamily="18" charset="0"/>
              </a:rPr>
              <a:t>В освобождении принимали участие части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srgbClr val="7030A0"/>
                </a:solidFill>
                <a:latin typeface="Century Gothic" pitchFamily="34" charset="0"/>
                <a:ea typeface="BatangChe" pitchFamily="49" charset="-127"/>
                <a:cs typeface="Times New Roman" pitchFamily="18" charset="0"/>
              </a:rPr>
              <a:t>Юго-западного </a:t>
            </a: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BatangChe" pitchFamily="49" charset="-127"/>
                <a:cs typeface="Times New Roman" pitchFamily="18" charset="0"/>
              </a:rPr>
              <a:t>фронта, а именно: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BatangChe" pitchFamily="49" charset="-127"/>
                <a:cs typeface="Times New Roman" pitchFamily="18" charset="0"/>
              </a:rPr>
              <a:t>воины 183 танковой дивизии, </a:t>
            </a:r>
            <a:r>
              <a:rPr lang="ru-RU" sz="1600" b="1" dirty="0" smtClean="0">
                <a:solidFill>
                  <a:srgbClr val="7030A0"/>
                </a:solidFill>
                <a:latin typeface="Century Gothic" pitchFamily="34" charset="0"/>
                <a:ea typeface="BatangChe" pitchFamily="49" charset="-127"/>
                <a:cs typeface="Times New Roman" pitchFamily="18" charset="0"/>
              </a:rPr>
              <a:t>35-й гвардейской  </a:t>
            </a: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BatangChe" pitchFamily="49" charset="-127"/>
                <a:cs typeface="Times New Roman" pitchFamily="18" charset="0"/>
              </a:rPr>
              <a:t>и  41-й гвардейской дивизий,195 стрелковой дивизии, 106 отдельной стрелецкой бригады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BatangChe" pitchFamily="49" charset="-127"/>
                <a:cs typeface="Times New Roman" pitchFamily="18" charset="0"/>
              </a:rPr>
              <a:t>4-го гвардейского стрелецкого корпуса 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BatangChe" pitchFamily="49" charset="-127"/>
                <a:cs typeface="Times New Roman" pitchFamily="18" charset="0"/>
              </a:rPr>
              <a:t>1-й истребительной бригады.</a:t>
            </a:r>
            <a:endParaRPr lang="ru-RU" sz="1600" dirty="0" smtClean="0">
              <a:latin typeface="Times New Roman" pitchFamily="18" charset="0"/>
              <a:ea typeface="BatangChe" pitchFamily="49" charset="-127"/>
              <a:cs typeface="Times New Roman" pitchFamily="18" charset="0"/>
            </a:endParaRPr>
          </a:p>
        </p:txBody>
      </p:sp>
      <p:pic>
        <p:nvPicPr>
          <p:cNvPr id="3" name="Picture 2" descr="ВТОРАЯ МИРОВА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3071834" cy="426295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071934" y="3500438"/>
            <a:ext cx="50720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BatangChe" pitchFamily="49" charset="-127"/>
                <a:cs typeface="Times New Roman" pitchFamily="18" charset="0"/>
              </a:rPr>
              <a:t>В феврале в город перемещаются </a:t>
            </a:r>
            <a:r>
              <a:rPr lang="ru-RU" sz="1600" b="1" dirty="0" smtClean="0">
                <a:solidFill>
                  <a:srgbClr val="7030A0"/>
                </a:solidFill>
                <a:latin typeface="Century Gothic" pitchFamily="34" charset="0"/>
                <a:ea typeface="BatangChe" pitchFamily="49" charset="-127"/>
                <a:cs typeface="Times New Roman" pitchFamily="18" charset="0"/>
              </a:rPr>
              <a:t>Верховная Рада Украины, правительство, ЦК КПУ и ЦК комсомола.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ea typeface="BatangChe" pitchFamily="49" charset="-127"/>
                <a:cs typeface="Times New Roman" pitchFamily="18" charset="0"/>
              </a:rPr>
              <a:t> 23 февраля в кинотеатре им. Чкалова состоялось торжественное заседание правительства, Верховной Рады и ЦК КПУ в честь 25-й годовщины Красной Армии.    С докладом выступил Н.С. Хрущёв.</a:t>
            </a:r>
            <a:endParaRPr lang="ru-RU" sz="1600" dirty="0" smtClean="0">
              <a:solidFill>
                <a:srgbClr val="7030A0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4786322"/>
            <a:ext cx="31432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Под  Сталинградом  погиб </a:t>
            </a:r>
            <a:r>
              <a:rPr lang="ru-RU" sz="1600" b="1" dirty="0" err="1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Рубе́н</a:t>
            </a:r>
            <a:r>
              <a:rPr lang="ru-RU" sz="1600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  </a:t>
            </a:r>
            <a:r>
              <a:rPr lang="ru-RU" sz="1600" b="1" dirty="0" err="1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Руи́с</a:t>
            </a:r>
            <a:r>
              <a:rPr lang="ru-RU" sz="1600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  </a:t>
            </a:r>
            <a:r>
              <a:rPr lang="ru-RU" sz="1600" b="1" dirty="0" err="1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Иба́ррури</a:t>
            </a:r>
            <a:r>
              <a:rPr lang="ru-RU" sz="1600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 </a:t>
            </a:r>
          </a:p>
          <a:p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Герой Советского Союза, командир пулемётной роты   </a:t>
            </a:r>
            <a:r>
              <a:rPr lang="ru-RU" sz="1600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100-го</a:t>
            </a:r>
            <a:r>
              <a:rPr lang="ru-RU" sz="1600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 гвардейского полка, капитан.</a:t>
            </a:r>
            <a:endParaRPr lang="ru-RU" sz="1600" dirty="0">
              <a:solidFill>
                <a:srgbClr val="7030A0"/>
              </a:solidFill>
              <a:latin typeface="Century Gothic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Юзер\Desktop\Одесс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9252999" cy="6572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Юзер\Desktop\Гвардейцы 8й Ам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1428736"/>
            <a:ext cx="5371594" cy="515620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142852"/>
            <a:ext cx="864399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latin typeface="Monotype Corsiva" pitchFamily="66" charset="0"/>
              <a:ea typeface="Calibri"/>
              <a:cs typeface="Shonar Bangla" pitchFamily="34" charset="0"/>
            </a:endParaRP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С  Первым  однополчанином  Деда  я разговаривал 15 октября 2008года.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Это  легендарная личность 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Валентин  Иванович  Варенников  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Заместитель  командира  100-го 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гвардейского стрелкового полка, 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Главнокомандующий 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Сухопутными войсками, 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Генерал  армии, </a:t>
            </a: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Герой Советского Союза.</a:t>
            </a:r>
          </a:p>
          <a:p>
            <a:endParaRPr lang="ru-RU" sz="2400" b="1" dirty="0" smtClean="0">
              <a:latin typeface="Monotype Corsiva" pitchFamily="66" charset="0"/>
              <a:ea typeface="Calibri"/>
              <a:cs typeface="Shonar Bangla" pitchFamily="34" charset="0"/>
            </a:endParaRPr>
          </a:p>
          <a:p>
            <a:r>
              <a:rPr lang="ru-RU" sz="2400" b="1" dirty="0" smtClean="0">
                <a:latin typeface="Monotype Corsiva" pitchFamily="66" charset="0"/>
                <a:ea typeface="Calibri"/>
                <a:cs typeface="Shonar Bangla" pitchFamily="34" charset="0"/>
              </a:rPr>
              <a:t>Незабываемая встреча…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0"/>
            <a:ext cx="6643734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2844" y="5214950"/>
            <a:ext cx="88583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Monotype Corsiva" pitchFamily="66" charset="0"/>
              </a:rPr>
              <a:t>Знамя  Победы  почетным  караулом  принято  на  аэродроме  и </a:t>
            </a:r>
          </a:p>
          <a:p>
            <a:pPr algn="ctr"/>
            <a:r>
              <a:rPr lang="ru-RU" sz="2400" b="1" dirty="0" smtClean="0">
                <a:latin typeface="Monotype Corsiva" pitchFamily="66" charset="0"/>
              </a:rPr>
              <a:t>доставлено в Москву. </a:t>
            </a:r>
          </a:p>
          <a:p>
            <a:pPr algn="ctr"/>
            <a:r>
              <a:rPr lang="ru-RU" sz="2400" b="1" dirty="0" smtClean="0">
                <a:latin typeface="Monotype Corsiva" pitchFamily="66" charset="0"/>
              </a:rPr>
              <a:t>Начальник  почетного  караула - капитан  В.И. Варенников. </a:t>
            </a:r>
          </a:p>
          <a:p>
            <a:pPr algn="ctr"/>
            <a:r>
              <a:rPr lang="ru-RU" sz="2400" b="1" dirty="0" smtClean="0">
                <a:latin typeface="Monotype Corsiva" pitchFamily="66" charset="0"/>
              </a:rPr>
              <a:t>Центральный аэродром.  20 июня 1945 года.</a:t>
            </a:r>
            <a:endParaRPr lang="ru-RU" sz="24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3239</TotalTime>
  <Words>1241</Words>
  <Application>Microsoft Office PowerPoint</Application>
  <PresentationFormat>Экран (4:3)</PresentationFormat>
  <Paragraphs>178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АВТОПРОБЕГ «Дорогой СЛАВЫ» поддержали: 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Юзер</dc:creator>
  <cp:lastModifiedBy>Сухомлин</cp:lastModifiedBy>
  <cp:revision>415</cp:revision>
  <dcterms:created xsi:type="dcterms:W3CDTF">2013-02-25T11:40:59Z</dcterms:created>
  <dcterms:modified xsi:type="dcterms:W3CDTF">2015-01-19T17:15:53Z</dcterms:modified>
</cp:coreProperties>
</file>