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74" r:id="rId3"/>
    <p:sldId id="257" r:id="rId4"/>
    <p:sldId id="259" r:id="rId5"/>
    <p:sldId id="260" r:id="rId6"/>
    <p:sldId id="270" r:id="rId7"/>
    <p:sldId id="261" r:id="rId8"/>
    <p:sldId id="273" r:id="rId9"/>
    <p:sldId id="262" r:id="rId10"/>
    <p:sldId id="263" r:id="rId11"/>
    <p:sldId id="264" r:id="rId12"/>
    <p:sldId id="265" r:id="rId13"/>
    <p:sldId id="266" r:id="rId14"/>
    <p:sldId id="267" r:id="rId15"/>
    <p:sldId id="268" r:id="rId16"/>
    <p:sldId id="269" r:id="rId17"/>
    <p:sldId id="271"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71" autoAdjust="0"/>
  </p:normalViewPr>
  <p:slideViewPr>
    <p:cSldViewPr>
      <p:cViewPr varScale="1">
        <p:scale>
          <a:sx n="48" d="100"/>
          <a:sy n="48" d="100"/>
        </p:scale>
        <p:origin x="-6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FE1AD-1F64-495A-8193-D07DF98C7504}" type="datetimeFigureOut">
              <a:rPr lang="ru-RU" smtClean="0"/>
              <a:pPr/>
              <a:t>28.01.2015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CE7A6-3E37-41A3-AFFC-B91180CC060E}" type="slidenum">
              <a:rPr lang="ru-RU" smtClean="0"/>
              <a:pPr/>
              <a:t>‹#›</a:t>
            </a:fld>
            <a:endParaRPr lang="ru-RU"/>
          </a:p>
        </p:txBody>
      </p:sp>
    </p:spTree>
    <p:extLst>
      <p:ext uri="{BB962C8B-B14F-4D97-AF65-F5344CB8AC3E}">
        <p14:creationId xmlns:p14="http://schemas.microsoft.com/office/powerpoint/2010/main" xmlns="" val="420852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AE7CE7A6-3E37-41A3-AFFC-B91180CC060E}" type="slidenum">
              <a:rPr lang="ru-RU" smtClean="0"/>
              <a:pPr/>
              <a:t>2</a:t>
            </a:fld>
            <a:endParaRPr lang="ru-RU"/>
          </a:p>
        </p:txBody>
      </p:sp>
    </p:spTree>
    <p:extLst>
      <p:ext uri="{BB962C8B-B14F-4D97-AF65-F5344CB8AC3E}">
        <p14:creationId xmlns:p14="http://schemas.microsoft.com/office/powerpoint/2010/main" xmlns="" val="174474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9D07B55-45B4-41C5-82E1-AEB8E5C77444}" type="datetimeFigureOut">
              <a:rPr lang="ru-RU" smtClean="0"/>
              <a:pPr/>
              <a:t>28.01.2015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74AEC85-73C8-4DC6-852F-2D426AE7FB34}"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4AEC85-73C8-4DC6-852F-2D426AE7FB34}"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4AEC85-73C8-4DC6-852F-2D426AE7FB34}"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4AEC85-73C8-4DC6-852F-2D426AE7FB34}"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74AEC85-73C8-4DC6-852F-2D426AE7FB34}"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4AEC85-73C8-4DC6-852F-2D426AE7FB34}"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74AEC85-73C8-4DC6-852F-2D426AE7FB34}"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74AEC85-73C8-4DC6-852F-2D426AE7FB34}"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74AEC85-73C8-4DC6-852F-2D426AE7FB34}"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4AEC85-73C8-4DC6-852F-2D426AE7FB34}"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D07B55-45B4-41C5-82E1-AEB8E5C77444}" type="datetimeFigureOut">
              <a:rPr lang="ru-RU" smtClean="0"/>
              <a:pPr/>
              <a:t>28.01.2015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74AEC85-73C8-4DC6-852F-2D426AE7FB34}"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9D07B55-45B4-41C5-82E1-AEB8E5C77444}" type="datetimeFigureOut">
              <a:rPr lang="ru-RU" smtClean="0"/>
              <a:pPr/>
              <a:t>28.01.2015</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74AEC85-73C8-4DC6-852F-2D426AE7FB3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media/media1.mp3"/><Relationship Id="rId5" Type="http://schemas.openxmlformats.org/officeDocument/2006/relationships/image" Target="../media/image5.png"/><Relationship Id="rId4" Type="http://schemas.microsoft.com/office/2007/relationships/media" Target="../media/media1.mp3"/></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«Украденное детство»</a:t>
            </a:r>
            <a:endParaRPr lang="ru-RU" dirty="0"/>
          </a:p>
        </p:txBody>
      </p:sp>
      <p:sp>
        <p:nvSpPr>
          <p:cNvPr id="3" name="Подзаголовок 2"/>
          <p:cNvSpPr>
            <a:spLocks noGrp="1"/>
          </p:cNvSpPr>
          <p:nvPr>
            <p:ph type="subTitle" idx="1"/>
          </p:nvPr>
        </p:nvSpPr>
        <p:spPr>
          <a:xfrm>
            <a:off x="1371600" y="3767862"/>
            <a:ext cx="6584776" cy="1752600"/>
          </a:xfrm>
        </p:spPr>
        <p:txBody>
          <a:bodyPr>
            <a:normAutofit/>
          </a:bodyPr>
          <a:lstStyle/>
          <a:p>
            <a:r>
              <a:rPr lang="ru-RU" dirty="0" smtClean="0"/>
              <a:t>Автор: Столярова Анастасия, ученица 8 «Б» класса ГБОУ СОШ №463 имени Героя Советского Союза Дмитрия Николаевича Медведева. </a:t>
            </a:r>
            <a:endParaRPr lang="ru-RU" dirty="0"/>
          </a:p>
        </p:txBody>
      </p:sp>
    </p:spTree>
    <p:extLst>
      <p:ext uri="{BB962C8B-B14F-4D97-AF65-F5344CB8AC3E}">
        <p14:creationId xmlns:p14="http://schemas.microsoft.com/office/powerpoint/2010/main" xmlns="" val="1532576594"/>
      </p:ext>
    </p:extLst>
  </p:cSld>
  <p:clrMapOvr>
    <a:masterClrMapping/>
  </p:clrMapOvr>
  <mc:AlternateContent xmlns:mc="http://schemas.openxmlformats.org/markup-compatibility/2006">
    <mc:Choice xmlns:p14="http://schemas.microsoft.com/office/powerpoint/2010/main" xmlns="" Requires="p14">
      <p:transition spd="med" p14:dur="700" advTm="11720">
        <p:fade/>
      </p:transition>
    </mc:Choice>
    <mc:Fallback>
      <p:transition spd="med" advTm="11720">
        <p:fade/>
      </p:transition>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3" name="Заголовок 2"/>
          <p:cNvSpPr>
            <a:spLocks noGrp="1"/>
          </p:cNvSpPr>
          <p:nvPr>
            <p:ph type="title"/>
          </p:nvPr>
        </p:nvSpPr>
        <p:spPr>
          <a:xfrm>
            <a:off x="2339751" y="0"/>
            <a:ext cx="6817503" cy="1124744"/>
          </a:xfrm>
          <a:solidFill>
            <a:schemeClr val="tx2">
              <a:lumMod val="60000"/>
              <a:lumOff val="40000"/>
            </a:schemeClr>
          </a:solidFill>
        </p:spPr>
        <p:txBody>
          <a:bodyPr/>
          <a:lstStyle/>
          <a:p>
            <a:r>
              <a:rPr lang="ru-RU" sz="2200" b="1" i="1" dirty="0" smtClean="0">
                <a:solidFill>
                  <a:schemeClr val="bg1"/>
                </a:solidFill>
              </a:rPr>
              <a:t/>
            </a:r>
            <a:br>
              <a:rPr lang="ru-RU" sz="2200" b="1" i="1" dirty="0" smtClean="0">
                <a:solidFill>
                  <a:schemeClr val="bg1"/>
                </a:solidFill>
              </a:rPr>
            </a:br>
            <a:r>
              <a:rPr lang="ru-RU" sz="2200" b="1" i="1" dirty="0">
                <a:solidFill>
                  <a:schemeClr val="bg1"/>
                </a:solidFill>
              </a:rPr>
              <a:t/>
            </a:r>
            <a:br>
              <a:rPr lang="ru-RU" sz="2200" b="1" i="1" dirty="0">
                <a:solidFill>
                  <a:schemeClr val="bg1"/>
                </a:solidFill>
              </a:rPr>
            </a:br>
            <a:r>
              <a:rPr lang="ru-RU" sz="2200" b="1" i="1" dirty="0" smtClean="0">
                <a:solidFill>
                  <a:schemeClr val="bg1"/>
                </a:solidFill>
              </a:rPr>
              <a:t/>
            </a:r>
            <a:br>
              <a:rPr lang="ru-RU" sz="2200" b="1" i="1" dirty="0" smtClean="0">
                <a:solidFill>
                  <a:schemeClr val="bg1"/>
                </a:solidFill>
              </a:rPr>
            </a:br>
            <a:r>
              <a:rPr lang="ru-RU" sz="2200" b="1" i="1" dirty="0" smtClean="0">
                <a:solidFill>
                  <a:schemeClr val="bg1"/>
                </a:solidFill>
              </a:rPr>
              <a:t>Дальше </a:t>
            </a:r>
            <a:r>
              <a:rPr lang="ru-RU" sz="2200" b="1" i="1" dirty="0">
                <a:solidFill>
                  <a:schemeClr val="bg1"/>
                </a:solidFill>
              </a:rPr>
              <a:t>расскажу от ее лица,  так будет достовернее. Такой видела войну двенадцатилетняя девочка. </a:t>
            </a:r>
            <a:r>
              <a:rPr lang="ru-RU" dirty="0"/>
              <a:t/>
            </a:r>
            <a:br>
              <a:rPr lang="ru-RU" dirty="0"/>
            </a:br>
            <a:endParaRPr lang="ru-RU" dirty="0"/>
          </a:p>
        </p:txBody>
      </p:sp>
    </p:spTree>
    <p:extLst>
      <p:ext uri="{BB962C8B-B14F-4D97-AF65-F5344CB8AC3E}">
        <p14:creationId xmlns:p14="http://schemas.microsoft.com/office/powerpoint/2010/main" xmlns="" val="113277278"/>
      </p:ext>
    </p:extLst>
  </p:cSld>
  <p:clrMapOvr>
    <a:masterClrMapping/>
  </p:clrMapOvr>
  <mc:AlternateContent xmlns:mc="http://schemas.openxmlformats.org/markup-compatibility/2006">
    <mc:Choice xmlns:p14="http://schemas.microsoft.com/office/powerpoint/2010/main" xmlns="" Requires="p14">
      <p:transition spd="slow" p14:dur="1600" advTm="12736">
        <p14:gallery dir="l"/>
      </p:transition>
    </mc:Choice>
    <mc:Fallback>
      <p:transition spd="slow" advTm="12736">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5008" y="1961456"/>
            <a:ext cx="8749480" cy="4779912"/>
          </a:xfrm>
        </p:spPr>
        <p:txBody>
          <a:bodyPr>
            <a:normAutofit/>
          </a:bodyPr>
          <a:lstStyle/>
          <a:p>
            <a:r>
              <a:rPr lang="ru-RU" i="1" dirty="0" smtClean="0"/>
              <a:t>«</a:t>
            </a:r>
            <a:r>
              <a:rPr lang="ru-RU" i="1" dirty="0"/>
              <a:t>Война как началась, немец сразу к нам и пришел. Большак недалеко от деревни был, вот по нему  и пошли они, к нам заглянули. Как сейчас помню, мамы дома не было, я закрыла дверь на замок, тут они нагрянули. Я бегаю вокруг дома и причитаю: «Дяденька, там никого нет, дяденька, там никого нет.» А они замок с двери сбили, в доме все верх дном перевернули и дальше по улице пошли. </a:t>
            </a:r>
            <a:r>
              <a:rPr lang="ru-RU" i="1" dirty="0" smtClean="0"/>
              <a:t>Много было их. </a:t>
            </a:r>
          </a:p>
          <a:p>
            <a:r>
              <a:rPr lang="ru-RU" i="1" dirty="0" smtClean="0"/>
              <a:t>Особенно страшно было ночью. Собирались в каком -нибудь доме, чтобы переждать до утра. Да и днем боялись на улице показываться. Парень молодой в соседнюю деревню пошел, казнили его в лесу. </a:t>
            </a:r>
            <a:endParaRPr lang="ru-RU" i="1" dirty="0"/>
          </a:p>
          <a:p>
            <a:endParaRPr lang="ru-RU" dirty="0"/>
          </a:p>
          <a:p>
            <a:endParaRPr lang="ru-RU" dirty="0"/>
          </a:p>
        </p:txBody>
      </p:sp>
      <p:sp>
        <p:nvSpPr>
          <p:cNvPr id="3" name="Заголовок 2"/>
          <p:cNvSpPr>
            <a:spLocks noGrp="1"/>
          </p:cNvSpPr>
          <p:nvPr>
            <p:ph type="title"/>
          </p:nvPr>
        </p:nvSpPr>
        <p:spPr/>
        <p:txBody>
          <a:bodyPr/>
          <a:lstStyle/>
          <a:p>
            <a:r>
              <a:rPr lang="ru-RU" dirty="0" smtClean="0"/>
              <a:t>Забыть невозможно</a:t>
            </a:r>
            <a:endParaRPr lang="ru-RU" dirty="0"/>
          </a:p>
        </p:txBody>
      </p:sp>
    </p:spTree>
    <p:extLst>
      <p:ext uri="{BB962C8B-B14F-4D97-AF65-F5344CB8AC3E}">
        <p14:creationId xmlns:p14="http://schemas.microsoft.com/office/powerpoint/2010/main" xmlns="" val="442414309"/>
      </p:ext>
    </p:extLst>
  </p:cSld>
  <p:clrMapOvr>
    <a:masterClrMapping/>
  </p:clrMapOvr>
  <mc:AlternateContent xmlns:mc="http://schemas.openxmlformats.org/markup-compatibility/2006">
    <mc:Choice xmlns:p14="http://schemas.microsoft.com/office/powerpoint/2010/main" xmlns="" Requires="p14">
      <p:transition spd="slow" p14:dur="1600" advTm="36524">
        <p14:gallery dir="l"/>
      </p:transition>
    </mc:Choice>
    <mc:Fallback>
      <p:transition spd="slow" advTm="36524">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082796" cy="6858000"/>
          </a:xfrm>
        </p:spPr>
      </p:pic>
    </p:spTree>
    <p:extLst>
      <p:ext uri="{BB962C8B-B14F-4D97-AF65-F5344CB8AC3E}">
        <p14:creationId xmlns:p14="http://schemas.microsoft.com/office/powerpoint/2010/main" xmlns="" val="2832523846"/>
      </p:ext>
    </p:extLst>
  </p:cSld>
  <p:clrMapOvr>
    <a:masterClrMapping/>
  </p:clrMapOvr>
  <mc:AlternateContent xmlns:mc="http://schemas.openxmlformats.org/markup-compatibility/2006">
    <mc:Choice xmlns:p14="http://schemas.microsoft.com/office/powerpoint/2010/main" xmlns="" Requires="p14">
      <p:transition spd="slow" p14:dur="1600" advTm="9128">
        <p14:gallery dir="l"/>
      </p:transition>
    </mc:Choice>
    <mc:Fallback>
      <p:transition spd="slow" advTm="912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5" y="1916832"/>
            <a:ext cx="5832647" cy="4752527"/>
          </a:xfrm>
        </p:spPr>
        <p:txBody>
          <a:bodyPr>
            <a:normAutofit fontScale="92500" lnSpcReduction="20000"/>
          </a:bodyPr>
          <a:lstStyle/>
          <a:p>
            <a:r>
              <a:rPr lang="ru-RU" i="1" dirty="0" smtClean="0"/>
              <a:t>Немцы забирали все съестные припасы. Помню – схватил один маму за платье, трясет ее и кричит: « Матка, </a:t>
            </a:r>
            <a:r>
              <a:rPr lang="ru-RU" i="1" dirty="0" err="1" smtClean="0"/>
              <a:t>яйки</a:t>
            </a:r>
            <a:r>
              <a:rPr lang="ru-RU" i="1" dirty="0" smtClean="0"/>
              <a:t>, матка, </a:t>
            </a:r>
            <a:r>
              <a:rPr lang="ru-RU" i="1" dirty="0" err="1" smtClean="0"/>
              <a:t>яйки</a:t>
            </a:r>
            <a:r>
              <a:rPr lang="ru-RU" i="1" dirty="0" smtClean="0"/>
              <a:t>!» Мать разводит руками, на нас, забившихся в угол показывает, что ,мол, даже детей кормить нечем. Он автоматом угрожает, толкнул маму и вышел из дома. А у матери от пережитого страха истерика началась, плачет , остановиться не может.</a:t>
            </a:r>
          </a:p>
          <a:p>
            <a:r>
              <a:rPr lang="ru-RU" i="1" dirty="0" smtClean="0"/>
              <a:t>Есть было нечего, мать с сестренкой совсем от голода ослабли. Пошла к соседям кусочек хлебушка выпрашивать. Дали, пожалели нас, поддерживали друг друга как могли. Может, это нас и спасло, что-то друг другу родными стали. </a:t>
            </a:r>
            <a:endParaRPr lang="ru-RU" i="1" dirty="0"/>
          </a:p>
          <a:p>
            <a:endParaRPr lang="ru-RU" dirty="0" smtClean="0"/>
          </a:p>
        </p:txBody>
      </p:sp>
      <p:sp>
        <p:nvSpPr>
          <p:cNvPr id="3" name="Заголовок 2"/>
          <p:cNvSpPr>
            <a:spLocks noGrp="1"/>
          </p:cNvSpPr>
          <p:nvPr>
            <p:ph type="title"/>
          </p:nvPr>
        </p:nvSpPr>
        <p:spPr/>
        <p:txBody>
          <a:bodyPr/>
          <a:lstStyle/>
          <a:p>
            <a:r>
              <a:rPr lang="ru-RU" dirty="0" smtClean="0"/>
              <a:t>Забыть невозможно</a:t>
            </a:r>
            <a:endParaRPr lang="ru-RU" dirty="0"/>
          </a:p>
        </p:txBody>
      </p:sp>
      <p:pic>
        <p:nvPicPr>
          <p:cNvPr id="4" name="Рисунок 3"/>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Layer>
                </a14:imgProps>
              </a:ext>
              <a:ext uri="{28A0092B-C50C-407E-A947-70E740481C1C}">
                <a14:useLocalDpi xmlns:a14="http://schemas.microsoft.com/office/drawing/2010/main" xmlns="" val="0"/>
              </a:ext>
            </a:extLst>
          </a:blip>
          <a:srcRect l="2800" t="1972" r="3757" b="3785"/>
          <a:stretch/>
        </p:blipFill>
        <p:spPr>
          <a:xfrm>
            <a:off x="6012160" y="1988840"/>
            <a:ext cx="2955974" cy="4459181"/>
          </a:xfrm>
          <a:prstGeom prst="rect">
            <a:avLst/>
          </a:prstGeom>
        </p:spPr>
      </p:pic>
    </p:spTree>
    <p:extLst>
      <p:ext uri="{BB962C8B-B14F-4D97-AF65-F5344CB8AC3E}">
        <p14:creationId xmlns:p14="http://schemas.microsoft.com/office/powerpoint/2010/main" xmlns="" val="1649104710"/>
      </p:ext>
    </p:extLst>
  </p:cSld>
  <p:clrMapOvr>
    <a:masterClrMapping/>
  </p:clrMapOvr>
  <mc:AlternateContent xmlns:mc="http://schemas.openxmlformats.org/markup-compatibility/2006">
    <mc:Choice xmlns:p14="http://schemas.microsoft.com/office/powerpoint/2010/main" xmlns="" Requires="p14">
      <p:transition spd="slow" p14:dur="1600" advTm="36040">
        <p14:gallery dir="l"/>
      </p:transition>
    </mc:Choice>
    <mc:Fallback>
      <p:transition spd="slow" advTm="3604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99213" y="2247900"/>
            <a:ext cx="5745574" cy="3878263"/>
          </a:xfrm>
        </p:spPr>
      </p:pic>
      <p:sp>
        <p:nvSpPr>
          <p:cNvPr id="3" name="Заголовок 2"/>
          <p:cNvSpPr>
            <a:spLocks noGrp="1"/>
          </p:cNvSpPr>
          <p:nvPr>
            <p:ph type="title"/>
          </p:nvPr>
        </p:nvSpPr>
        <p:spPr>
          <a:xfrm>
            <a:off x="0" y="0"/>
            <a:ext cx="8964488" cy="1556792"/>
          </a:xfrm>
        </p:spPr>
        <p:txBody>
          <a:bodyPr/>
          <a:lstStyle/>
          <a:p>
            <a:r>
              <a:rPr lang="ru-RU" sz="2200" i="1" dirty="0" smtClean="0"/>
              <a:t>В школе немцы оружие нашли, долго церемониться не стали. Согнали всех в середине деревни, потом к той самой школе погнали. Жмемся мы к маме, а у нее от голода и переживаний сил уже бояться не осталось. </a:t>
            </a:r>
            <a:endParaRPr lang="ru-RU" sz="2200" i="1" dirty="0"/>
          </a:p>
        </p:txBody>
      </p:sp>
    </p:spTree>
    <p:extLst>
      <p:ext uri="{BB962C8B-B14F-4D97-AF65-F5344CB8AC3E}">
        <p14:creationId xmlns:p14="http://schemas.microsoft.com/office/powerpoint/2010/main" xmlns="" val="2608363531"/>
      </p:ext>
    </p:extLst>
  </p:cSld>
  <p:clrMapOvr>
    <a:masterClrMapping/>
  </p:clrMapOvr>
  <mc:AlternateContent xmlns:mc="http://schemas.openxmlformats.org/markup-compatibility/2006">
    <mc:Choice xmlns:p14="http://schemas.microsoft.com/office/powerpoint/2010/main" xmlns="" Requires="p14">
      <p:transition spd="slow" p14:dur="1600" advTm="13853">
        <p14:gallery dir="l"/>
      </p:transition>
    </mc:Choice>
    <mc:Fallback>
      <p:transition spd="slow" advTm="1385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1" y="2204864"/>
            <a:ext cx="2897693" cy="4536504"/>
          </a:xfrm>
          <a:prstGeom prst="rect">
            <a:avLst/>
          </a:prstGeom>
        </p:spPr>
      </p:pic>
      <p:sp>
        <p:nvSpPr>
          <p:cNvPr id="2" name="Объект 1"/>
          <p:cNvSpPr>
            <a:spLocks noGrp="1"/>
          </p:cNvSpPr>
          <p:nvPr>
            <p:ph idx="1"/>
          </p:nvPr>
        </p:nvSpPr>
        <p:spPr>
          <a:xfrm>
            <a:off x="2987824" y="1196752"/>
            <a:ext cx="6156176" cy="5544616"/>
          </a:xfrm>
        </p:spPr>
        <p:txBody>
          <a:bodyPr>
            <a:normAutofit fontScale="92500" lnSpcReduction="20000"/>
          </a:bodyPr>
          <a:lstStyle/>
          <a:p>
            <a:r>
              <a:rPr lang="ru-RU" sz="2500" i="1" dirty="0" smtClean="0"/>
              <a:t>Сфотографировали нас фашисты и расстрелять хотели. Не знаю, как председателю удалось их уговорить. </a:t>
            </a:r>
            <a:endParaRPr lang="ru-RU" sz="2500" i="1" dirty="0"/>
          </a:p>
          <a:p>
            <a:r>
              <a:rPr lang="ru-RU" sz="2500" i="1" dirty="0" smtClean="0"/>
              <a:t>Когда немец отступать начал, все громили и жгли на своем пути. Людей в плен угоняли. Мама до этого ногу ушибла сильно и хромала, это ее и спасло. От разъяренных фашистов кто мог в лесу попрятались. В землянках жили, траву ели, обессилели совсем, думали, что этому не будет ни конца, ни края. Дождались все таки, пришли наши солдаты.  А я от лесной жизни тифом заболела, в полубреду была. Помню как погрузили нас в машину. Много нас таких было и в район в больницу повезли. </a:t>
            </a:r>
            <a:r>
              <a:rPr lang="ru-RU" sz="2500" i="1" dirty="0" err="1" smtClean="0"/>
              <a:t>Налысо</a:t>
            </a:r>
            <a:r>
              <a:rPr lang="ru-RU" sz="2500" i="1" dirty="0" smtClean="0"/>
              <a:t> побрили, но выходили, живой осталась. Очень ждали когда война проклятая закончится. Вот и мое детство. Не дай Бог кому такое пережить.»</a:t>
            </a:r>
          </a:p>
          <a:p>
            <a:endParaRPr lang="ru-RU" i="1" dirty="0"/>
          </a:p>
        </p:txBody>
      </p:sp>
      <p:sp>
        <p:nvSpPr>
          <p:cNvPr id="3" name="Заголовок 2"/>
          <p:cNvSpPr>
            <a:spLocks noGrp="1"/>
          </p:cNvSpPr>
          <p:nvPr>
            <p:ph type="title"/>
          </p:nvPr>
        </p:nvSpPr>
        <p:spPr>
          <a:xfrm>
            <a:off x="683568" y="188640"/>
            <a:ext cx="7756263" cy="1054250"/>
          </a:xfrm>
        </p:spPr>
        <p:txBody>
          <a:bodyPr/>
          <a:lstStyle/>
          <a:p>
            <a:r>
              <a:rPr lang="ru-RU" dirty="0" smtClean="0"/>
              <a:t>Забыть невозможно</a:t>
            </a:r>
            <a:endParaRPr lang="ru-RU" dirty="0"/>
          </a:p>
        </p:txBody>
      </p:sp>
    </p:spTree>
    <p:extLst>
      <p:ext uri="{BB962C8B-B14F-4D97-AF65-F5344CB8AC3E}">
        <p14:creationId xmlns:p14="http://schemas.microsoft.com/office/powerpoint/2010/main" xmlns="" val="3614053320"/>
      </p:ext>
    </p:extLst>
  </p:cSld>
  <p:clrMapOvr>
    <a:masterClrMapping/>
  </p:clrMapOvr>
  <mc:AlternateContent xmlns:mc="http://schemas.openxmlformats.org/markup-compatibility/2006">
    <mc:Choice xmlns:p14="http://schemas.microsoft.com/office/powerpoint/2010/main" xmlns="" Requires="p14">
      <p:transition spd="slow" p14:dur="1600" advTm="50738">
        <p14:gallery dir="l"/>
      </p:transition>
    </mc:Choice>
    <mc:Fallback>
      <p:transition spd="slow" advTm="50738">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6282" cy="6885384"/>
          </a:xfrm>
          <a:prstGeom prst="rect">
            <a:avLst/>
          </a:prstGeom>
        </p:spPr>
      </p:pic>
      <p:sp>
        <p:nvSpPr>
          <p:cNvPr id="2" name="Объект 1"/>
          <p:cNvSpPr>
            <a:spLocks noGrp="1"/>
          </p:cNvSpPr>
          <p:nvPr>
            <p:ph idx="1"/>
          </p:nvPr>
        </p:nvSpPr>
        <p:spPr>
          <a:xfrm>
            <a:off x="-7537" y="1"/>
            <a:ext cx="7171826" cy="2060848"/>
          </a:xfrm>
          <a:solidFill>
            <a:schemeClr val="accent2">
              <a:lumMod val="75000"/>
            </a:schemeClr>
          </a:solidFill>
        </p:spPr>
        <p:txBody>
          <a:bodyPr>
            <a:normAutofit fontScale="92500" lnSpcReduction="10000"/>
          </a:bodyPr>
          <a:lstStyle/>
          <a:p>
            <a:r>
              <a:rPr lang="ru-RU" b="1" i="1" dirty="0">
                <a:solidFill>
                  <a:schemeClr val="bg1"/>
                </a:solidFill>
              </a:rPr>
              <a:t>Бабушка закончила свой неспешный рассказ. Ведь ей было тогда немного меньше чем мне сейчас. Ни я, ни мы не имеем права забыть о тех, </a:t>
            </a:r>
            <a:r>
              <a:rPr lang="ru-RU" b="1" i="1" dirty="0" smtClean="0">
                <a:solidFill>
                  <a:schemeClr val="bg1"/>
                </a:solidFill>
              </a:rPr>
              <a:t>кто не понаслышке </a:t>
            </a:r>
            <a:r>
              <a:rPr lang="ru-RU" b="1" i="1" dirty="0">
                <a:solidFill>
                  <a:schemeClr val="bg1"/>
                </a:solidFill>
              </a:rPr>
              <a:t>знает о </a:t>
            </a:r>
            <a:r>
              <a:rPr lang="ru-RU" b="1" i="1" dirty="0" smtClean="0">
                <a:solidFill>
                  <a:schemeClr val="bg1"/>
                </a:solidFill>
              </a:rPr>
              <a:t>войне, о тех чье детство украла война. Только память  об этом может защитить нас от войн других.</a:t>
            </a:r>
            <a:endParaRPr lang="ru-RU" b="1" i="1" dirty="0">
              <a:solidFill>
                <a:schemeClr val="bg1"/>
              </a:solidFill>
            </a:endParaRPr>
          </a:p>
          <a:p>
            <a:pPr marL="0" indent="0">
              <a:buNone/>
            </a:pPr>
            <a:endParaRPr lang="ru-RU" dirty="0"/>
          </a:p>
        </p:txBody>
      </p:sp>
    </p:spTree>
    <p:extLst>
      <p:ext uri="{BB962C8B-B14F-4D97-AF65-F5344CB8AC3E}">
        <p14:creationId xmlns:p14="http://schemas.microsoft.com/office/powerpoint/2010/main" xmlns="" val="370034832"/>
      </p:ext>
    </p:extLst>
  </p:cSld>
  <p:clrMapOvr>
    <a:masterClrMapping/>
  </p:clrMapOvr>
  <mc:AlternateContent xmlns:mc="http://schemas.openxmlformats.org/markup-compatibility/2006">
    <mc:Choice xmlns:p14="http://schemas.microsoft.com/office/powerpoint/2010/main" xmlns="" Requires="p14">
      <p:transition spd="slow" p14:dur="1600" advTm="24830">
        <p14:gallery dir="l"/>
      </p:transition>
    </mc:Choice>
    <mc:Fallback>
      <p:transition spd="slow" advTm="2483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0" y="1"/>
            <a:ext cx="9143999" cy="6858000"/>
          </a:xfrm>
          <a:prstGeom prst="rect">
            <a:avLst/>
          </a:prstGeom>
        </p:spPr>
      </p:pic>
      <p:pic>
        <p:nvPicPr>
          <p:cNvPr id="5" name="Рисунок 4"/>
          <p:cNvPicPr>
            <a:picLocks noChangeAspect="1"/>
          </p:cNvPicPr>
          <p:nvPr/>
        </p:nvPicPr>
        <p:blipFill>
          <a:blip r:embed="rId3" cstate="print">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tretch>
            <a:fillRect/>
          </a:stretch>
        </p:blipFill>
        <p:spPr>
          <a:xfrm>
            <a:off x="2699792" y="2852936"/>
            <a:ext cx="5184648" cy="3611880"/>
          </a:xfrm>
          <a:prstGeom prst="rect">
            <a:avLst/>
          </a:prstGeom>
        </p:spPr>
      </p:pic>
      <p:pic>
        <p:nvPicPr>
          <p:cNvPr id="4" name="Объект 3"/>
          <p:cNvPicPr>
            <a:picLocks noGrp="1" noChangeAspect="1"/>
          </p:cNvPicPr>
          <p:nvPr>
            <p:ph idx="1"/>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539552" y="404664"/>
            <a:ext cx="2900338" cy="3878263"/>
          </a:xfrm>
        </p:spPr>
      </p:pic>
    </p:spTree>
    <p:extLst>
      <p:ext uri="{BB962C8B-B14F-4D97-AF65-F5344CB8AC3E}">
        <p14:creationId xmlns:p14="http://schemas.microsoft.com/office/powerpoint/2010/main" xmlns="" val="3769105550"/>
      </p:ext>
    </p:extLst>
  </p:cSld>
  <p:clrMapOvr>
    <a:masterClrMapping/>
  </p:clrMapOvr>
  <mc:AlternateContent xmlns:mc="http://schemas.openxmlformats.org/markup-compatibility/2006">
    <mc:Choice xmlns:p14="http://schemas.microsoft.com/office/powerpoint/2010/main" xmlns="" Requires="p14">
      <p:transition spd="slow" p14:dur="1600" advTm="7524">
        <p14:gallery dir="l"/>
      </p:transition>
    </mc:Choice>
    <mc:Fallback>
      <p:transition spd="slow" advTm="7524">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517"/>
            <a:ext cx="9143999" cy="6865033"/>
          </a:xfrm>
          <a:prstGeom prst="rect">
            <a:avLst/>
          </a:prstGeom>
        </p:spPr>
      </p:pic>
      <p:pic>
        <p:nvPicPr>
          <p:cNvPr id="4" name="Объект 3"/>
          <p:cNvPicPr>
            <a:picLocks noGrp="1" noChangeAspect="1"/>
          </p:cNvPicPr>
          <p:nvPr>
            <p:ph idx="1"/>
          </p:nvPr>
        </p:nvPicPr>
        <p:blipFill rotWithShape="1">
          <a:blip r:embed="rId3" cstate="print">
            <a:extLst>
              <a:ext uri="{BEBA8EAE-BF5A-486C-A8C5-ECC9F3942E4B}">
                <a14:imgProps xmlns:a14="http://schemas.microsoft.com/office/drawing/2010/main" xmlns="">
                  <a14:imgLayer r:embed="rId4">
                    <a14:imgEffect>
                      <a14:colorTemperature colorTemp="7200"/>
                    </a14:imgEffect>
                    <a14:imgEffect>
                      <a14:saturation sat="300000"/>
                    </a14:imgEffect>
                  </a14:imgLayer>
                </a14:imgProps>
              </a:ext>
              <a:ext uri="{28A0092B-C50C-407E-A947-70E740481C1C}">
                <a14:useLocalDpi xmlns:a14="http://schemas.microsoft.com/office/drawing/2010/main" xmlns="" val="0"/>
              </a:ext>
            </a:extLst>
          </a:blip>
          <a:srcRect l="8138" b="5192"/>
          <a:stretch/>
        </p:blipFill>
        <p:spPr>
          <a:xfrm>
            <a:off x="1904014" y="132319"/>
            <a:ext cx="2644334" cy="4464496"/>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88024" y="2195550"/>
            <a:ext cx="3991356" cy="29535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79512" y="4564285"/>
            <a:ext cx="4112601" cy="1200329"/>
          </a:xfrm>
          <a:prstGeom prst="rect">
            <a:avLst/>
          </a:prstGeom>
          <a:noFill/>
        </p:spPr>
        <p:txBody>
          <a:bodyPr wrap="none" rtlCol="0">
            <a:spAutoFit/>
          </a:bodyPr>
          <a:lstStyle/>
          <a:p>
            <a:r>
              <a:rPr lang="ru-RU" b="1" i="1" dirty="0" smtClean="0">
                <a:solidFill>
                  <a:schemeClr val="bg1"/>
                </a:solidFill>
              </a:rPr>
              <a:t>Прабабушка и бабушка</a:t>
            </a:r>
          </a:p>
          <a:p>
            <a:r>
              <a:rPr lang="ru-RU" b="1" i="1" dirty="0" smtClean="0">
                <a:solidFill>
                  <a:schemeClr val="bg1"/>
                </a:solidFill>
              </a:rPr>
              <a:t>Костюкова Антонина Семеновна</a:t>
            </a:r>
          </a:p>
          <a:p>
            <a:r>
              <a:rPr lang="ru-RU" b="1" i="1" dirty="0">
                <a:solidFill>
                  <a:schemeClr val="bg1"/>
                </a:solidFill>
              </a:rPr>
              <a:t>Столярова Валентина Александровна</a:t>
            </a:r>
          </a:p>
          <a:p>
            <a:endParaRPr lang="ru-RU" b="1" i="1" dirty="0">
              <a:solidFill>
                <a:schemeClr val="bg1"/>
              </a:solidFill>
            </a:endParaRPr>
          </a:p>
        </p:txBody>
      </p:sp>
      <p:sp>
        <p:nvSpPr>
          <p:cNvPr id="7" name="TextBox 6"/>
          <p:cNvSpPr txBox="1"/>
          <p:nvPr/>
        </p:nvSpPr>
        <p:spPr>
          <a:xfrm>
            <a:off x="3282267" y="5488830"/>
            <a:ext cx="5861733" cy="1200329"/>
          </a:xfrm>
          <a:prstGeom prst="rect">
            <a:avLst/>
          </a:prstGeom>
          <a:noFill/>
        </p:spPr>
        <p:txBody>
          <a:bodyPr wrap="none" rtlCol="0">
            <a:spAutoFit/>
          </a:bodyPr>
          <a:lstStyle/>
          <a:p>
            <a:r>
              <a:rPr lang="ru-RU" b="1" i="1" dirty="0" smtClean="0">
                <a:solidFill>
                  <a:schemeClr val="bg1"/>
                </a:solidFill>
              </a:rPr>
              <a:t>Прабабушка</a:t>
            </a:r>
          </a:p>
          <a:p>
            <a:r>
              <a:rPr lang="ru-RU" b="1" i="1" dirty="0" smtClean="0">
                <a:solidFill>
                  <a:schemeClr val="bg1"/>
                </a:solidFill>
              </a:rPr>
              <a:t>Ее внук (мой папа) – Столяров Виктор Владимирович</a:t>
            </a:r>
          </a:p>
          <a:p>
            <a:r>
              <a:rPr lang="ru-RU" b="1" i="1" dirty="0" smtClean="0">
                <a:solidFill>
                  <a:schemeClr val="bg1"/>
                </a:solidFill>
              </a:rPr>
              <a:t>Я – Столярова Анастасия Викторовна </a:t>
            </a:r>
          </a:p>
          <a:p>
            <a:endParaRPr lang="ru-RU" dirty="0"/>
          </a:p>
        </p:txBody>
      </p:sp>
    </p:spTree>
    <p:extLst>
      <p:ext uri="{BB962C8B-B14F-4D97-AF65-F5344CB8AC3E}">
        <p14:creationId xmlns:p14="http://schemas.microsoft.com/office/powerpoint/2010/main" xmlns="" val="3887637523"/>
      </p:ext>
    </p:extLst>
  </p:cSld>
  <p:clrMapOvr>
    <a:masterClrMapping/>
  </p:clrMapOvr>
  <mc:AlternateContent xmlns:mc="http://schemas.openxmlformats.org/markup-compatibility/2006">
    <mc:Choice xmlns:p14="http://schemas.microsoft.com/office/powerpoint/2010/main" xmlns="" Requires="p14">
      <p:transition spd="slow" p14:dur="1600" advTm="41671">
        <p14:gallery dir="l"/>
      </p:transition>
    </mc:Choice>
    <mc:Fallback>
      <p:transition spd="slow" advTm="4167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260648"/>
            <a:ext cx="8352928" cy="6336703"/>
          </a:xfrm>
        </p:spPr>
        <p:txBody>
          <a:bodyPr>
            <a:normAutofit lnSpcReduction="10000"/>
          </a:bodyPr>
          <a:lstStyle/>
          <a:p>
            <a:r>
              <a:rPr lang="ru-RU" sz="2800" b="1" dirty="0" smtClean="0"/>
              <a:t>Цели </a:t>
            </a:r>
          </a:p>
          <a:p>
            <a:pPr marL="0" indent="0">
              <a:buNone/>
            </a:pPr>
            <a:r>
              <a:rPr lang="ru-RU" sz="2800" dirty="0" smtClean="0"/>
              <a:t>– рассказать о прабабушке, свидетельнице страшных событий войны.</a:t>
            </a:r>
          </a:p>
          <a:p>
            <a:r>
              <a:rPr lang="ru-RU" sz="2800" b="1" dirty="0" smtClean="0"/>
              <a:t>Задачи </a:t>
            </a:r>
          </a:p>
          <a:p>
            <a:pPr marL="0" indent="0">
              <a:buNone/>
            </a:pPr>
            <a:r>
              <a:rPr lang="ru-RU" sz="2800" dirty="0" smtClean="0"/>
              <a:t>– найти информацию по движению войск фашистских захватчиков по смоленской земле </a:t>
            </a:r>
          </a:p>
          <a:p>
            <a:pPr marL="0" indent="0">
              <a:buNone/>
            </a:pPr>
            <a:r>
              <a:rPr lang="ru-RU" sz="2800" dirty="0" smtClean="0"/>
              <a:t>– зафиксировать рассказ прабабушки, в своей работе последовательно изложить ход событий.</a:t>
            </a:r>
          </a:p>
          <a:p>
            <a:r>
              <a:rPr lang="ru-RU" sz="2800" b="1" dirty="0" smtClean="0"/>
              <a:t>Актуальность</a:t>
            </a:r>
          </a:p>
          <a:p>
            <a:pPr marL="0" indent="0">
              <a:buNone/>
            </a:pPr>
            <a:r>
              <a:rPr lang="ru-RU" sz="2800" dirty="0" smtClean="0"/>
              <a:t>На земле много бедствий, одна из них война. </a:t>
            </a:r>
          </a:p>
          <a:p>
            <a:pPr marL="0" indent="0">
              <a:buNone/>
            </a:pPr>
            <a:r>
              <a:rPr lang="ru-RU" sz="2800" dirty="0" smtClean="0"/>
              <a:t>Словами сложно передать ее последствия. Наша задача, задача каждого из нас, предотвратить войну. И в этом нам поможет память. Мы обязаны помнить, поэтому я пишу эту работу.</a:t>
            </a:r>
          </a:p>
          <a:p>
            <a:endParaRPr lang="ru-RU" dirty="0"/>
          </a:p>
        </p:txBody>
      </p:sp>
      <p:sp>
        <p:nvSpPr>
          <p:cNvPr id="3" name="Заголовок 2"/>
          <p:cNvSpPr>
            <a:spLocks noGrp="1"/>
          </p:cNvSpPr>
          <p:nvPr>
            <p:ph type="title"/>
          </p:nvPr>
        </p:nvSpPr>
        <p:spPr/>
        <p:txBody>
          <a:bodyPr/>
          <a:lstStyle/>
          <a:p>
            <a:r>
              <a:rPr lang="ru-RU" dirty="0" smtClean="0"/>
              <a:t> </a:t>
            </a:r>
            <a:endParaRPr lang="ru-RU" dirty="0"/>
          </a:p>
        </p:txBody>
      </p:sp>
    </p:spTree>
    <p:extLst>
      <p:ext uri="{BB962C8B-B14F-4D97-AF65-F5344CB8AC3E}">
        <p14:creationId xmlns:p14="http://schemas.microsoft.com/office/powerpoint/2010/main" xmlns="" val="36398427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70562" y="2247900"/>
            <a:ext cx="6002876" cy="3878263"/>
          </a:xfrm>
        </p:spPr>
      </p:pic>
      <p:sp>
        <p:nvSpPr>
          <p:cNvPr id="3" name="Заголовок 2"/>
          <p:cNvSpPr>
            <a:spLocks noGrp="1"/>
          </p:cNvSpPr>
          <p:nvPr>
            <p:ph type="title"/>
          </p:nvPr>
        </p:nvSpPr>
        <p:spPr>
          <a:xfrm>
            <a:off x="683568" y="188640"/>
            <a:ext cx="7756263" cy="1296144"/>
          </a:xfrm>
        </p:spPr>
        <p:txBody>
          <a:bodyPr>
            <a:normAutofit fontScale="90000"/>
          </a:bodyPr>
          <a:lstStyle/>
          <a:p>
            <a:r>
              <a:rPr lang="ru-RU" sz="4800" dirty="0" smtClean="0">
                <a:solidFill>
                  <a:schemeClr val="tx2">
                    <a:lumMod val="75000"/>
                  </a:schemeClr>
                </a:solidFill>
              </a:rPr>
              <a:t>Вы смотрели в глаза тех детей?</a:t>
            </a:r>
            <a:endParaRPr lang="ru-RU" sz="4800" dirty="0">
              <a:solidFill>
                <a:schemeClr val="tx2">
                  <a:lumMod val="75000"/>
                </a:schemeClr>
              </a:solidFill>
            </a:endParaRPr>
          </a:p>
        </p:txBody>
      </p:sp>
      <p:pic>
        <p:nvPicPr>
          <p:cNvPr id="2" name="Zhuravli-Pesni-o-voyne-Tol_ko-muzyka(muzofon.com).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185313" y="5805264"/>
            <a:ext cx="609600" cy="609600"/>
          </a:xfrm>
          <a:prstGeom prst="rect">
            <a:avLst/>
          </a:prstGeom>
        </p:spPr>
      </p:pic>
    </p:spTree>
    <p:extLst>
      <p:ext uri="{BB962C8B-B14F-4D97-AF65-F5344CB8AC3E}">
        <p14:creationId xmlns:p14="http://schemas.microsoft.com/office/powerpoint/2010/main" xmlns="" val="3151708642"/>
      </p:ext>
    </p:extLst>
  </p:cSld>
  <p:clrMapOvr>
    <a:masterClrMapping/>
  </p:clrMapOvr>
  <mc:AlternateContent xmlns:mc="http://schemas.openxmlformats.org/markup-compatibility/2006">
    <mc:Choice xmlns:p14="http://schemas.microsoft.com/office/powerpoint/2010/main" xmlns="" Requires="p14">
      <p:transition spd="slow" p14:dur="1600" advTm="7317">
        <p14:gallery dir="l"/>
      </p:transition>
    </mc:Choice>
    <mc:Fallback>
      <p:transition spd="slow" advTm="73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xmlns="">
        <p14:playEvt time="0"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208110"/>
            <a:ext cx="2880207" cy="3020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Объект 4"/>
          <p:cNvSpPr>
            <a:spLocks noGrp="1"/>
          </p:cNvSpPr>
          <p:nvPr>
            <p:ph idx="1"/>
          </p:nvPr>
        </p:nvSpPr>
        <p:spPr>
          <a:xfrm>
            <a:off x="539552" y="692696"/>
            <a:ext cx="8424823" cy="6048672"/>
          </a:xfrm>
        </p:spPr>
        <p:txBody>
          <a:bodyPr>
            <a:normAutofit/>
          </a:bodyPr>
          <a:lstStyle/>
          <a:p>
            <a:r>
              <a:rPr lang="ru-RU" sz="1600" dirty="0"/>
              <a:t>Вы смотрели в глаза тех детей,</a:t>
            </a:r>
          </a:p>
          <a:p>
            <a:r>
              <a:rPr lang="ru-RU" sz="1600" dirty="0"/>
              <a:t> Знает кто о войне не из книжек:</a:t>
            </a:r>
          </a:p>
          <a:p>
            <a:r>
              <a:rPr lang="ru-RU" sz="1600" dirty="0"/>
              <a:t> Потерявших отцов, матерей,</a:t>
            </a:r>
          </a:p>
          <a:p>
            <a:r>
              <a:rPr lang="ru-RU" sz="1600" dirty="0"/>
              <a:t> С умным взглядом невзрослых детишек?..</a:t>
            </a:r>
          </a:p>
          <a:p>
            <a:endParaRPr lang="ru-RU" sz="1600" dirty="0" smtClean="0"/>
          </a:p>
          <a:p>
            <a:r>
              <a:rPr lang="ru-RU" sz="1600" dirty="0" smtClean="0"/>
              <a:t>Их</a:t>
            </a:r>
            <a:r>
              <a:rPr lang="ru-RU" sz="1600" dirty="0"/>
              <a:t>, прошедших все годы войны,</a:t>
            </a:r>
          </a:p>
          <a:p>
            <a:r>
              <a:rPr lang="ru-RU" sz="1600" dirty="0"/>
              <a:t> Не пугают небесные грозы,</a:t>
            </a:r>
          </a:p>
          <a:p>
            <a:r>
              <a:rPr lang="ru-RU" sz="1600" dirty="0"/>
              <a:t> Но боятся они тишины –</a:t>
            </a:r>
          </a:p>
          <a:p>
            <a:r>
              <a:rPr lang="ru-RU" sz="1600" dirty="0"/>
              <a:t> В ней таится немая угроза</a:t>
            </a:r>
            <a:r>
              <a:rPr lang="ru-RU" sz="1600" dirty="0" smtClean="0"/>
              <a:t>.</a:t>
            </a:r>
          </a:p>
          <a:p>
            <a:pPr marL="0" indent="0">
              <a:buNone/>
            </a:pPr>
            <a:endParaRPr lang="ru-RU" sz="1600" dirty="0"/>
          </a:p>
          <a:p>
            <a:r>
              <a:rPr lang="ru-RU" sz="1600" dirty="0" smtClean="0"/>
              <a:t>Нападения </a:t>
            </a:r>
            <a:r>
              <a:rPr lang="ru-RU" sz="1600" dirty="0"/>
              <a:t>страшной беды,</a:t>
            </a:r>
          </a:p>
          <a:p>
            <a:r>
              <a:rPr lang="ru-RU" sz="1600" dirty="0"/>
              <a:t> Что страшнее жары и мороза.</a:t>
            </a:r>
          </a:p>
          <a:p>
            <a:r>
              <a:rPr lang="ru-RU" sz="1600" dirty="0"/>
              <a:t> И в судьбе оставляет следы</a:t>
            </a:r>
          </a:p>
          <a:p>
            <a:r>
              <a:rPr lang="ru-RU" sz="1600" dirty="0"/>
              <a:t> Злых деяний, насилия…слёзы…</a:t>
            </a:r>
          </a:p>
          <a:p>
            <a:endParaRPr lang="ru-RU" sz="1600" dirty="0"/>
          </a:p>
          <a:p>
            <a:r>
              <a:rPr lang="ru-RU" sz="1600" dirty="0"/>
              <a:t>Над детьми, что убила война,</a:t>
            </a:r>
          </a:p>
          <a:p>
            <a:r>
              <a:rPr lang="ru-RU" sz="1600" dirty="0"/>
              <a:t> Валуны скорбно приняли позы,</a:t>
            </a:r>
          </a:p>
          <a:p>
            <a:r>
              <a:rPr lang="ru-RU" sz="1600" dirty="0"/>
              <a:t> И склонилась над ними страна,</a:t>
            </a:r>
          </a:p>
          <a:p>
            <a:r>
              <a:rPr lang="ru-RU" sz="1600" dirty="0"/>
              <a:t> И стоят часовыми берёзы</a:t>
            </a:r>
            <a:r>
              <a:rPr lang="ru-RU" sz="1600" dirty="0" smtClean="0"/>
              <a:t>.</a:t>
            </a:r>
          </a:p>
          <a:p>
            <a:pPr marL="0" indent="0">
              <a:buNone/>
            </a:pPr>
            <a:r>
              <a:rPr lang="ru-RU" sz="2000" dirty="0" smtClean="0">
                <a:solidFill>
                  <a:schemeClr val="tx2">
                    <a:lumMod val="75000"/>
                  </a:schemeClr>
                </a:solidFill>
              </a:rPr>
              <a:t>Екатерина Кирилова</a:t>
            </a:r>
            <a:endParaRPr lang="ru-RU" sz="2000" dirty="0">
              <a:solidFill>
                <a:schemeClr val="tx2">
                  <a:lumMod val="75000"/>
                </a:schemeClr>
              </a:solidFill>
            </a:endParaRPr>
          </a:p>
          <a:p>
            <a:endParaRPr lang="ru-RU" sz="1600" dirty="0"/>
          </a:p>
          <a:p>
            <a:endParaRPr lang="ru-RU" sz="1600" dirty="0"/>
          </a:p>
        </p:txBody>
      </p:sp>
      <p:sp>
        <p:nvSpPr>
          <p:cNvPr id="3" name="Заголовок 2"/>
          <p:cNvSpPr>
            <a:spLocks noGrp="1"/>
          </p:cNvSpPr>
          <p:nvPr>
            <p:ph type="title"/>
          </p:nvPr>
        </p:nvSpPr>
        <p:spPr>
          <a:xfrm>
            <a:off x="-612576" y="62967"/>
            <a:ext cx="7756263" cy="1054250"/>
          </a:xfrm>
        </p:spPr>
        <p:txBody>
          <a:bodyPr/>
          <a:lstStyle/>
          <a:p>
            <a:r>
              <a:rPr lang="ru-RU" sz="3200" dirty="0"/>
              <a:t>Вы смотрели в </a:t>
            </a:r>
            <a:r>
              <a:rPr lang="ru-RU" sz="3200" dirty="0" smtClean="0"/>
              <a:t>глаза </a:t>
            </a:r>
            <a:r>
              <a:rPr lang="ru-RU" sz="3200" dirty="0"/>
              <a:t>тех детей</a:t>
            </a:r>
            <a:r>
              <a:rPr lang="ru-RU" sz="3200" dirty="0" smtClean="0"/>
              <a:t>?</a:t>
            </a:r>
            <a:br>
              <a:rPr lang="ru-RU" sz="3200" dirty="0" smtClean="0"/>
            </a:br>
            <a:endParaRPr lang="ru-RU" sz="1800" dirty="0"/>
          </a:p>
        </p:txBody>
      </p:sp>
    </p:spTree>
    <p:extLst>
      <p:ext uri="{BB962C8B-B14F-4D97-AF65-F5344CB8AC3E}">
        <p14:creationId xmlns:p14="http://schemas.microsoft.com/office/powerpoint/2010/main" xmlns="" val="427146736"/>
      </p:ext>
    </p:extLst>
  </p:cSld>
  <p:clrMapOvr>
    <a:masterClrMapping/>
  </p:clrMapOvr>
  <mc:AlternateContent xmlns:mc="http://schemas.openxmlformats.org/markup-compatibility/2006">
    <mc:Choice xmlns:p14="http://schemas.microsoft.com/office/powerpoint/2010/main" xmlns="" Requires="p14">
      <p:transition spd="slow" p14:dur="1600" advTm="38471">
        <p14:gallery dir="l"/>
      </p:transition>
    </mc:Choice>
    <mc:Fallback>
      <p:transition spd="slow" advTm="3847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79513" y="2060812"/>
            <a:ext cx="6336703" cy="4320516"/>
          </a:xfrm>
        </p:spPr>
        <p:txBody>
          <a:bodyPr>
            <a:normAutofit lnSpcReduction="10000"/>
          </a:bodyPr>
          <a:lstStyle/>
          <a:p>
            <a:r>
              <a:rPr lang="ru-RU" i="1" dirty="0" smtClean="0"/>
              <a:t>Моя прабабушка Костюкова Антонина Семеновна.</a:t>
            </a:r>
          </a:p>
          <a:p>
            <a:r>
              <a:rPr lang="ru-RU" i="1" dirty="0" smtClean="0"/>
              <a:t>Она родилась 21 ноября 1929 года в деревне </a:t>
            </a:r>
            <a:r>
              <a:rPr lang="ru-RU" i="1" dirty="0" err="1" smtClean="0"/>
              <a:t>Толстики</a:t>
            </a:r>
            <a:r>
              <a:rPr lang="ru-RU" i="1" dirty="0" smtClean="0"/>
              <a:t> </a:t>
            </a:r>
            <a:r>
              <a:rPr lang="ru-RU" i="1" dirty="0" err="1" smtClean="0"/>
              <a:t>Духовщинского</a:t>
            </a:r>
            <a:r>
              <a:rPr lang="ru-RU" i="1" dirty="0" smtClean="0"/>
              <a:t> района смоленской области. В семье было трое детей, кроме прабабушки старший брат и младшая сестра. Как только началась война, отца забрали на фронт. </a:t>
            </a:r>
          </a:p>
          <a:p>
            <a:r>
              <a:rPr lang="ru-RU" i="1" dirty="0" smtClean="0"/>
              <a:t>- Бабушка, а ты немцев видела?</a:t>
            </a:r>
          </a:p>
          <a:p>
            <a:r>
              <a:rPr lang="ru-RU" i="1" dirty="0" smtClean="0"/>
              <a:t>- А как же, внученька, как только война началась, он к нам  и пришел…</a:t>
            </a:r>
          </a:p>
        </p:txBody>
      </p:sp>
      <p:sp>
        <p:nvSpPr>
          <p:cNvPr id="4" name="Заголовок 3"/>
          <p:cNvSpPr>
            <a:spLocks noGrp="1"/>
          </p:cNvSpPr>
          <p:nvPr>
            <p:ph type="title"/>
          </p:nvPr>
        </p:nvSpPr>
        <p:spPr>
          <a:xfrm>
            <a:off x="688490" y="548680"/>
            <a:ext cx="7756263" cy="1075726"/>
          </a:xfrm>
        </p:spPr>
        <p:txBody>
          <a:bodyPr>
            <a:normAutofit fontScale="90000"/>
          </a:bodyPr>
          <a:lstStyle/>
          <a:p>
            <a:r>
              <a:rPr lang="ru-RU" sz="4400" dirty="0" smtClean="0"/>
              <a:t>Она знает о войне не понаслышке…</a:t>
            </a:r>
            <a:endParaRPr lang="ru-RU" sz="4400" dirty="0"/>
          </a:p>
        </p:txBody>
      </p:sp>
      <p:pic>
        <p:nvPicPr>
          <p:cNvPr id="2" name="Рисунок 1"/>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Layer>
                </a14:imgProps>
              </a:ext>
              <a:ext uri="{28A0092B-C50C-407E-A947-70E740481C1C}">
                <a14:useLocalDpi xmlns:a14="http://schemas.microsoft.com/office/drawing/2010/main" xmlns="" val="0"/>
              </a:ext>
            </a:extLst>
          </a:blip>
          <a:srcRect l="7857" t="3416" b="3341"/>
          <a:stretch/>
        </p:blipFill>
        <p:spPr>
          <a:xfrm>
            <a:off x="6453536" y="2060813"/>
            <a:ext cx="2648787" cy="3744452"/>
          </a:xfrm>
          <a:prstGeom prst="rect">
            <a:avLst/>
          </a:prstGeom>
        </p:spPr>
      </p:pic>
    </p:spTree>
    <p:extLst>
      <p:ext uri="{BB962C8B-B14F-4D97-AF65-F5344CB8AC3E}">
        <p14:creationId xmlns:p14="http://schemas.microsoft.com/office/powerpoint/2010/main" xmlns="" val="1600252492"/>
      </p:ext>
    </p:extLst>
  </p:cSld>
  <p:clrMapOvr>
    <a:masterClrMapping/>
  </p:clrMapOvr>
  <mc:AlternateContent xmlns:mc="http://schemas.openxmlformats.org/markup-compatibility/2006">
    <mc:Choice xmlns:p14="http://schemas.microsoft.com/office/powerpoint/2010/main" xmlns="" Requires="p14">
      <p:transition spd="slow" p14:dur="1600" advTm="27299">
        <p14:gallery dir="l"/>
      </p:transition>
    </mc:Choice>
    <mc:Fallback>
      <p:transition spd="slow" advTm="2729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1" y="1"/>
            <a:ext cx="9111996" cy="6858000"/>
          </a:xfrm>
          <a:prstGeom prst="rect">
            <a:avLst/>
          </a:prstGeom>
        </p:spPr>
      </p:pic>
      <p:pic>
        <p:nvPicPr>
          <p:cNvPr id="4" name="Объект 3"/>
          <p:cNvPicPr>
            <a:picLocks noGrp="1" noChangeAspect="1"/>
          </p:cNvPicPr>
          <p:nvPr>
            <p:ph idx="1"/>
          </p:nvPr>
        </p:nvPicPr>
        <p:blipFill>
          <a:blip r:embed="rId3" cstate="print">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323528" y="123914"/>
            <a:ext cx="4464496" cy="3379711"/>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3665121" y="3341747"/>
            <a:ext cx="4600106" cy="3448854"/>
          </a:xfrm>
          <a:prstGeom prst="rect">
            <a:avLst/>
          </a:prstGeom>
        </p:spPr>
      </p:pic>
      <p:pic>
        <p:nvPicPr>
          <p:cNvPr id="5" name="Рисунок 4"/>
          <p:cNvPicPr>
            <a:picLocks noChangeAspect="1"/>
          </p:cNvPicPr>
          <p:nvPr/>
        </p:nvPicPr>
        <p:blipFill rotWithShape="1">
          <a:blip r:embed="rId6" cstate="print">
            <a:extLst>
              <a:ext uri="{BEBA8EAE-BF5A-486C-A8C5-ECC9F3942E4B}">
                <a14:imgProps xmlns:a14="http://schemas.microsoft.com/office/drawing/2010/main" xmlns="">
                  <a14:imgLayer r:embed="rId7">
                    <a14:imgEffect>
                      <a14:saturation sat="300000"/>
                    </a14:imgEffect>
                  </a14:imgLayer>
                </a14:imgProps>
              </a:ext>
              <a:ext uri="{28A0092B-C50C-407E-A947-70E740481C1C}">
                <a14:useLocalDpi xmlns:a14="http://schemas.microsoft.com/office/drawing/2010/main" xmlns="" val="0"/>
              </a:ext>
            </a:extLst>
          </a:blip>
          <a:srcRect t="1" r="23188" b="28820"/>
          <a:stretch/>
        </p:blipFill>
        <p:spPr>
          <a:xfrm>
            <a:off x="6562629" y="70552"/>
            <a:ext cx="2144914" cy="3082204"/>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66544" y="2794696"/>
            <a:ext cx="3744871" cy="646331"/>
          </a:xfrm>
          <a:prstGeom prst="rect">
            <a:avLst/>
          </a:prstGeom>
          <a:noFill/>
        </p:spPr>
        <p:txBody>
          <a:bodyPr wrap="none" rtlCol="0">
            <a:spAutoFit/>
          </a:bodyPr>
          <a:lstStyle/>
          <a:p>
            <a:r>
              <a:rPr lang="ru-RU" b="1" i="1" dirty="0" smtClean="0"/>
              <a:t>Кожемякина </a:t>
            </a:r>
            <a:r>
              <a:rPr lang="ru-RU" b="1" i="1" dirty="0" err="1" smtClean="0"/>
              <a:t>Винадора</a:t>
            </a:r>
            <a:r>
              <a:rPr lang="ru-RU" b="1" i="1" dirty="0" smtClean="0"/>
              <a:t> </a:t>
            </a:r>
            <a:r>
              <a:rPr lang="ru-RU" b="1" i="1" dirty="0" err="1" smtClean="0"/>
              <a:t>Никоновна</a:t>
            </a:r>
            <a:endParaRPr lang="ru-RU" b="1" i="1" dirty="0" smtClean="0"/>
          </a:p>
          <a:p>
            <a:r>
              <a:rPr lang="ru-RU" b="1" i="1" dirty="0" smtClean="0"/>
              <a:t>(мама прабабушки)</a:t>
            </a:r>
            <a:endParaRPr lang="ru-RU" b="1" i="1" dirty="0"/>
          </a:p>
        </p:txBody>
      </p:sp>
      <p:sp>
        <p:nvSpPr>
          <p:cNvPr id="6" name="TextBox 5"/>
          <p:cNvSpPr txBox="1"/>
          <p:nvPr/>
        </p:nvSpPr>
        <p:spPr>
          <a:xfrm>
            <a:off x="5941379" y="2471530"/>
            <a:ext cx="3274038" cy="646331"/>
          </a:xfrm>
          <a:prstGeom prst="rect">
            <a:avLst/>
          </a:prstGeom>
          <a:noFill/>
        </p:spPr>
        <p:txBody>
          <a:bodyPr wrap="none" rtlCol="0">
            <a:spAutoFit/>
          </a:bodyPr>
          <a:lstStyle/>
          <a:p>
            <a:r>
              <a:rPr lang="ru-RU" b="1" i="1" dirty="0" smtClean="0"/>
              <a:t>Кожемякин Семен Семенович</a:t>
            </a:r>
          </a:p>
          <a:p>
            <a:r>
              <a:rPr lang="ru-RU" b="1" i="1" dirty="0" smtClean="0"/>
              <a:t>(папа прабабушки)</a:t>
            </a:r>
            <a:endParaRPr lang="ru-RU" b="1" i="1" dirty="0"/>
          </a:p>
        </p:txBody>
      </p:sp>
      <p:sp>
        <p:nvSpPr>
          <p:cNvPr id="10" name="TextBox 9"/>
          <p:cNvSpPr txBox="1"/>
          <p:nvPr/>
        </p:nvSpPr>
        <p:spPr>
          <a:xfrm>
            <a:off x="899592" y="404664"/>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xmlns="" val="3591147708"/>
      </p:ext>
    </p:extLst>
  </p:cSld>
  <p:clrMapOvr>
    <a:masterClrMapping/>
  </p:clrMapOvr>
  <mc:AlternateContent xmlns:mc="http://schemas.openxmlformats.org/markup-compatibility/2006">
    <mc:Choice xmlns:p14="http://schemas.microsoft.com/office/powerpoint/2010/main" xmlns="" Requires="p14">
      <p:transition spd="slow" p14:dur="1600" advTm="14517">
        <p14:gallery dir="l"/>
      </p:transition>
    </mc:Choice>
    <mc:Fallback>
      <p:transition spd="slow" advTm="1451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07704" y="2204864"/>
            <a:ext cx="5265254" cy="4037256"/>
          </a:xfrm>
        </p:spPr>
      </p:pic>
      <p:sp>
        <p:nvSpPr>
          <p:cNvPr id="3" name="Заголовок 2"/>
          <p:cNvSpPr>
            <a:spLocks noGrp="1"/>
          </p:cNvSpPr>
          <p:nvPr>
            <p:ph type="title"/>
          </p:nvPr>
        </p:nvSpPr>
        <p:spPr/>
        <p:txBody>
          <a:bodyPr/>
          <a:lstStyle/>
          <a:p>
            <a:r>
              <a:rPr lang="ru-RU" dirty="0" smtClean="0"/>
              <a:t>Страшный путь войны</a:t>
            </a:r>
            <a:endParaRPr lang="ru-RU" dirty="0"/>
          </a:p>
        </p:txBody>
      </p:sp>
    </p:spTree>
    <p:extLst>
      <p:ext uri="{BB962C8B-B14F-4D97-AF65-F5344CB8AC3E}">
        <p14:creationId xmlns:p14="http://schemas.microsoft.com/office/powerpoint/2010/main" xmlns="" val="3796648943"/>
      </p:ext>
    </p:extLst>
  </p:cSld>
  <p:clrMapOvr>
    <a:masterClrMapping/>
  </p:clrMapOvr>
  <mc:AlternateContent xmlns:mc="http://schemas.openxmlformats.org/markup-compatibility/2006">
    <mc:Choice xmlns:p14="http://schemas.microsoft.com/office/powerpoint/2010/main" xmlns="" Requires="p14">
      <p:transition spd="slow" p14:dur="1600" advTm="9693">
        <p14:gallery dir="l"/>
      </p:transition>
    </mc:Choice>
    <mc:Fallback>
      <p:transition spd="slow" advTm="9693">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88840"/>
            <a:ext cx="8496943" cy="4608511"/>
          </a:xfrm>
        </p:spPr>
        <p:txBody>
          <a:bodyPr>
            <a:normAutofit fontScale="92500" lnSpcReduction="20000"/>
          </a:bodyPr>
          <a:lstStyle/>
          <a:p>
            <a:r>
              <a:rPr lang="ru-RU" dirty="0"/>
              <a:t>К началу Смоленского сражения соотношение сил и средств сторон, вступивших в борьбу на рубеже Западная Двина - Днепр, было по-прежнему в пользу немецких войск. Противник превосходил советские войска в живой силе почти в 1.6 раза, в орудиях и минометах - в 1.8 раза, в самолетах - в 4 раза, и уступал только в количестве танков (1:1,3). При подготовке дальнейшего наступления в центре советско-германского фронта, на смоленском направлении, немецкое командование считало, что Западный фронт сможет противопоставить группе армий "Центр" не более 11 боеспособных дивизий. Однако силы Западного фронта были гораздо значительнее, чем предполагали немцы. За войсками Западного фронта Советское Верховное Командование развернуло несколько новых резервных армий. Они сыграли большую роль в конце Смоленского сражения, преградив путь немецким войскам, рвавшимся на Москву. </a:t>
            </a:r>
            <a:r>
              <a:rPr lang="ru-RU" sz="1500" dirty="0" smtClean="0"/>
              <a:t>(Источник:</a:t>
            </a:r>
            <a:r>
              <a:rPr lang="en-US" sz="1500" dirty="0" smtClean="0"/>
              <a:t>http</a:t>
            </a:r>
            <a:r>
              <a:rPr lang="en-US" sz="1500" dirty="0"/>
              <a:t>://hwar1941.narod.ru/smolensk.htm</a:t>
            </a:r>
            <a:r>
              <a:rPr lang="en-US" sz="1500" dirty="0" smtClean="0"/>
              <a:t>#</a:t>
            </a:r>
            <a:r>
              <a:rPr lang="ru-RU" sz="1500" dirty="0" smtClean="0"/>
              <a:t>)</a:t>
            </a:r>
            <a:endParaRPr lang="ru-RU" sz="1500" dirty="0"/>
          </a:p>
        </p:txBody>
      </p:sp>
      <p:sp>
        <p:nvSpPr>
          <p:cNvPr id="3" name="Заголовок 2"/>
          <p:cNvSpPr>
            <a:spLocks noGrp="1"/>
          </p:cNvSpPr>
          <p:nvPr>
            <p:ph type="title"/>
          </p:nvPr>
        </p:nvSpPr>
        <p:spPr/>
        <p:txBody>
          <a:bodyPr/>
          <a:lstStyle/>
          <a:p>
            <a:r>
              <a:rPr lang="ru-RU" dirty="0" smtClean="0"/>
              <a:t>Страшный путь войны</a:t>
            </a:r>
            <a:endParaRPr lang="ru-RU" dirty="0"/>
          </a:p>
        </p:txBody>
      </p:sp>
    </p:spTree>
    <p:extLst>
      <p:ext uri="{BB962C8B-B14F-4D97-AF65-F5344CB8AC3E}">
        <p14:creationId xmlns:p14="http://schemas.microsoft.com/office/powerpoint/2010/main" xmlns="" val="3334688695"/>
      </p:ext>
    </p:extLst>
  </p:cSld>
  <p:clrMapOvr>
    <a:masterClrMapping/>
  </p:clrMapOvr>
  <mc:AlternateContent xmlns:mc="http://schemas.openxmlformats.org/markup-compatibility/2006">
    <mc:Choice xmlns:p14="http://schemas.microsoft.com/office/powerpoint/2010/main" xmlns="" Requires="p14">
      <p:transition spd="slow" p14:dur="1600" advTm="61614">
        <p14:gallery dir="l"/>
      </p:transition>
    </mc:Choice>
    <mc:Fallback>
      <p:transition spd="slow" advTm="61614">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Объект 1"/>
          <p:cNvSpPr>
            <a:spLocks noGrp="1"/>
          </p:cNvSpPr>
          <p:nvPr>
            <p:ph idx="1"/>
          </p:nvPr>
        </p:nvSpPr>
        <p:spPr/>
        <p:txBody>
          <a:bodyPr/>
          <a:lstStyle/>
          <a:p>
            <a:r>
              <a:rPr lang="ru-RU" b="1" i="1" dirty="0" smtClean="0">
                <a:solidFill>
                  <a:schemeClr val="bg1"/>
                </a:solidFill>
              </a:rPr>
              <a:t>Так неспешно начинает свой рассказ о войне моя прабабушка. Те ужасы и страхи уже немного притихли в ее душе, старость их припрятала в закоулках памяти. Только страх перед лесом и сельской местностью остался до сих пор. На приглашение поехать на дачу она всегда отвечает отказом: «Боюсь я, как вспомню, что в лесу убили сначала бабку, она там коз пасла, затем и деда, парня молодого…»</a:t>
            </a:r>
            <a:endParaRPr lang="ru-RU" b="1" i="1" dirty="0">
              <a:solidFill>
                <a:schemeClr val="bg1"/>
              </a:solidFill>
            </a:endParaRPr>
          </a:p>
        </p:txBody>
      </p:sp>
      <p:sp>
        <p:nvSpPr>
          <p:cNvPr id="3" name="Заголовок 2"/>
          <p:cNvSpPr>
            <a:spLocks noGrp="1"/>
          </p:cNvSpPr>
          <p:nvPr>
            <p:ph type="title"/>
          </p:nvPr>
        </p:nvSpPr>
        <p:spPr/>
        <p:txBody>
          <a:bodyPr/>
          <a:lstStyle/>
          <a:p>
            <a:r>
              <a:rPr lang="ru-RU" dirty="0" smtClean="0"/>
              <a:t>Забыть невозможно.</a:t>
            </a:r>
            <a:endParaRPr lang="ru-RU" dirty="0"/>
          </a:p>
        </p:txBody>
      </p:sp>
    </p:spTree>
    <p:extLst>
      <p:ext uri="{BB962C8B-B14F-4D97-AF65-F5344CB8AC3E}">
        <p14:creationId xmlns:p14="http://schemas.microsoft.com/office/powerpoint/2010/main" xmlns="" val="910291033"/>
      </p:ext>
    </p:extLst>
  </p:cSld>
  <p:clrMapOvr>
    <a:masterClrMapping/>
  </p:clrMapOvr>
  <mc:AlternateContent xmlns:mc="http://schemas.openxmlformats.org/markup-compatibility/2006">
    <mc:Choice xmlns:p14="http://schemas.microsoft.com/office/powerpoint/2010/main" xmlns="" Requires="p14">
      <p:transition spd="slow" p14:dur="1600" advTm="24798">
        <p14:gallery dir="l"/>
      </p:transition>
    </mc:Choice>
    <mc:Fallback>
      <p:transition spd="slow" advTm="24798">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700</TotalTime>
  <Words>1070</Words>
  <Application>Microsoft Office PowerPoint</Application>
  <PresentationFormat>Экран (4:3)</PresentationFormat>
  <Paragraphs>66</Paragraphs>
  <Slides>18</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Твердый переплет</vt:lpstr>
      <vt:lpstr>«Украденное детство»</vt:lpstr>
      <vt:lpstr> </vt:lpstr>
      <vt:lpstr>Вы смотрели в глаза тех детей?</vt:lpstr>
      <vt:lpstr>Вы смотрели в глаза тех детей? </vt:lpstr>
      <vt:lpstr>Она знает о войне не понаслышке…</vt:lpstr>
      <vt:lpstr>Слайд 6</vt:lpstr>
      <vt:lpstr>Страшный путь войны</vt:lpstr>
      <vt:lpstr>Страшный путь войны</vt:lpstr>
      <vt:lpstr>Забыть невозможно.</vt:lpstr>
      <vt:lpstr>   Дальше расскажу от ее лица,  так будет достовернее. Такой видела войну двенадцатилетняя девочка.  </vt:lpstr>
      <vt:lpstr>Забыть невозможно</vt:lpstr>
      <vt:lpstr>Слайд 12</vt:lpstr>
      <vt:lpstr>Забыть невозможно</vt:lpstr>
      <vt:lpstr>В школе немцы оружие нашли, долго церемониться не стали. Согнали всех в середине деревни, потом к той самой школе погнали. Жмемся мы к маме, а у нее от голода и переживаний сил уже бояться не осталось. </vt:lpstr>
      <vt:lpstr>Забыть невозможно</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«Украденное детство»</dc:title>
  <dc:creator>Настюша</dc:creator>
  <cp:lastModifiedBy>Сухомлин</cp:lastModifiedBy>
  <cp:revision>53</cp:revision>
  <dcterms:created xsi:type="dcterms:W3CDTF">2015-01-09T13:55:36Z</dcterms:created>
  <dcterms:modified xsi:type="dcterms:W3CDTF">2015-01-27T20:10:20Z</dcterms:modified>
</cp:coreProperties>
</file>