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59" r:id="rId6"/>
    <p:sldId id="260" r:id="rId7"/>
    <p:sldId id="268" r:id="rId8"/>
    <p:sldId id="265" r:id="rId9"/>
    <p:sldId id="261" r:id="rId10"/>
    <p:sldId id="262" r:id="rId11"/>
    <p:sldId id="263" r:id="rId12"/>
    <p:sldId id="264"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117"/>
    <a:srgbClr val="1A04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E6F25D-66A3-4FD1-9F65-2D537B4CED3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83E67ED-F6AC-4CBC-970B-B9533F029751}" type="datetimeFigureOut">
              <a:rPr lang="ru-RU" smtClean="0"/>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E6F25D-66A3-4FD1-9F65-2D537B4CED38}"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83E67ED-F6AC-4CBC-970B-B9533F029751}" type="datetimeFigureOut">
              <a:rPr lang="ru-RU" smtClean="0"/>
              <a:t>29.01.2015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AE6F25D-66A3-4FD1-9F65-2D537B4CED3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7" name="Picture 3" descr="C:\Users\User\Desktop\1377236035general_pages_i25786_pozdravlenie_ot_saratovskogo_regionalnogo_otdeleniya_partii_edinaya_rossiya_s_70_letiem_pobedy_v_kurskoi_bitv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214282" y="3929066"/>
            <a:ext cx="5286412" cy="2677656"/>
          </a:xfrm>
          <a:prstGeom prst="rect">
            <a:avLst/>
          </a:prstGeom>
          <a:noFill/>
        </p:spPr>
        <p:txBody>
          <a:bodyPr wrap="square" rtlCol="0">
            <a:spAutoFit/>
          </a:bodyPr>
          <a:lstStyle/>
          <a:p>
            <a:r>
              <a:rPr lang="ru-RU" sz="2400" b="1" dirty="0" smtClean="0">
                <a:solidFill>
                  <a:schemeClr val="bg1"/>
                </a:solidFill>
              </a:rPr>
              <a:t>Автор </a:t>
            </a:r>
            <a:r>
              <a:rPr lang="ru-RU" sz="2400" b="1" dirty="0" err="1" smtClean="0">
                <a:solidFill>
                  <a:schemeClr val="bg1"/>
                </a:solidFill>
              </a:rPr>
              <a:t>Щелканова</a:t>
            </a:r>
            <a:r>
              <a:rPr lang="ru-RU" sz="2400" b="1" dirty="0" smtClean="0">
                <a:solidFill>
                  <a:schemeClr val="bg1"/>
                </a:solidFill>
              </a:rPr>
              <a:t> Арина,</a:t>
            </a:r>
          </a:p>
          <a:p>
            <a:r>
              <a:rPr lang="ru-RU" sz="2400" b="1" dirty="0" smtClean="0">
                <a:solidFill>
                  <a:schemeClr val="bg1"/>
                </a:solidFill>
              </a:rPr>
              <a:t> 8 лет</a:t>
            </a:r>
          </a:p>
          <a:p>
            <a:r>
              <a:rPr lang="ru-RU" sz="2400" b="1" dirty="0" smtClean="0">
                <a:solidFill>
                  <a:schemeClr val="bg1"/>
                </a:solidFill>
              </a:rPr>
              <a:t>Руководитель Воропаева М.Л, учитель начальных классов  МБОУ «Лицей №3» города Старый Оскол Белгородской области</a:t>
            </a:r>
            <a:endParaRPr lang="ru-RU"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5" name="Picture 3" descr="C:\Users\User\Desktop\страницы\IMG_2036.JPG"/>
          <p:cNvPicPr>
            <a:picLocks noGrp="1" noChangeAspect="1" noChangeArrowheads="1"/>
          </p:cNvPicPr>
          <p:nvPr>
            <p:ph idx="1"/>
          </p:nvPr>
        </p:nvPicPr>
        <p:blipFill>
          <a:blip r:embed="rId2"/>
          <a:srcRect/>
          <a:stretch>
            <a:fillRect/>
          </a:stretch>
        </p:blipFill>
        <p:spPr bwMode="auto">
          <a:xfrm>
            <a:off x="0" y="3214686"/>
            <a:ext cx="4929190" cy="3643314"/>
          </a:xfrm>
          <a:prstGeom prst="rect">
            <a:avLst/>
          </a:prstGeom>
          <a:noFill/>
        </p:spPr>
      </p:pic>
      <p:pic>
        <p:nvPicPr>
          <p:cNvPr id="8194" name="Picture 2" descr="C:\Users\User\Desktop\страницы\IMG_2034.JPG"/>
          <p:cNvPicPr>
            <a:picLocks noChangeAspect="1" noChangeArrowheads="1"/>
          </p:cNvPicPr>
          <p:nvPr/>
        </p:nvPicPr>
        <p:blipFill>
          <a:blip r:embed="rId3"/>
          <a:srcRect/>
          <a:stretch>
            <a:fillRect/>
          </a:stretch>
        </p:blipFill>
        <p:spPr bwMode="auto">
          <a:xfrm>
            <a:off x="0" y="0"/>
            <a:ext cx="4876800" cy="3219450"/>
          </a:xfrm>
          <a:prstGeom prst="rect">
            <a:avLst/>
          </a:prstGeom>
          <a:noFill/>
        </p:spPr>
      </p:pic>
      <p:pic>
        <p:nvPicPr>
          <p:cNvPr id="8196" name="Picture 4" descr="C:\Users\User\Desktop\страницы\IMG_2037 (1).JPG"/>
          <p:cNvPicPr>
            <a:picLocks noChangeAspect="1" noChangeArrowheads="1"/>
          </p:cNvPicPr>
          <p:nvPr/>
        </p:nvPicPr>
        <p:blipFill>
          <a:blip r:embed="rId4"/>
          <a:srcRect/>
          <a:stretch>
            <a:fillRect/>
          </a:stretch>
        </p:blipFill>
        <p:spPr bwMode="auto">
          <a:xfrm>
            <a:off x="4857752" y="0"/>
            <a:ext cx="4286248" cy="3214686"/>
          </a:xfrm>
          <a:prstGeom prst="rect">
            <a:avLst/>
          </a:prstGeom>
          <a:noFill/>
        </p:spPr>
      </p:pic>
      <p:pic>
        <p:nvPicPr>
          <p:cNvPr id="8197" name="Picture 5" descr="C:\Users\User\Desktop\страницы\IMG_2040.JPG"/>
          <p:cNvPicPr>
            <a:picLocks noChangeAspect="1" noChangeArrowheads="1"/>
          </p:cNvPicPr>
          <p:nvPr/>
        </p:nvPicPr>
        <p:blipFill>
          <a:blip r:embed="rId5"/>
          <a:srcRect/>
          <a:stretch>
            <a:fillRect/>
          </a:stretch>
        </p:blipFill>
        <p:spPr bwMode="auto">
          <a:xfrm>
            <a:off x="4929190" y="3214686"/>
            <a:ext cx="4214810" cy="36433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User\Desktop\страницы\IMG_2021.JPG"/>
          <p:cNvPicPr>
            <a:picLocks noGrp="1" noChangeAspect="1" noChangeArrowheads="1"/>
          </p:cNvPicPr>
          <p:nvPr>
            <p:ph idx="1"/>
          </p:nvPr>
        </p:nvPicPr>
        <p:blipFill>
          <a:blip r:embed="rId2"/>
          <a:srcRect/>
          <a:stretch>
            <a:fillRect/>
          </a:stretch>
        </p:blipFill>
        <p:spPr bwMode="auto">
          <a:xfrm>
            <a:off x="4572000" y="0"/>
            <a:ext cx="4572000" cy="6858000"/>
          </a:xfrm>
          <a:prstGeom prst="rect">
            <a:avLst/>
          </a:prstGeom>
          <a:noFill/>
        </p:spPr>
      </p:pic>
      <p:pic>
        <p:nvPicPr>
          <p:cNvPr id="9219" name="Picture 3" descr="C:\Users\User\Desktop\страницы\DSC_0289.JPG"/>
          <p:cNvPicPr>
            <a:picLocks noChangeAspect="1" noChangeArrowheads="1"/>
          </p:cNvPicPr>
          <p:nvPr/>
        </p:nvPicPr>
        <p:blipFill>
          <a:blip r:embed="rId3"/>
          <a:srcRect/>
          <a:stretch>
            <a:fillRect/>
          </a:stretch>
        </p:blipFill>
        <p:spPr bwMode="auto">
          <a:xfrm>
            <a:off x="0" y="0"/>
            <a:ext cx="4643438" cy="6858000"/>
          </a:xfrm>
          <a:prstGeom prst="rect">
            <a:avLst/>
          </a:prstGeom>
          <a:noFill/>
        </p:spPr>
      </p:pic>
      <p:sp>
        <p:nvSpPr>
          <p:cNvPr id="6" name="TextBox 5"/>
          <p:cNvSpPr txBox="1"/>
          <p:nvPr/>
        </p:nvSpPr>
        <p:spPr>
          <a:xfrm>
            <a:off x="142844" y="5500702"/>
            <a:ext cx="9166484" cy="954107"/>
          </a:xfrm>
          <a:prstGeom prst="rect">
            <a:avLst/>
          </a:prstGeom>
          <a:noFill/>
        </p:spPr>
        <p:txBody>
          <a:bodyPr wrap="none" rtlCol="0">
            <a:spAutoFit/>
          </a:bodyPr>
          <a:lstStyle/>
          <a:p>
            <a:r>
              <a:rPr lang="ru-RU" sz="2800" b="1" dirty="0" smtClean="0">
                <a:solidFill>
                  <a:schemeClr val="bg1"/>
                </a:solidFill>
              </a:rPr>
              <a:t>Наша семейная традиция – ежегодная поездка 9 Мая на </a:t>
            </a:r>
          </a:p>
          <a:p>
            <a:r>
              <a:rPr lang="ru-RU" sz="2800" b="1" dirty="0" smtClean="0">
                <a:solidFill>
                  <a:schemeClr val="bg1"/>
                </a:solidFill>
              </a:rPr>
              <a:t>Мемориальный комплекс «Курская Дуга.»</a:t>
            </a:r>
            <a:endParaRPr lang="ru-RU" sz="28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User\Desktop\страницы\IMG_204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1267" name="Picture 3" descr="C:\Users\User\Desktop\1007ed52439bc106c682edbbc497fdb3.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214283" y="428604"/>
            <a:ext cx="8572560" cy="1384995"/>
          </a:xfrm>
          <a:prstGeom prst="rect">
            <a:avLst/>
          </a:prstGeom>
          <a:noFill/>
        </p:spPr>
        <p:txBody>
          <a:bodyPr wrap="square" rtlCol="0">
            <a:spAutoFit/>
          </a:bodyPr>
          <a:lstStyle/>
          <a:p>
            <a:pPr algn="ctr"/>
            <a:r>
              <a:rPr lang="ru-RU" sz="2800" b="1" dirty="0" smtClean="0"/>
              <a:t>Уважаемые ветераны Великой Отечественной войны,</a:t>
            </a:r>
          </a:p>
          <a:p>
            <a:pPr algn="ctr"/>
            <a:r>
              <a:rPr lang="ru-RU" sz="2800" b="1" dirty="0"/>
              <a:t>б</a:t>
            </a:r>
            <a:r>
              <a:rPr lang="ru-RU" sz="2800" b="1" dirty="0" smtClean="0"/>
              <a:t>удьте всегда рядом с нами! Вы – наша гордость, наша история, наша великая радость!</a:t>
            </a:r>
            <a:endParaRPr lang="ru-RU"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2290" name="Picture 2" descr="C:\Users\User\Desktop\omashki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357159" y="428604"/>
            <a:ext cx="8786842" cy="2308324"/>
          </a:xfrm>
          <a:prstGeom prst="rect">
            <a:avLst/>
          </a:prstGeom>
          <a:noFill/>
        </p:spPr>
        <p:txBody>
          <a:bodyPr wrap="square" rtlCol="0">
            <a:spAutoFit/>
          </a:bodyPr>
          <a:lstStyle/>
          <a:p>
            <a:pPr algn="just"/>
            <a:r>
              <a:rPr lang="ru-RU" sz="2400" b="1" dirty="0" smtClean="0">
                <a:solidFill>
                  <a:schemeClr val="bg2">
                    <a:lumMod val="10000"/>
                  </a:schemeClr>
                </a:solidFill>
              </a:rPr>
              <a:t>Сегодня, 29 января 2015 года осталось ровно 100 дней до празднования Великой Победы. Моя работа посвящена родной и любимой Белгородской земле и, конечно прадедушке -  Бороздину Михаилу Степановичу, участнику Курской Битвы</a:t>
            </a:r>
            <a:r>
              <a:rPr lang="ru-RU" sz="2400" b="1" dirty="0">
                <a:solidFill>
                  <a:srgbClr val="060117"/>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2050" name="Picture 2" descr="C:\Users\User\Desktop\DSC09609-1024x66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00034" y="142852"/>
            <a:ext cx="8072495" cy="1815882"/>
          </a:xfrm>
          <a:prstGeom prst="rect">
            <a:avLst/>
          </a:prstGeom>
          <a:noFill/>
        </p:spPr>
        <p:txBody>
          <a:bodyPr wrap="square" rtlCol="0">
            <a:spAutoFit/>
          </a:bodyPr>
          <a:lstStyle/>
          <a:p>
            <a:pPr algn="just"/>
            <a:r>
              <a:rPr lang="ru-RU" sz="2800" b="1" dirty="0" smtClean="0">
                <a:solidFill>
                  <a:srgbClr val="002060"/>
                </a:solidFill>
              </a:rPr>
              <a:t>А я, </a:t>
            </a:r>
            <a:r>
              <a:rPr lang="ru-RU" sz="2800" b="1" dirty="0" err="1" smtClean="0">
                <a:solidFill>
                  <a:srgbClr val="002060"/>
                </a:solidFill>
              </a:rPr>
              <a:t>Щелканова</a:t>
            </a:r>
            <a:r>
              <a:rPr lang="ru-RU" sz="2800" b="1" dirty="0" smtClean="0">
                <a:solidFill>
                  <a:srgbClr val="002060"/>
                </a:solidFill>
              </a:rPr>
              <a:t> Арина, ученица 2 класса, родилась и расту в городе Воинской Славы – Старом Осколе. О Великой Отечественной войне знаю только из рассказов своего прадедушки. </a:t>
            </a:r>
            <a:endParaRPr lang="ru-RU" sz="2800"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3074" name="Picture 2" descr="C:\Users\User\Desktop\200705112239530.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072066" y="142852"/>
            <a:ext cx="4071934" cy="6832640"/>
          </a:xfrm>
          <a:prstGeom prst="rect">
            <a:avLst/>
          </a:prstGeom>
          <a:noFill/>
        </p:spPr>
        <p:txBody>
          <a:bodyPr wrap="square" rtlCol="0">
            <a:spAutoFit/>
          </a:bodyPr>
          <a:lstStyle/>
          <a:p>
            <a:r>
              <a:rPr lang="ru-RU" sz="2000" b="1" dirty="0">
                <a:solidFill>
                  <a:srgbClr val="FF0000"/>
                </a:solidFill>
              </a:rPr>
              <a:t>Как хорошо куранты бьют,</a:t>
            </a:r>
            <a:r>
              <a:rPr lang="ru-RU" sz="2000" b="1" dirty="0" smtClean="0">
                <a:solidFill>
                  <a:srgbClr val="FF0000"/>
                </a:solidFill>
              </a:rPr>
              <a:t/>
            </a:r>
            <a:br>
              <a:rPr lang="ru-RU" sz="2000" b="1" dirty="0" smtClean="0">
                <a:solidFill>
                  <a:srgbClr val="FF0000"/>
                </a:solidFill>
              </a:rPr>
            </a:br>
            <a:r>
              <a:rPr lang="ru-RU" sz="2000" b="1" dirty="0">
                <a:solidFill>
                  <a:srgbClr val="FF0000"/>
                </a:solidFill>
              </a:rPr>
              <a:t>И значит грянет </a:t>
            </a:r>
            <a:r>
              <a:rPr lang="ru-RU" sz="2000" b="1" dirty="0" smtClean="0">
                <a:solidFill>
                  <a:srgbClr val="FF0000"/>
                </a:solidFill>
              </a:rPr>
              <a:t>именитый,</a:t>
            </a:r>
            <a:br>
              <a:rPr lang="ru-RU" sz="2000" b="1" dirty="0" smtClean="0">
                <a:solidFill>
                  <a:srgbClr val="FF0000"/>
                </a:solidFill>
              </a:rPr>
            </a:br>
            <a:r>
              <a:rPr lang="ru-RU" sz="2000" b="1" dirty="0">
                <a:solidFill>
                  <a:srgbClr val="FF0000"/>
                </a:solidFill>
              </a:rPr>
              <a:t>Высокий праздничный салют</a:t>
            </a:r>
            <a:r>
              <a:rPr lang="ru-RU" sz="2000" b="1" dirty="0" smtClean="0">
                <a:solidFill>
                  <a:srgbClr val="FF0000"/>
                </a:solidFill>
              </a:rPr>
              <a:t/>
            </a:r>
            <a:br>
              <a:rPr lang="ru-RU" sz="2000" b="1" dirty="0" smtClean="0">
                <a:solidFill>
                  <a:srgbClr val="FF0000"/>
                </a:solidFill>
              </a:rPr>
            </a:br>
            <a:r>
              <a:rPr lang="ru-RU" sz="2000" b="1" dirty="0">
                <a:solidFill>
                  <a:srgbClr val="FF0000"/>
                </a:solidFill>
              </a:rPr>
              <a:t>В честь юбилея Курской битвы.</a:t>
            </a:r>
            <a:r>
              <a:rPr lang="ru-RU" sz="2000" b="1" dirty="0" smtClean="0">
                <a:solidFill>
                  <a:srgbClr val="FF0000"/>
                </a:solidFill>
              </a:rPr>
              <a:t/>
            </a:r>
            <a:br>
              <a:rPr lang="ru-RU" sz="2000" b="1" dirty="0" smtClean="0">
                <a:solidFill>
                  <a:srgbClr val="FF0000"/>
                </a:solidFill>
              </a:rPr>
            </a:br>
            <a:endParaRPr lang="ru-RU" sz="2000" b="1" dirty="0" smtClean="0">
              <a:solidFill>
                <a:srgbClr val="FF0000"/>
              </a:solidFill>
            </a:endParaRPr>
          </a:p>
          <a:p>
            <a:endParaRPr lang="ru-RU" sz="2000" b="1" dirty="0">
              <a:solidFill>
                <a:srgbClr val="FF0000"/>
              </a:solidFill>
            </a:endParaRPr>
          </a:p>
          <a:p>
            <a:endParaRPr lang="ru-RU" sz="2000" b="1" dirty="0" smtClean="0">
              <a:solidFill>
                <a:srgbClr val="FF0000"/>
              </a:solidFill>
            </a:endParaRPr>
          </a:p>
          <a:p>
            <a:endParaRPr lang="ru-RU" sz="2000" b="1" dirty="0">
              <a:solidFill>
                <a:srgbClr val="FF0000"/>
              </a:solidFill>
            </a:endParaRPr>
          </a:p>
          <a:p>
            <a:endParaRPr lang="ru-RU" sz="2000" b="1" dirty="0" smtClean="0">
              <a:solidFill>
                <a:srgbClr val="FF0000"/>
              </a:solidFill>
            </a:endParaRPr>
          </a:p>
          <a:p>
            <a:r>
              <a:rPr lang="ru-RU" sz="2000" b="1" dirty="0" smtClean="0">
                <a:solidFill>
                  <a:srgbClr val="FF0000"/>
                </a:solidFill>
              </a:rPr>
              <a:t>Мы </a:t>
            </a:r>
            <a:r>
              <a:rPr lang="ru-RU" sz="2000" b="1" dirty="0">
                <a:solidFill>
                  <a:srgbClr val="FF0000"/>
                </a:solidFill>
              </a:rPr>
              <a:t>в этот </a:t>
            </a:r>
            <a:r>
              <a:rPr lang="ru-RU" sz="2000" b="1" dirty="0" smtClean="0">
                <a:solidFill>
                  <a:srgbClr val="FF0000"/>
                </a:solidFill>
              </a:rPr>
              <a:t>славный</a:t>
            </a:r>
            <a:r>
              <a:rPr lang="ru-RU" sz="2000" b="1" dirty="0">
                <a:solidFill>
                  <a:srgbClr val="FF0000"/>
                </a:solidFill>
              </a:rPr>
              <a:t>  юбилей</a:t>
            </a:r>
            <a:r>
              <a:rPr lang="ru-RU" sz="2000" b="1" dirty="0" smtClean="0">
                <a:solidFill>
                  <a:srgbClr val="FF0000"/>
                </a:solidFill>
              </a:rPr>
              <a:t/>
            </a:r>
            <a:br>
              <a:rPr lang="ru-RU" sz="2000" b="1" dirty="0" smtClean="0">
                <a:solidFill>
                  <a:srgbClr val="FF0000"/>
                </a:solidFill>
              </a:rPr>
            </a:br>
            <a:r>
              <a:rPr lang="ru-RU" sz="2000" b="1" dirty="0">
                <a:solidFill>
                  <a:srgbClr val="FF0000"/>
                </a:solidFill>
              </a:rPr>
              <a:t>Заздравные поднимем чаши</a:t>
            </a:r>
            <a:r>
              <a:rPr lang="ru-RU" sz="2000" b="1" dirty="0" smtClean="0">
                <a:solidFill>
                  <a:srgbClr val="FF0000"/>
                </a:solidFill>
              </a:rPr>
              <a:t/>
            </a:r>
            <a:br>
              <a:rPr lang="ru-RU" sz="2000" b="1" dirty="0" smtClean="0">
                <a:solidFill>
                  <a:srgbClr val="FF0000"/>
                </a:solidFill>
              </a:rPr>
            </a:br>
            <a:r>
              <a:rPr lang="ru-RU" sz="2000" b="1" dirty="0">
                <a:solidFill>
                  <a:srgbClr val="FF0000"/>
                </a:solidFill>
              </a:rPr>
              <a:t>За победивших предков наших,</a:t>
            </a:r>
            <a:r>
              <a:rPr lang="ru-RU" sz="2000" b="1" dirty="0" smtClean="0">
                <a:solidFill>
                  <a:srgbClr val="FF0000"/>
                </a:solidFill>
              </a:rPr>
              <a:t/>
            </a:r>
            <a:br>
              <a:rPr lang="ru-RU" sz="2000" b="1" dirty="0" smtClean="0">
                <a:solidFill>
                  <a:srgbClr val="FF0000"/>
                </a:solidFill>
              </a:rPr>
            </a:br>
            <a:r>
              <a:rPr lang="ru-RU" sz="2000" b="1" dirty="0">
                <a:solidFill>
                  <a:srgbClr val="FF0000"/>
                </a:solidFill>
              </a:rPr>
              <a:t>За их достойных сыновей</a:t>
            </a:r>
            <a:r>
              <a:rPr lang="ru-RU" b="1" dirty="0" smtClean="0">
                <a:solidFill>
                  <a:srgbClr val="FF0000"/>
                </a:solidFill>
              </a:rPr>
              <a:t>.</a:t>
            </a:r>
          </a:p>
          <a:p>
            <a:pPr algn="r"/>
            <a:r>
              <a:rPr lang="ru-RU" b="1" dirty="0" smtClean="0">
                <a:solidFill>
                  <a:srgbClr val="FF0000"/>
                </a:solidFill>
              </a:rPr>
              <a:t>Анатолий </a:t>
            </a:r>
            <a:r>
              <a:rPr lang="ru-RU" b="1" dirty="0" err="1" smtClean="0">
                <a:solidFill>
                  <a:srgbClr val="FF0000"/>
                </a:solidFill>
              </a:rPr>
              <a:t>Вайнер</a:t>
            </a:r>
            <a:endParaRPr lang="ru-RU"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5122" name="Picture 2" descr="C:\Users\User\Desktop\kurskaya-bitva-i-plavilas-bron.pn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TextBox 4"/>
          <p:cNvSpPr txBox="1"/>
          <p:nvPr/>
        </p:nvSpPr>
        <p:spPr>
          <a:xfrm>
            <a:off x="0" y="357166"/>
            <a:ext cx="62293904" cy="5601533"/>
          </a:xfrm>
          <a:prstGeom prst="rect">
            <a:avLst/>
          </a:prstGeom>
          <a:noFill/>
        </p:spPr>
        <p:txBody>
          <a:bodyPr wrap="square" rtlCol="0">
            <a:spAutoFit/>
          </a:bodyPr>
          <a:lstStyle/>
          <a:p>
            <a:pPr algn="just"/>
            <a:r>
              <a:rPr lang="ru-RU" sz="2100" b="1" dirty="0"/>
              <a:t>Курская Битва являлась переломным моментом </a:t>
            </a:r>
            <a:r>
              <a:rPr lang="ru-RU" sz="2100" b="1" dirty="0" smtClean="0"/>
              <a:t>в этой страшной войне. </a:t>
            </a:r>
          </a:p>
          <a:p>
            <a:pPr algn="just"/>
            <a:r>
              <a:rPr lang="ru-RU" sz="2100" b="1" dirty="0" smtClean="0"/>
              <a:t>В </a:t>
            </a:r>
            <a:r>
              <a:rPr lang="ru-RU" sz="2100" b="1" dirty="0"/>
              <a:t>сражениях на Курской дуге принимали участия более шести тысяч танков. </a:t>
            </a:r>
            <a:endParaRPr lang="ru-RU" sz="2100" b="1" dirty="0" smtClean="0"/>
          </a:p>
          <a:p>
            <a:pPr algn="just"/>
            <a:r>
              <a:rPr lang="ru-RU" sz="2100" b="1" dirty="0" smtClean="0"/>
              <a:t>Такого </a:t>
            </a:r>
            <a:r>
              <a:rPr lang="ru-RU" sz="2100" b="1" dirty="0"/>
              <a:t>в мировой истории не было, да и наверное, больше не будет. </a:t>
            </a:r>
            <a:endParaRPr lang="ru-RU" sz="2100" b="1" dirty="0" smtClean="0"/>
          </a:p>
          <a:p>
            <a:pPr algn="just"/>
            <a:r>
              <a:rPr lang="ru-RU" sz="2100" b="1" dirty="0" smtClean="0"/>
              <a:t>Численность </a:t>
            </a:r>
            <a:r>
              <a:rPr lang="ru-RU" sz="2100" b="1" dirty="0"/>
              <a:t>советской армии составила более 1 млн. человек. </a:t>
            </a:r>
            <a:endParaRPr lang="ru-RU" sz="2100" b="1" dirty="0" smtClean="0"/>
          </a:p>
          <a:p>
            <a:pPr algn="just"/>
            <a:r>
              <a:rPr lang="ru-RU" sz="2100" b="1" dirty="0" smtClean="0"/>
              <a:t>Солдат </a:t>
            </a:r>
            <a:r>
              <a:rPr lang="ru-RU" sz="2100" b="1" dirty="0"/>
              <a:t>поддерживали более 19 тысяч орудий и минометов, </a:t>
            </a:r>
            <a:endParaRPr lang="ru-RU" sz="2100" b="1" dirty="0" smtClean="0"/>
          </a:p>
          <a:p>
            <a:pPr algn="just"/>
            <a:r>
              <a:rPr lang="ru-RU" sz="2100" b="1" dirty="0" smtClean="0"/>
              <a:t>с </a:t>
            </a:r>
            <a:r>
              <a:rPr lang="ru-RU" sz="2100" b="1" dirty="0"/>
              <a:t>воздуха поддержку советским пехотинцам оказывали 2 тысячи самолетов. </a:t>
            </a:r>
            <a:endParaRPr lang="ru-RU" sz="2100" b="1" dirty="0" smtClean="0"/>
          </a:p>
          <a:p>
            <a:pPr algn="just"/>
            <a:r>
              <a:rPr lang="ru-RU" sz="2100" b="1" dirty="0" smtClean="0"/>
              <a:t>Немцы </a:t>
            </a:r>
            <a:r>
              <a:rPr lang="ru-RU" sz="2100" b="1" dirty="0"/>
              <a:t>противопоставили СССР на курской дуге 900 тысяч солдат, </a:t>
            </a:r>
            <a:endParaRPr lang="ru-RU" sz="2100" b="1" dirty="0" smtClean="0"/>
          </a:p>
          <a:p>
            <a:pPr algn="just"/>
            <a:r>
              <a:rPr lang="ru-RU" sz="2100" b="1" dirty="0" smtClean="0"/>
              <a:t>10 </a:t>
            </a:r>
            <a:r>
              <a:rPr lang="ru-RU" sz="2100" b="1" dirty="0"/>
              <a:t>тысяч пушек и более  двух тысяч самолетов.   </a:t>
            </a:r>
            <a:endParaRPr lang="ru-RU" sz="2100" b="1" dirty="0" smtClean="0"/>
          </a:p>
          <a:p>
            <a:pPr algn="just"/>
            <a:r>
              <a:rPr lang="ru-RU" sz="2100" b="1" dirty="0" smtClean="0"/>
              <a:t>Во </a:t>
            </a:r>
            <a:r>
              <a:rPr lang="ru-RU" sz="2100" b="1" dirty="0"/>
              <a:t>время сражений на Курской дуге, у деревни Прохоровка произошло </a:t>
            </a:r>
            <a:endParaRPr lang="ru-RU" sz="2100" b="1" dirty="0" smtClean="0"/>
          </a:p>
          <a:p>
            <a:pPr algn="just"/>
            <a:r>
              <a:rPr lang="ru-RU" sz="2100" b="1" dirty="0" smtClean="0"/>
              <a:t>крупнейшее </a:t>
            </a:r>
            <a:r>
              <a:rPr lang="ru-RU" sz="2100" b="1" dirty="0"/>
              <a:t>в истории танковое сражение. </a:t>
            </a:r>
            <a:endParaRPr lang="ru-RU" sz="2100" b="1" dirty="0" smtClean="0"/>
          </a:p>
          <a:p>
            <a:pPr algn="just"/>
            <a:r>
              <a:rPr lang="ru-RU" sz="2100" b="1" dirty="0" smtClean="0"/>
              <a:t>В </a:t>
            </a:r>
            <a:r>
              <a:rPr lang="ru-RU" sz="2100" b="1" dirty="0"/>
              <a:t>бою сошлись по 800 танков с каждой стороны. </a:t>
            </a:r>
            <a:endParaRPr lang="ru-RU" sz="2100" b="1" dirty="0" smtClean="0"/>
          </a:p>
          <a:p>
            <a:pPr algn="just"/>
            <a:r>
              <a:rPr lang="ru-RU" sz="2100" b="1" dirty="0" smtClean="0"/>
              <a:t>Это </a:t>
            </a:r>
            <a:r>
              <a:rPr lang="ru-RU" sz="2100" b="1" dirty="0"/>
              <a:t>было впечатляющее зрелище. </a:t>
            </a:r>
            <a:endParaRPr lang="ru-RU" sz="2100" b="1" dirty="0" smtClean="0"/>
          </a:p>
          <a:p>
            <a:pPr algn="just"/>
            <a:r>
              <a:rPr lang="ru-RU" sz="2100" b="1" dirty="0" smtClean="0"/>
              <a:t>На </a:t>
            </a:r>
            <a:r>
              <a:rPr lang="ru-RU" sz="2100" b="1" dirty="0"/>
              <a:t>поле боя были лучше танковые модели второй мировой войны. </a:t>
            </a:r>
            <a:endParaRPr lang="ru-RU" sz="2100" b="1" dirty="0" smtClean="0"/>
          </a:p>
          <a:p>
            <a:pPr algn="just"/>
            <a:r>
              <a:rPr lang="ru-RU" sz="2100" b="1" dirty="0" smtClean="0"/>
              <a:t>Советский </a:t>
            </a:r>
            <a:r>
              <a:rPr lang="ru-RU" sz="2100" b="1" dirty="0"/>
              <a:t> Т – 34 схлестнулся с немецким Тигром. </a:t>
            </a:r>
            <a:endParaRPr lang="ru-RU" sz="2100" b="1" dirty="0" smtClean="0"/>
          </a:p>
          <a:p>
            <a:pPr algn="just"/>
            <a:r>
              <a:rPr lang="ru-RU" sz="2100" b="1" dirty="0" smtClean="0"/>
              <a:t>Так </a:t>
            </a:r>
            <a:r>
              <a:rPr lang="ru-RU" sz="2100" b="1" dirty="0"/>
              <a:t>же в том сражение был опробован «зверобой». </a:t>
            </a:r>
            <a:endParaRPr lang="ru-RU" sz="2100" b="1" dirty="0" smtClean="0"/>
          </a:p>
          <a:p>
            <a:pPr algn="just"/>
            <a:r>
              <a:rPr lang="ru-RU" sz="2100" b="1" dirty="0" smtClean="0"/>
              <a:t>57-ми </a:t>
            </a:r>
            <a:r>
              <a:rPr lang="ru-RU" sz="2100" b="1" dirty="0"/>
              <a:t>миллиметровая пушка, пробивавшая броню «Тигра».</a:t>
            </a:r>
          </a:p>
          <a:p>
            <a:pPr algn="just"/>
            <a:endParaRPr lang="ru-RU" sz="2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098" name="Picture 2" descr="C:\Users\User\Desktop\kurskaya_bitva.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357166"/>
            <a:ext cx="67723224" cy="400110"/>
          </a:xfrm>
          <a:prstGeom prst="rect">
            <a:avLst/>
          </a:prstGeom>
          <a:noFill/>
        </p:spPr>
        <p:txBody>
          <a:bodyPr wrap="square" rtlCol="0">
            <a:spAutoFit/>
          </a:bodyPr>
          <a:lstStyle/>
          <a:p>
            <a:r>
              <a:rPr lang="ru-RU" sz="2000" b="1" dirty="0" smtClean="0">
                <a:solidFill>
                  <a:schemeClr val="tx1">
                    <a:lumMod val="95000"/>
                    <a:lumOff val="5000"/>
                  </a:schemeClr>
                </a:solidFill>
              </a:rPr>
              <a:t>Здесь, на </a:t>
            </a:r>
            <a:r>
              <a:rPr lang="ru-RU" sz="2000" b="1" dirty="0" err="1" smtClean="0">
                <a:solidFill>
                  <a:schemeClr val="tx1">
                    <a:lumMod val="95000"/>
                    <a:lumOff val="5000"/>
                  </a:schemeClr>
                </a:solidFill>
              </a:rPr>
              <a:t>Прохоровском</a:t>
            </a:r>
            <a:r>
              <a:rPr lang="ru-RU" sz="2000" b="1" dirty="0" smtClean="0">
                <a:solidFill>
                  <a:schemeClr val="tx1">
                    <a:lumMod val="95000"/>
                    <a:lumOff val="5000"/>
                  </a:schemeClr>
                </a:solidFill>
              </a:rPr>
              <a:t> поле,  воевал и мой прадедушка. </a:t>
            </a:r>
            <a:endParaRPr lang="ru-RU"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0" y="0"/>
            <a:ext cx="8929718" cy="6858000"/>
          </a:xfrm>
        </p:spPr>
        <p:txBody>
          <a:bodyPr>
            <a:normAutofit fontScale="75000" lnSpcReduction="20000"/>
          </a:bodyPr>
          <a:lstStyle/>
          <a:p>
            <a:pPr algn="l">
              <a:buNone/>
            </a:pPr>
            <a:r>
              <a:rPr lang="ru-RU" b="1" dirty="0" smtClean="0">
                <a:solidFill>
                  <a:srgbClr val="002060"/>
                </a:solidFill>
              </a:rPr>
              <a:t>        </a:t>
            </a:r>
          </a:p>
          <a:p>
            <a:pPr algn="l">
              <a:buNone/>
            </a:pPr>
            <a:r>
              <a:rPr lang="ru-RU" b="1" dirty="0" smtClean="0">
                <a:solidFill>
                  <a:srgbClr val="002060"/>
                </a:solidFill>
              </a:rPr>
              <a:t> </a:t>
            </a:r>
            <a:r>
              <a:rPr lang="ru-RU" b="1" dirty="0" smtClean="0">
                <a:solidFill>
                  <a:srgbClr val="002060"/>
                </a:solidFill>
              </a:rPr>
              <a:t>     </a:t>
            </a:r>
          </a:p>
          <a:p>
            <a:pPr>
              <a:buNone/>
            </a:pPr>
            <a:r>
              <a:rPr lang="ru-RU" b="1" dirty="0" smtClean="0">
                <a:solidFill>
                  <a:srgbClr val="002060"/>
                </a:solidFill>
              </a:rPr>
              <a:t> </a:t>
            </a:r>
            <a:r>
              <a:rPr lang="ru-RU" b="1" dirty="0" smtClean="0">
                <a:solidFill>
                  <a:srgbClr val="002060"/>
                </a:solidFill>
              </a:rPr>
              <a:t>      В каждой российской семье помнят своих родных и  близких,  которые защищали Родину от фашистов,  трудились в тылу. Есть и в моей семье такой человек. Он уже умер, но все мы часто его вспоминаем. Это мой прадедушка  - Михаил Бороздин.  Прадедушка на войну был призван с первого дня. Он  учился в Харьковском  военном училище, и на втором курсе его призвали в город Ленинакан на  границе с Арменией.  Дедушка Миша воевал на Курской дуге.. Он  был Старшиной.  За три года войны, говорил дедушка, он не увидел ни одного целого  дома в освобождённых городах и сёлах на территории России и Украины. Когда советские войска переходили границу, командование фронтом запретило нашим солдатам издеваться над немцами.  Дедушка   дошёл до Москвы, был ранен. Награждён медалью «За отвагу».  Умер он ещё до моего рождения. Очень жаль, что дедушка не дожил до настоящего времени. Думаю, что он бы гордился мной: я учусь хорошо, </a:t>
            </a:r>
            <a:br>
              <a:rPr lang="ru-RU" b="1" dirty="0" smtClean="0">
                <a:solidFill>
                  <a:srgbClr val="002060"/>
                </a:solidFill>
              </a:rPr>
            </a:br>
            <a:r>
              <a:rPr lang="ru-RU" b="1" dirty="0" smtClean="0">
                <a:solidFill>
                  <a:srgbClr val="002060"/>
                </a:solidFill>
              </a:rPr>
              <a:t>помогаю старшим, не обижаю маленьких, очень люблю свою Родину!</a:t>
            </a:r>
            <a:br>
              <a:rPr lang="ru-RU" b="1" dirty="0" smtClean="0">
                <a:solidFill>
                  <a:srgbClr val="002060"/>
                </a:solidFill>
              </a:rPr>
            </a:br>
            <a:r>
              <a:rPr lang="ru-RU" b="1" dirty="0" smtClean="0">
                <a:solidFill>
                  <a:srgbClr val="002060"/>
                </a:solidFill>
              </a:rPr>
              <a:t> </a:t>
            </a:r>
            <a:r>
              <a:rPr lang="ru-RU" sz="2700" b="1" dirty="0" smtClean="0">
                <a:solidFill>
                  <a:srgbClr val="1A0400"/>
                </a:solidFill>
              </a:rPr>
              <a:t/>
            </a:r>
            <a:br>
              <a:rPr lang="ru-RU" sz="2700" b="1" dirty="0" smtClean="0">
                <a:solidFill>
                  <a:srgbClr val="1A0400"/>
                </a:solidFill>
              </a:rPr>
            </a:br>
            <a:endParaRPr lang="ru-RU"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6146" name="Picture 2" descr="C:\Users\User\Desktop\161.jpg"/>
          <p:cNvPicPr>
            <a:picLocks noChangeAspect="1" noChangeArrowheads="1"/>
          </p:cNvPicPr>
          <p:nvPr/>
        </p:nvPicPr>
        <p:blipFill>
          <a:blip r:embed="rId2"/>
          <a:srcRect/>
          <a:stretch>
            <a:fillRect/>
          </a:stretch>
        </p:blipFill>
        <p:spPr bwMode="auto">
          <a:xfrm>
            <a:off x="0" y="2085974"/>
            <a:ext cx="9144000" cy="4772026"/>
          </a:xfrm>
          <a:prstGeom prst="rect">
            <a:avLst/>
          </a:prstGeom>
          <a:noFill/>
        </p:spPr>
      </p:pic>
      <p:pic>
        <p:nvPicPr>
          <p:cNvPr id="6147" name="Picture 3" descr="C:\Users\User\Desktop\p1_90327170940890.jpg"/>
          <p:cNvPicPr>
            <a:picLocks noChangeAspect="1" noChangeArrowheads="1"/>
          </p:cNvPicPr>
          <p:nvPr/>
        </p:nvPicPr>
        <p:blipFill>
          <a:blip r:embed="rId3"/>
          <a:srcRect/>
          <a:stretch>
            <a:fillRect/>
          </a:stretch>
        </p:blipFill>
        <p:spPr bwMode="auto">
          <a:xfrm>
            <a:off x="0" y="0"/>
            <a:ext cx="9144000" cy="2428868"/>
          </a:xfrm>
          <a:prstGeom prst="rect">
            <a:avLst/>
          </a:prstGeom>
          <a:noFill/>
        </p:spPr>
      </p:pic>
      <p:sp>
        <p:nvSpPr>
          <p:cNvPr id="7" name="TextBox 6"/>
          <p:cNvSpPr txBox="1"/>
          <p:nvPr/>
        </p:nvSpPr>
        <p:spPr>
          <a:xfrm>
            <a:off x="4000496" y="2571744"/>
            <a:ext cx="4929222" cy="2677656"/>
          </a:xfrm>
          <a:prstGeom prst="rect">
            <a:avLst/>
          </a:prstGeom>
          <a:noFill/>
        </p:spPr>
        <p:txBody>
          <a:bodyPr wrap="square" rtlCol="0">
            <a:spAutoFit/>
          </a:bodyPr>
          <a:lstStyle/>
          <a:p>
            <a:r>
              <a:rPr lang="ru-RU" sz="2800" b="1" dirty="0" smtClean="0">
                <a:solidFill>
                  <a:schemeClr val="tx1">
                    <a:lumMod val="95000"/>
                    <a:lumOff val="5000"/>
                  </a:schemeClr>
                </a:solidFill>
              </a:rPr>
              <a:t>Прадедушка, по рассказам бабушки, часто вспоминал первый салют 1943 года. Это был салют, который предвещал победу в Великой Отечественной войне! </a:t>
            </a:r>
            <a:endParaRPr lang="ru-RU" sz="2800" b="1" dirty="0">
              <a:solidFill>
                <a:schemeClr val="tx1">
                  <a:lumMod val="95000"/>
                  <a:lumOff val="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5715016"/>
            <a:ext cx="7400948" cy="411147"/>
          </a:xfrm>
        </p:spPr>
        <p:txBody>
          <a:bodyPr>
            <a:normAutofit fontScale="77500" lnSpcReduction="20000"/>
          </a:bodyPr>
          <a:lstStyle/>
          <a:p>
            <a:endParaRPr lang="ru-RU" dirty="0"/>
          </a:p>
        </p:txBody>
      </p:sp>
      <p:pic>
        <p:nvPicPr>
          <p:cNvPr id="7170" name="Picture 2" descr="C:\Users\User\Desktop\страницы\IMG_2023.JPG"/>
          <p:cNvPicPr>
            <a:picLocks noChangeAspect="1" noChangeArrowheads="1"/>
          </p:cNvPicPr>
          <p:nvPr/>
        </p:nvPicPr>
        <p:blipFill>
          <a:blip r:embed="rId2"/>
          <a:srcRect/>
          <a:stretch>
            <a:fillRect/>
          </a:stretch>
        </p:blipFill>
        <p:spPr bwMode="auto">
          <a:xfrm>
            <a:off x="0" y="3357562"/>
            <a:ext cx="5167355" cy="3500438"/>
          </a:xfrm>
          <a:prstGeom prst="rect">
            <a:avLst/>
          </a:prstGeom>
          <a:noFill/>
        </p:spPr>
      </p:pic>
      <p:pic>
        <p:nvPicPr>
          <p:cNvPr id="7171" name="Picture 3" descr="C:\Users\User\Desktop\страницы\IMG_2025.JPG"/>
          <p:cNvPicPr>
            <a:picLocks noChangeAspect="1" noChangeArrowheads="1"/>
          </p:cNvPicPr>
          <p:nvPr/>
        </p:nvPicPr>
        <p:blipFill>
          <a:blip r:embed="rId3"/>
          <a:srcRect/>
          <a:stretch>
            <a:fillRect/>
          </a:stretch>
        </p:blipFill>
        <p:spPr bwMode="auto">
          <a:xfrm>
            <a:off x="4429124" y="3429000"/>
            <a:ext cx="4714876" cy="3429000"/>
          </a:xfrm>
          <a:prstGeom prst="rect">
            <a:avLst/>
          </a:prstGeom>
          <a:noFill/>
        </p:spPr>
      </p:pic>
      <p:pic>
        <p:nvPicPr>
          <p:cNvPr id="7172" name="Picture 4" descr="C:\Users\User\Desktop\страницы\IMG_2028.JPG"/>
          <p:cNvPicPr>
            <a:picLocks noChangeAspect="1" noChangeArrowheads="1"/>
          </p:cNvPicPr>
          <p:nvPr/>
        </p:nvPicPr>
        <p:blipFill>
          <a:blip r:embed="rId4"/>
          <a:srcRect/>
          <a:stretch>
            <a:fillRect/>
          </a:stretch>
        </p:blipFill>
        <p:spPr bwMode="auto">
          <a:xfrm>
            <a:off x="0" y="0"/>
            <a:ext cx="4591048" cy="3429000"/>
          </a:xfrm>
          <a:prstGeom prst="rect">
            <a:avLst/>
          </a:prstGeom>
          <a:noFill/>
        </p:spPr>
      </p:pic>
      <p:pic>
        <p:nvPicPr>
          <p:cNvPr id="7173" name="Picture 5" descr="C:\Users\User\Desktop\страницы\IMG_2031.JPG"/>
          <p:cNvPicPr>
            <a:picLocks noChangeAspect="1" noChangeArrowheads="1"/>
          </p:cNvPicPr>
          <p:nvPr/>
        </p:nvPicPr>
        <p:blipFill>
          <a:blip r:embed="rId5"/>
          <a:srcRect/>
          <a:stretch>
            <a:fillRect/>
          </a:stretch>
        </p:blipFill>
        <p:spPr bwMode="auto">
          <a:xfrm>
            <a:off x="4357686" y="0"/>
            <a:ext cx="4786314" cy="3500438"/>
          </a:xfrm>
          <a:prstGeom prst="rect">
            <a:avLst/>
          </a:prstGeom>
          <a:noFill/>
        </p:spPr>
      </p:pic>
      <p:sp>
        <p:nvSpPr>
          <p:cNvPr id="8" name="TextBox 7"/>
          <p:cNvSpPr txBox="1"/>
          <p:nvPr/>
        </p:nvSpPr>
        <p:spPr>
          <a:xfrm>
            <a:off x="857224" y="3000372"/>
            <a:ext cx="8144089" cy="830997"/>
          </a:xfrm>
          <a:prstGeom prst="rect">
            <a:avLst/>
          </a:prstGeom>
          <a:noFill/>
        </p:spPr>
        <p:txBody>
          <a:bodyPr wrap="none" rtlCol="0">
            <a:spAutoFit/>
          </a:bodyPr>
          <a:lstStyle/>
          <a:p>
            <a:r>
              <a:rPr lang="ru-RU" sz="4800" b="1" dirty="0" smtClean="0">
                <a:solidFill>
                  <a:srgbClr val="FF0000"/>
                </a:solidFill>
              </a:rPr>
              <a:t>Его награды – наша гордость!</a:t>
            </a:r>
            <a:endParaRPr lang="ru-RU" sz="4800" b="1"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92</TotalTime>
  <Words>309</Words>
  <Application>Microsoft Office PowerPoint</Application>
  <PresentationFormat>Экран (4:3)</PresentationFormat>
  <Paragraphs>38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cp:revision>
  <dcterms:created xsi:type="dcterms:W3CDTF">2015-01-29T18:32:20Z</dcterms:created>
  <dcterms:modified xsi:type="dcterms:W3CDTF">2015-01-29T20:04:30Z</dcterms:modified>
</cp:coreProperties>
</file>