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8.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9.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0.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1.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2.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3.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4.xml" ContentType="application/vnd.openxmlformats-officedocument.theme+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5.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16.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8" r:id="rId3"/>
    <p:sldMasterId id="2147483702" r:id="rId4"/>
    <p:sldMasterId id="2147483716" r:id="rId5"/>
    <p:sldMasterId id="2147483730" r:id="rId6"/>
    <p:sldMasterId id="2147483744" r:id="rId7"/>
    <p:sldMasterId id="2147483758" r:id="rId8"/>
    <p:sldMasterId id="2147483772" r:id="rId9"/>
    <p:sldMasterId id="2147483786" r:id="rId10"/>
    <p:sldMasterId id="2147483800" r:id="rId11"/>
    <p:sldMasterId id="2147483814" r:id="rId12"/>
    <p:sldMasterId id="2147483828" r:id="rId13"/>
    <p:sldMasterId id="2147483842" r:id="rId14"/>
    <p:sldMasterId id="2147483856" r:id="rId15"/>
    <p:sldMasterId id="2147483870" r:id="rId16"/>
    <p:sldMasterId id="2147483884" r:id="rId17"/>
  </p:sldMasterIdLst>
  <p:notesMasterIdLst>
    <p:notesMasterId r:id="rId35"/>
  </p:notesMasterIdLst>
  <p:sldIdLst>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 id="271" r:id="rId32"/>
    <p:sldId id="272" r:id="rId33"/>
    <p:sldId id="273"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D4C3F0-9493-4453-8966-C00E56DD61E5}" type="datetimeFigureOut">
              <a:rPr lang="ru-RU" smtClean="0"/>
              <a:t>31.01.2015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E4D3C0-3C00-40BF-836D-71F1B6A553E8}" type="slidenum">
              <a:rPr lang="ru-RU" smtClean="0"/>
              <a:t>‹#›</a:t>
            </a:fld>
            <a:endParaRPr lang="ru-RU"/>
          </a:p>
        </p:txBody>
      </p:sp>
    </p:spTree>
    <p:extLst>
      <p:ext uri="{BB962C8B-B14F-4D97-AF65-F5344CB8AC3E}">
        <p14:creationId xmlns:p14="http://schemas.microsoft.com/office/powerpoint/2010/main" val="2193932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1</a:t>
            </a:fld>
            <a:endParaRPr lang="ru-RU">
              <a:solidFill>
                <a:prstClr val="black"/>
              </a:solidFill>
            </a:endParaRPr>
          </a:p>
        </p:txBody>
      </p:sp>
    </p:spTree>
    <p:extLst>
      <p:ext uri="{BB962C8B-B14F-4D97-AF65-F5344CB8AC3E}">
        <p14:creationId xmlns:p14="http://schemas.microsoft.com/office/powerpoint/2010/main" val="203186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2</a:t>
            </a:fld>
            <a:endParaRPr lang="ru-RU">
              <a:solidFill>
                <a:prstClr val="black"/>
              </a:solidFill>
            </a:endParaRPr>
          </a:p>
        </p:txBody>
      </p:sp>
    </p:spTree>
    <p:extLst>
      <p:ext uri="{BB962C8B-B14F-4D97-AF65-F5344CB8AC3E}">
        <p14:creationId xmlns:p14="http://schemas.microsoft.com/office/powerpoint/2010/main" val="2063787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495016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10</a:t>
            </a:fld>
            <a:endParaRPr lang="ru-RU">
              <a:solidFill>
                <a:prstClr val="black"/>
              </a:solidFill>
            </a:endParaRPr>
          </a:p>
        </p:txBody>
      </p:sp>
    </p:spTree>
    <p:extLst>
      <p:ext uri="{BB962C8B-B14F-4D97-AF65-F5344CB8AC3E}">
        <p14:creationId xmlns:p14="http://schemas.microsoft.com/office/powerpoint/2010/main" val="212386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11</a:t>
            </a:fld>
            <a:endParaRPr lang="ru-RU">
              <a:solidFill>
                <a:prstClr val="black"/>
              </a:solidFill>
            </a:endParaRPr>
          </a:p>
        </p:txBody>
      </p:sp>
    </p:spTree>
    <p:extLst>
      <p:ext uri="{BB962C8B-B14F-4D97-AF65-F5344CB8AC3E}">
        <p14:creationId xmlns:p14="http://schemas.microsoft.com/office/powerpoint/2010/main" val="88867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A67DB4-D94B-4867-A6D2-17432A0FC070}" type="slidenum">
              <a:rPr lang="ru-RU">
                <a:solidFill>
                  <a:prstClr val="black"/>
                </a:solidFill>
              </a:rPr>
              <a:pPr/>
              <a:t>17</a:t>
            </a:fld>
            <a:endParaRPr lang="ru-RU">
              <a:solidFill>
                <a:prstClr val="black"/>
              </a:solidFill>
            </a:endParaRPr>
          </a:p>
        </p:txBody>
      </p:sp>
    </p:spTree>
    <p:extLst>
      <p:ext uri="{BB962C8B-B14F-4D97-AF65-F5344CB8AC3E}">
        <p14:creationId xmlns:p14="http://schemas.microsoft.com/office/powerpoint/2010/main" val="955574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96729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6097668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330285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472982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47050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778377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7494432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9723535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90730246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182177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8267653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19556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6884536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3322192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7208202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9287575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0128605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4858570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6779544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525235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7025009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3868299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6617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0895404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9309621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88007953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3369342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139424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8609866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08019380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1764768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639915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333893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3703821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7999023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01844352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92898988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96202894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9195580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97539211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352184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0677488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2672832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594251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46931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24556568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3146590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4130869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831047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0495610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9425604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5954550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446019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9246213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2573270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086323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7624926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4979857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3563619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95256957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2125671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1943980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629357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29098773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54709334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9264579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034052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3058231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9639968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3650043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58956712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7272300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7487517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95219932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93762284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6333225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5284574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21501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8307869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79683902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1736322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1109520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9895922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90517627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97121295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7476797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6483986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683465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790425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9690703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26291230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65881328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33905632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2692297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240106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3119328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68356680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1975319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477745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21691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5871838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8801449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7506696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595906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197134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69946993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56735724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2268398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2977497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8451638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33044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1456864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2611455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9930179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1355559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6210083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0223107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3521295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62678931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5465476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5728027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5424974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01695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8522718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9532287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1782115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17363858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7485024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9112181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8379811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04131622"/>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6765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32967682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88707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7586115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1186310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7240057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88287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24352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0490165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81895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547433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721192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474918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653296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271322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164919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3923927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3147688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851760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9346933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7859075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5030394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4005836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05747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474679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931641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359738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73325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212374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0648245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398812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7962343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104472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1725346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676827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535141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888744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900588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381689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065428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28687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5881320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080332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944815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3399706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82411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790717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624881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4981792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472906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250544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713322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920684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8987388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449027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232357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276897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3321468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9421346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362332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2088460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1998600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824147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96871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3453024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31372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4143875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939350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7529393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058358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123701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4206379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61669639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1527841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2586539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13303215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3135209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CFC2BAFD-922A-48D7-B02E-29C9437A6515}"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6690106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AD68463-A597-40DF-8FDE-E701DB45B622}"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946910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268E98D1-E5B2-42FC-A5F5-8463EC9BADE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416630459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3810000" cy="4114800"/>
          </a:xfrm>
        </p:spPr>
        <p:txBody>
          <a:bodyPr/>
          <a:lstStyle/>
          <a:p>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E22BF303-3868-4F60-B292-81BE0CF311E9}"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2372498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clipArtAndTx" preserve="1">
  <p:cSld name="Заголовок, картинк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Картинка 2"/>
          <p:cNvSpPr>
            <a:spLocks noGrp="1"/>
          </p:cNvSpPr>
          <p:nvPr>
            <p:ph type="clipArt" sz="half" idx="1"/>
          </p:nvPr>
        </p:nvSpPr>
        <p:spPr>
          <a:xfrm>
            <a:off x="685800" y="1981200"/>
            <a:ext cx="3810000" cy="4114800"/>
          </a:xfrm>
        </p:spPr>
        <p:txBody>
          <a:bodyPr/>
          <a:lstStyle/>
          <a:p>
            <a:endParaRPr lang="ru-RU"/>
          </a:p>
        </p:txBody>
      </p:sp>
      <p:sp>
        <p:nvSpPr>
          <p:cNvPr id="4" name="Текст 3"/>
          <p:cNvSpPr>
            <a:spLocks noGrp="1"/>
          </p:cNvSpPr>
          <p:nvPr>
            <p:ph type="body"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70125C98-1EF9-4D2C-B690-F1DAD39AC3D7}"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15540107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37D270D-866E-4EC0-B7E1-72AA008F09A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01206873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7CF39D9-7C93-431C-8ECD-C858C6C54BD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5306888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lt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lt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5F2F489-770D-4594-BA77-F5DA9E62D11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57323870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0A937BB5-791C-4EBC-87BC-A8C3D5CB546D}"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8511587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lt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lt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27C36E7-F2AE-432E-8F4A-5942EECC326F}"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8210019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lt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lt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80C62FB3-96E7-4B55-820F-49DD95D8A32A}"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265170159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lt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lt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DBD73CEE-AC52-4C12-85B5-62638EFCF788}"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54714710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lt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lt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3AA50541-5D33-40C6-B22B-E2A1647363F6}" type="slidenum">
              <a:rPr lang="ru-RU" altLang="ru-RU">
                <a:solidFill>
                  <a:srgbClr val="000000"/>
                </a:solidFill>
              </a:rPr>
              <a:pPr/>
              <a:t>‹#›</a:t>
            </a:fld>
            <a:endParaRPr lang="ru-RU" altLang="ru-RU">
              <a:solidFill>
                <a:srgbClr val="000000"/>
              </a:solidFill>
            </a:endParaRPr>
          </a:p>
        </p:txBody>
      </p:sp>
    </p:spTree>
    <p:extLst>
      <p:ext uri="{BB962C8B-B14F-4D97-AF65-F5344CB8AC3E}">
        <p14:creationId xmlns:p14="http://schemas.microsoft.com/office/powerpoint/2010/main" val="3779475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image" Target="../media/image1.jpeg"/><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5" Type="http://schemas.openxmlformats.org/officeDocument/2006/relationships/slideLayout" Target="../slideLayouts/slideLayout135.xml"/><Relationship Id="rId15" Type="http://schemas.openxmlformats.org/officeDocument/2006/relationships/image" Target="../media/image1.jpeg"/><Relationship Id="rId10" Type="http://schemas.openxmlformats.org/officeDocument/2006/relationships/slideLayout" Target="../slideLayouts/slideLayout140.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image" Target="../media/image1.jpeg"/><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image" Target="../media/image1.jpeg"/><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7.xml"/><Relationship Id="rId13" Type="http://schemas.openxmlformats.org/officeDocument/2006/relationships/slideLayout" Target="../slideLayouts/slideLayout182.xml"/><Relationship Id="rId3" Type="http://schemas.openxmlformats.org/officeDocument/2006/relationships/slideLayout" Target="../slideLayouts/slideLayout172.xml"/><Relationship Id="rId7" Type="http://schemas.openxmlformats.org/officeDocument/2006/relationships/slideLayout" Target="../slideLayouts/slideLayout176.xml"/><Relationship Id="rId12" Type="http://schemas.openxmlformats.org/officeDocument/2006/relationships/slideLayout" Target="../slideLayouts/slideLayout181.xml"/><Relationship Id="rId2" Type="http://schemas.openxmlformats.org/officeDocument/2006/relationships/slideLayout" Target="../slideLayouts/slideLayout171.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5" Type="http://schemas.openxmlformats.org/officeDocument/2006/relationships/image" Target="../media/image1.jpeg"/><Relationship Id="rId10" Type="http://schemas.openxmlformats.org/officeDocument/2006/relationships/slideLayout" Target="../slideLayouts/slideLayout179.xml"/><Relationship Id="rId4" Type="http://schemas.openxmlformats.org/officeDocument/2006/relationships/slideLayout" Target="../slideLayouts/slideLayout173.xml"/><Relationship Id="rId9" Type="http://schemas.openxmlformats.org/officeDocument/2006/relationships/slideLayout" Target="../slideLayouts/slideLayout178.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90.xml"/><Relationship Id="rId13" Type="http://schemas.openxmlformats.org/officeDocument/2006/relationships/slideLayout" Target="../slideLayouts/slideLayout195.xml"/><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slideLayout" Target="../slideLayouts/slideLayout194.xml"/><Relationship Id="rId2" Type="http://schemas.openxmlformats.org/officeDocument/2006/relationships/slideLayout" Target="../slideLayouts/slideLayout184.xml"/><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slideLayout" Target="../slideLayouts/slideLayout193.xml"/><Relationship Id="rId5" Type="http://schemas.openxmlformats.org/officeDocument/2006/relationships/slideLayout" Target="../slideLayouts/slideLayout187.xml"/><Relationship Id="rId15" Type="http://schemas.openxmlformats.org/officeDocument/2006/relationships/image" Target="../media/image1.jpeg"/><Relationship Id="rId10" Type="http://schemas.openxmlformats.org/officeDocument/2006/relationships/slideLayout" Target="../slideLayouts/slideLayout192.xml"/><Relationship Id="rId4" Type="http://schemas.openxmlformats.org/officeDocument/2006/relationships/slideLayout" Target="../slideLayouts/slideLayout186.xml"/><Relationship Id="rId9" Type="http://schemas.openxmlformats.org/officeDocument/2006/relationships/slideLayout" Target="../slideLayouts/slideLayout191.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slideLayout" Target="../slideLayouts/slideLayout208.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2" Type="http://schemas.openxmlformats.org/officeDocument/2006/relationships/slideLayout" Target="../slideLayouts/slideLayout197.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5" Type="http://schemas.openxmlformats.org/officeDocument/2006/relationships/image" Target="../media/image1.jpeg"/><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16.xml"/><Relationship Id="rId13" Type="http://schemas.openxmlformats.org/officeDocument/2006/relationships/slideLayout" Target="../slideLayouts/slideLayout221.xml"/><Relationship Id="rId3" Type="http://schemas.openxmlformats.org/officeDocument/2006/relationships/slideLayout" Target="../slideLayouts/slideLayout211.xml"/><Relationship Id="rId7" Type="http://schemas.openxmlformats.org/officeDocument/2006/relationships/slideLayout" Target="../slideLayouts/slideLayout215.xml"/><Relationship Id="rId12" Type="http://schemas.openxmlformats.org/officeDocument/2006/relationships/slideLayout" Target="../slideLayouts/slideLayout220.xml"/><Relationship Id="rId2" Type="http://schemas.openxmlformats.org/officeDocument/2006/relationships/slideLayout" Target="../slideLayouts/slideLayout210.xml"/><Relationship Id="rId1" Type="http://schemas.openxmlformats.org/officeDocument/2006/relationships/slideLayout" Target="../slideLayouts/slideLayout209.xml"/><Relationship Id="rId6" Type="http://schemas.openxmlformats.org/officeDocument/2006/relationships/slideLayout" Target="../slideLayouts/slideLayout214.xml"/><Relationship Id="rId11" Type="http://schemas.openxmlformats.org/officeDocument/2006/relationships/slideLayout" Target="../slideLayouts/slideLayout219.xml"/><Relationship Id="rId5" Type="http://schemas.openxmlformats.org/officeDocument/2006/relationships/slideLayout" Target="../slideLayouts/slideLayout213.xml"/><Relationship Id="rId15" Type="http://schemas.openxmlformats.org/officeDocument/2006/relationships/image" Target="../media/image1.jpeg"/><Relationship Id="rId10" Type="http://schemas.openxmlformats.org/officeDocument/2006/relationships/slideLayout" Target="../slideLayouts/slideLayout218.xml"/><Relationship Id="rId4" Type="http://schemas.openxmlformats.org/officeDocument/2006/relationships/slideLayout" Target="../slideLayouts/slideLayout212.xml"/><Relationship Id="rId9" Type="http://schemas.openxmlformats.org/officeDocument/2006/relationships/slideLayout" Target="../slideLayouts/slideLayout217.xml"/><Relationship Id="rId14" Type="http://schemas.openxmlformats.org/officeDocument/2006/relationships/theme" Target="../theme/theme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jpe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1.jpe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image" Target="../media/image1.jpeg"/><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image" Target="../media/image1.jpeg"/><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image" Target="../media/image1.jpeg"/><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image" Target="../media/image1.jpeg"/><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image" Target="../media/image1.jpeg"/><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28612214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279204619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2909597144"/>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179652190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1549601402"/>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14196593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4200839028"/>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4267273707"/>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23825474"/>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08461448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59889601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113336842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13208608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145501935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75041527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3938540851"/>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ltLang="ru-RU">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ltLang="ru-RU">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813E357-8925-403C-A861-E22707C6D471}" type="slidenum">
              <a:rPr lang="ru-RU" altLang="ru-RU">
                <a:solidFill>
                  <a:srgbClr val="000000"/>
                </a:solidFill>
              </a:rPr>
              <a:pPr fontAlgn="base">
                <a:spcBef>
                  <a:spcPct val="0"/>
                </a:spcBef>
                <a:spcAft>
                  <a:spcPct val="0"/>
                </a:spcAft>
              </a:pPr>
              <a:t>‹#›</a:t>
            </a:fld>
            <a:endParaRPr lang="ru-RU" altLang="ru-RU">
              <a:solidFill>
                <a:srgbClr val="000000"/>
              </a:solidFill>
            </a:endParaRPr>
          </a:p>
        </p:txBody>
      </p:sp>
    </p:spTree>
    <p:extLst>
      <p:ext uri="{BB962C8B-B14F-4D97-AF65-F5344CB8AC3E}">
        <p14:creationId xmlns:p14="http://schemas.microsoft.com/office/powerpoint/2010/main" val="420967211"/>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0.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Layout" Target="../slideLayouts/slideLayout155.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8.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18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Layout" Target="../slideLayouts/slideLayout194.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9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0.xml"/><Relationship Id="rId1" Type="http://schemas.openxmlformats.org/officeDocument/2006/relationships/audio" Target="file:///E:\&#1050;&#1086;&#1085;&#1082;&#1091;&#1088;&#1089;%20&#1053;&#1077;&#1079;&#1072;&#1073;&#1099;&#1074;&#1072;&#1077;&#1084;&#1099;&#1077;%20&#1089;&#1086;&#1088;&#1086;&#1082;&#1086;&#1074;&#1099;&#1077;\&#1050;&#1086;&#1085;&#1082;&#1091;&#1088;&#1089;%20-%20&#1051;&#1102;&#1073;&#1072;%20&#1048;&#1074;&#1072;&#1085;&#1095;&#1077;&#1085;&#1082;&#1086;\bn.mid"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103.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2" name="Rectangle 4"/>
          <p:cNvSpPr>
            <a:spLocks noChangeArrowheads="1"/>
          </p:cNvSpPr>
          <p:nvPr/>
        </p:nvSpPr>
        <p:spPr bwMode="auto">
          <a:xfrm>
            <a:off x="242888" y="19050"/>
            <a:ext cx="8272461"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20000"/>
              </a:spcBef>
              <a:spcAft>
                <a:spcPct val="0"/>
              </a:spcAft>
            </a:pPr>
            <a:r>
              <a:rPr lang="ru-RU" sz="2000" b="1" kern="0" dirty="0">
                <a:solidFill>
                  <a:srgbClr val="FFFFFF">
                    <a:lumMod val="95000"/>
                  </a:srgbClr>
                </a:solidFill>
              </a:rPr>
              <a:t>Муниципальное общеобразовательное учреждение «Средняя общеобразовательная школа </a:t>
            </a:r>
            <a:r>
              <a:rPr lang="ru-RU" sz="2000" b="1" kern="0" dirty="0" err="1">
                <a:solidFill>
                  <a:srgbClr val="FFFFFF">
                    <a:lumMod val="95000"/>
                  </a:srgbClr>
                </a:solidFill>
              </a:rPr>
              <a:t>р.п</a:t>
            </a:r>
            <a:r>
              <a:rPr lang="ru-RU" sz="2000" b="1" kern="0" dirty="0">
                <a:solidFill>
                  <a:srgbClr val="FFFFFF">
                    <a:lumMod val="95000"/>
                  </a:srgbClr>
                </a:solidFill>
              </a:rPr>
              <a:t>. Пинеровка </a:t>
            </a:r>
            <a:r>
              <a:rPr lang="ru-RU" sz="2000" b="1" kern="0" dirty="0" err="1">
                <a:solidFill>
                  <a:srgbClr val="FFFFFF">
                    <a:lumMod val="95000"/>
                  </a:srgbClr>
                </a:solidFill>
              </a:rPr>
              <a:t>Балашовского</a:t>
            </a:r>
            <a:r>
              <a:rPr lang="ru-RU" sz="2000" b="1" kern="0" dirty="0">
                <a:solidFill>
                  <a:srgbClr val="FFFFFF">
                    <a:lumMod val="95000"/>
                  </a:srgbClr>
                </a:solidFill>
              </a:rPr>
              <a:t> района Саратовской области»</a:t>
            </a:r>
          </a:p>
          <a:p>
            <a:pPr algn="ctr" fontAlgn="base">
              <a:spcBef>
                <a:spcPct val="0"/>
              </a:spcBef>
              <a:spcAft>
                <a:spcPct val="0"/>
              </a:spcAft>
            </a:pPr>
            <a:endParaRPr lang="ru-RU" altLang="ru-RU" sz="2400" dirty="0">
              <a:solidFill>
                <a:srgbClr val="000000"/>
              </a:solidFill>
            </a:endParaRPr>
          </a:p>
        </p:txBody>
      </p:sp>
      <p:sp>
        <p:nvSpPr>
          <p:cNvPr id="2053" name="Rectangle 5"/>
          <p:cNvSpPr>
            <a:spLocks noChangeArrowheads="1"/>
          </p:cNvSpPr>
          <p:nvPr/>
        </p:nvSpPr>
        <p:spPr bwMode="auto">
          <a:xfrm>
            <a:off x="0" y="2453222"/>
            <a:ext cx="9144000"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ru-RU" altLang="ru-RU" sz="5400" dirty="0">
                <a:solidFill>
                  <a:srgbClr val="FF3DBE"/>
                </a:solidFill>
              </a:rPr>
              <a:t>70-летию Победы </a:t>
            </a:r>
            <a:br>
              <a:rPr lang="ru-RU" altLang="ru-RU" sz="5400" dirty="0">
                <a:solidFill>
                  <a:srgbClr val="FF3DBE"/>
                </a:solidFill>
              </a:rPr>
            </a:br>
            <a:r>
              <a:rPr lang="ru-RU" altLang="ru-RU" sz="5400" dirty="0">
                <a:solidFill>
                  <a:srgbClr val="FF3DBE"/>
                </a:solidFill>
              </a:rPr>
              <a:t>в Великой Отечественной войне посвящается</a:t>
            </a:r>
          </a:p>
          <a:p>
            <a:pPr eaLnBrk="0" fontAlgn="base" hangingPunct="0">
              <a:spcBef>
                <a:spcPct val="0"/>
              </a:spcBef>
              <a:spcAft>
                <a:spcPct val="0"/>
              </a:spcAft>
            </a:pPr>
            <a:endParaRPr lang="ru-RU" altLang="ru-RU" sz="2400" dirty="0">
              <a:solidFill>
                <a:srgbClr val="FFAF5F"/>
              </a:solidFill>
            </a:endParaRPr>
          </a:p>
        </p:txBody>
      </p:sp>
      <p:sp>
        <p:nvSpPr>
          <p:cNvPr id="2055" name="WordArt 7"/>
          <p:cNvSpPr>
            <a:spLocks noChangeArrowheads="1" noChangeShapeType="1" noTextEdit="1"/>
          </p:cNvSpPr>
          <p:nvPr/>
        </p:nvSpPr>
        <p:spPr bwMode="auto">
          <a:xfrm>
            <a:off x="1143000" y="1414463"/>
            <a:ext cx="6553200" cy="931068"/>
          </a:xfrm>
          <a:prstGeom prst="rect">
            <a:avLst/>
          </a:prstGeom>
        </p:spPr>
        <p:txBody>
          <a:bodyPr wrap="none" fromWordArt="1">
            <a:prstTxWarp prst="textFadeUp">
              <a:avLst>
                <a:gd name="adj" fmla="val 9991"/>
              </a:avLst>
            </a:prstTxWarp>
          </a:bodyPr>
          <a:lstStyle/>
          <a:p>
            <a:pPr algn="ctr" fontAlgn="base">
              <a:spcBef>
                <a:spcPct val="0"/>
              </a:spcBef>
              <a:spcAft>
                <a:spcPct val="0"/>
              </a:spcAft>
            </a:pPr>
            <a:r>
              <a:rPr lang="ru-RU" sz="3600" kern="10" dirty="0">
                <a:ln w="12700">
                  <a:solidFill>
                    <a:srgbClr val="CC0099"/>
                  </a:solidFill>
                  <a:round/>
                  <a:headEnd/>
                  <a:tailEnd/>
                </a:ln>
                <a:gradFill rotWithShape="0">
                  <a:gsLst>
                    <a:gs pos="0">
                      <a:srgbClr val="FF1B1B"/>
                    </a:gs>
                    <a:gs pos="100000">
                      <a:srgbClr val="FF1B1B">
                        <a:gamma/>
                        <a:shade val="46275"/>
                        <a:invGamma/>
                      </a:srgbClr>
                    </a:gs>
                  </a:gsLst>
                  <a:lin ang="5400000" scaled="1"/>
                </a:gradFill>
                <a:effectLst>
                  <a:outerShdw dist="35921" dir="2700000" sy="50000" rotWithShape="0">
                    <a:srgbClr val="875B0D"/>
                  </a:outerShdw>
                </a:effectLst>
                <a:latin typeface="Arial"/>
                <a:cs typeface="Arial"/>
              </a:rPr>
              <a:t>трагедия плена</a:t>
            </a:r>
          </a:p>
        </p:txBody>
      </p:sp>
      <p:sp>
        <p:nvSpPr>
          <p:cNvPr id="2057" name="Rectangle 9"/>
          <p:cNvSpPr>
            <a:spLocks noChangeArrowheads="1"/>
          </p:cNvSpPr>
          <p:nvPr/>
        </p:nvSpPr>
        <p:spPr bwMode="auto">
          <a:xfrm>
            <a:off x="3886200" y="6019800"/>
            <a:ext cx="1143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ru-RU" altLang="ru-RU" sz="2000" dirty="0">
                <a:solidFill>
                  <a:srgbClr val="FF3399"/>
                </a:solidFill>
                <a:cs typeface="Times New Roman" pitchFamily="18" charset="0"/>
              </a:rPr>
              <a:t>2015</a:t>
            </a:r>
            <a:endParaRPr lang="ru-RU" altLang="ru-RU" sz="2000" dirty="0">
              <a:solidFill>
                <a:srgbClr val="FF3399"/>
              </a:solidFill>
            </a:endParaRPr>
          </a:p>
        </p:txBody>
      </p:sp>
    </p:spTree>
    <p:extLst>
      <p:ext uri="{BB962C8B-B14F-4D97-AF65-F5344CB8AC3E}">
        <p14:creationId xmlns:p14="http://schemas.microsoft.com/office/powerpoint/2010/main" val="3677276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1000"/>
                                  </p:stCondLst>
                                  <p:childTnLst>
                                    <p:set>
                                      <p:cBhvr>
                                        <p:cTn id="6" dur="1" fill="hold">
                                          <p:stCondLst>
                                            <p:cond delay="0"/>
                                          </p:stCondLst>
                                        </p:cTn>
                                        <p:tgtEl>
                                          <p:spTgt spid="2055"/>
                                        </p:tgtEl>
                                        <p:attrNameLst>
                                          <p:attrName>style.visibility</p:attrName>
                                        </p:attrNameLst>
                                      </p:cBhvr>
                                      <p:to>
                                        <p:strVal val="visible"/>
                                      </p:to>
                                    </p:set>
                                    <p:animEffect transition="in" filter="barn(inVertical)">
                                      <p:cBhvr>
                                        <p:cTn id="7" dur="500"/>
                                        <p:tgtEl>
                                          <p:spTgt spid="2055"/>
                                        </p:tgtEl>
                                      </p:cBhvr>
                                    </p:animEffect>
                                  </p:childTnLst>
                                </p:cTn>
                              </p:par>
                            </p:childTnLst>
                          </p:cTn>
                        </p:par>
                        <p:par>
                          <p:cTn id="8" fill="hold" nodeType="afterGroup">
                            <p:stCondLst>
                              <p:cond delay="1500"/>
                            </p:stCondLst>
                            <p:childTnLst>
                              <p:par>
                                <p:cTn id="9" presetID="5" presetClass="entr" presetSubtype="5" fill="hold" grpId="0" nodeType="afterEffect">
                                  <p:stCondLst>
                                    <p:cond delay="1000"/>
                                  </p:stCondLst>
                                  <p:childTnLst>
                                    <p:set>
                                      <p:cBhvr>
                                        <p:cTn id="10" dur="1" fill="hold">
                                          <p:stCondLst>
                                            <p:cond delay="0"/>
                                          </p:stCondLst>
                                        </p:cTn>
                                        <p:tgtEl>
                                          <p:spTgt spid="2053"/>
                                        </p:tgtEl>
                                        <p:attrNameLst>
                                          <p:attrName>style.visibility</p:attrName>
                                        </p:attrNameLst>
                                      </p:cBhvr>
                                      <p:to>
                                        <p:strVal val="visible"/>
                                      </p:to>
                                    </p:set>
                                    <p:animEffect transition="in" filter="checkerboard(down)">
                                      <p:cBhvr>
                                        <p:cTn id="11" dur="500"/>
                                        <p:tgtEl>
                                          <p:spTgt spid="2053"/>
                                        </p:tgtEl>
                                      </p:cBhvr>
                                    </p:animEffect>
                                  </p:childTnLst>
                                </p:cTn>
                              </p:par>
                            </p:childTnLst>
                          </p:cTn>
                        </p:par>
                        <p:par>
                          <p:cTn id="12" fill="hold" nodeType="afterGroup">
                            <p:stCondLst>
                              <p:cond delay="3000"/>
                            </p:stCondLst>
                            <p:childTnLst>
                              <p:par>
                                <p:cTn id="13" presetID="5" presetClass="entr" presetSubtype="5" fill="hold" grpId="0" nodeType="afterEffect">
                                  <p:stCondLst>
                                    <p:cond delay="1000"/>
                                  </p:stCondLst>
                                  <p:childTnLst>
                                    <p:set>
                                      <p:cBhvr>
                                        <p:cTn id="14" dur="1" fill="hold">
                                          <p:stCondLst>
                                            <p:cond delay="0"/>
                                          </p:stCondLst>
                                        </p:cTn>
                                        <p:tgtEl>
                                          <p:spTgt spid="2057"/>
                                        </p:tgtEl>
                                        <p:attrNameLst>
                                          <p:attrName>style.visibility</p:attrName>
                                        </p:attrNameLst>
                                      </p:cBhvr>
                                      <p:to>
                                        <p:strVal val="visible"/>
                                      </p:to>
                                    </p:set>
                                    <p:animEffect transition="in" filter="checkerboard(down)">
                                      <p:cBhvr>
                                        <p:cTn id="15" dur="500"/>
                                        <p:tgtEl>
                                          <p:spTgt spid="2057"/>
                                        </p:tgtEl>
                                      </p:cBhvr>
                                    </p:animEffect>
                                  </p:childTnLst>
                                </p:cTn>
                              </p:par>
                            </p:childTnLst>
                          </p:cTn>
                        </p:par>
                        <p:par>
                          <p:cTn id="16" fill="hold" nodeType="afterGroup">
                            <p:stCondLst>
                              <p:cond delay="4500"/>
                            </p:stCondLst>
                            <p:childTnLst>
                              <p:par>
                                <p:cTn id="17" presetID="5" presetClass="entr" presetSubtype="5" fill="hold" grpId="0" nodeType="afterEffect">
                                  <p:stCondLst>
                                    <p:cond delay="1000"/>
                                  </p:stCondLst>
                                  <p:childTnLst>
                                    <p:set>
                                      <p:cBhvr>
                                        <p:cTn id="18" dur="1" fill="hold">
                                          <p:stCondLst>
                                            <p:cond delay="0"/>
                                          </p:stCondLst>
                                        </p:cTn>
                                        <p:tgtEl>
                                          <p:spTgt spid="2052"/>
                                        </p:tgtEl>
                                        <p:attrNameLst>
                                          <p:attrName>style.visibility</p:attrName>
                                        </p:attrNameLst>
                                      </p:cBhvr>
                                      <p:to>
                                        <p:strVal val="visible"/>
                                      </p:to>
                                    </p:set>
                                    <p:animEffect transition="in" filter="checkerboard(down)">
                                      <p:cBhvr>
                                        <p:cTn id="19"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utoUpdateAnimBg="0"/>
      <p:bldP spid="2053" grpId="0" autoUpdateAnimBg="0"/>
      <p:bldP spid="2055" grpId="0" animBg="1"/>
      <p:bldP spid="205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ru-RU" altLang="ru-RU" b="1">
                <a:solidFill>
                  <a:srgbClr val="DC4900"/>
                </a:solidFill>
                <a:latin typeface="a_RewinderDemi" pitchFamily="82" charset="-52"/>
              </a:rPr>
              <a:t>Узница - жительница нашего поселка</a:t>
            </a:r>
          </a:p>
        </p:txBody>
      </p:sp>
      <p:sp>
        <p:nvSpPr>
          <p:cNvPr id="15364" name="Rectangle 4"/>
          <p:cNvSpPr>
            <a:spLocks noGrp="1" noChangeArrowheads="1"/>
          </p:cNvSpPr>
          <p:nvPr>
            <p:ph type="body" sz="half" idx="2"/>
          </p:nvPr>
        </p:nvSpPr>
        <p:spPr>
          <a:xfrm>
            <a:off x="4419600" y="1905000"/>
            <a:ext cx="3810000" cy="4114800"/>
          </a:xfrm>
        </p:spPr>
        <p:txBody>
          <a:bodyPr/>
          <a:lstStyle/>
          <a:p>
            <a:pPr>
              <a:buFontTx/>
              <a:buNone/>
            </a:pPr>
            <a:r>
              <a:rPr lang="ru-RU" altLang="ru-RU" sz="2400" dirty="0"/>
              <a:t>   </a:t>
            </a:r>
            <a:r>
              <a:rPr lang="ru-RU" altLang="ru-RU" sz="2400" b="1" dirty="0">
                <a:solidFill>
                  <a:schemeClr val="bg1"/>
                </a:solidFill>
                <a:cs typeface="Times New Roman" pitchFamily="18" charset="0"/>
              </a:rPr>
              <a:t>Неверова Зинаида Григорьевна родилась 29 декабря 1928г. в Крымской области. </a:t>
            </a:r>
            <a:r>
              <a:rPr lang="ru-RU" altLang="ru-RU" sz="2400" b="1" dirty="0">
                <a:solidFill>
                  <a:schemeClr val="bg1"/>
                </a:solidFill>
              </a:rPr>
              <a:t>В семье было пять детей. </a:t>
            </a:r>
            <a:r>
              <a:rPr lang="ru-RU" altLang="ru-RU" sz="2400" b="1" dirty="0">
                <a:solidFill>
                  <a:schemeClr val="bg1"/>
                </a:solidFill>
                <a:cs typeface="Times New Roman" pitchFamily="18" charset="0"/>
              </a:rPr>
              <a:t> Отец ушел в партизаны  (под Севастополем), мать работала в тылу на кукурузных полях. </a:t>
            </a:r>
          </a:p>
        </p:txBody>
      </p:sp>
      <p:pic>
        <p:nvPicPr>
          <p:cNvPr id="15367" name="Picture 7" descr="C:\Documents and Settings\Администратор\Рабочий стол\Проект Люба\фото-3.jpg"/>
          <p:cNvPicPr>
            <a:picLocks noGrp="1" noChangeAspect="1" noChangeArrowheads="1"/>
          </p:cNvPicPr>
          <p:nvPr>
            <p:ph type="clipArt" sz="half" idx="1"/>
          </p:nvPr>
        </p:nvPicPr>
        <p:blipFill>
          <a:blip r:embed="rId4">
            <a:extLst>
              <a:ext uri="{28A0092B-C50C-407E-A947-70E740481C1C}">
                <a14:useLocalDpi xmlns:a14="http://schemas.microsoft.com/office/drawing/2010/main" val="0"/>
              </a:ext>
            </a:extLst>
          </a:blip>
          <a:srcRect/>
          <a:stretch>
            <a:fillRect/>
          </a:stretch>
        </p:blipFill>
        <p:spPr>
          <a:xfrm>
            <a:off x="990600" y="1981200"/>
            <a:ext cx="3198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8" name="AutoShape 8">
            <a:hlinkClick r:id="" action="ppaction://hlinkshowjump?jump=nextslide" highlightClick="1"/>
          </p:cNvPr>
          <p:cNvSpPr>
            <a:spLocks noChangeArrowheads="1"/>
          </p:cNvSpPr>
          <p:nvPr/>
        </p:nvSpPr>
        <p:spPr bwMode="auto">
          <a:xfrm>
            <a:off x="8062913" y="5662613"/>
            <a:ext cx="814387" cy="395287"/>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5369" name="AutoShape 9">
            <a:hlinkClick r:id="" action="ppaction://hlinkshowjump?jump=previousslide" highlightClick="1"/>
          </p:cNvPr>
          <p:cNvSpPr>
            <a:spLocks noChangeArrowheads="1"/>
          </p:cNvSpPr>
          <p:nvPr/>
        </p:nvSpPr>
        <p:spPr bwMode="auto">
          <a:xfrm>
            <a:off x="8037513" y="6215063"/>
            <a:ext cx="835025" cy="390525"/>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3154791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15362"/>
                                        </p:tgtEl>
                                        <p:attrNameLst>
                                          <p:attrName>style.visibility</p:attrName>
                                        </p:attrNameLst>
                                      </p:cBhvr>
                                      <p:to>
                                        <p:strVal val="visible"/>
                                      </p:to>
                                    </p:set>
                                    <p:animEffect transition="in" filter="box(out)">
                                      <p:cBhvr>
                                        <p:cTn id="7" dur="500"/>
                                        <p:tgtEl>
                                          <p:spTgt spid="15362"/>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15364">
                                            <p:txEl>
                                              <p:pRg st="0" end="0"/>
                                            </p:txEl>
                                          </p:spTgt>
                                        </p:tgtEl>
                                        <p:attrNameLst>
                                          <p:attrName>style.visibility</p:attrName>
                                        </p:attrNameLst>
                                      </p:cBhvr>
                                      <p:to>
                                        <p:strVal val="visible"/>
                                      </p:to>
                                    </p:set>
                                    <p:animEffect transition="in" filter="blinds(vertical)">
                                      <p:cBhvr>
                                        <p:cTn id="11" dur="500"/>
                                        <p:tgtEl>
                                          <p:spTgt spid="15364">
                                            <p:txEl>
                                              <p:pRg st="0" end="0"/>
                                            </p:txEl>
                                          </p:spTgt>
                                        </p:tgtEl>
                                      </p:cBhvr>
                                    </p:animEffect>
                                  </p:childTnLst>
                                </p:cTn>
                              </p:par>
                            </p:childTnLst>
                          </p:cTn>
                        </p:par>
                        <p:par>
                          <p:cTn id="12" fill="hold" nodeType="afterGroup">
                            <p:stCondLst>
                              <p:cond delay="3000"/>
                            </p:stCondLst>
                            <p:childTnLst>
                              <p:par>
                                <p:cTn id="13" presetID="14" presetClass="entr" presetSubtype="5" fill="hold" nodeType="afterEffect">
                                  <p:stCondLst>
                                    <p:cond delay="1000"/>
                                  </p:stCondLst>
                                  <p:childTnLst>
                                    <p:set>
                                      <p:cBhvr>
                                        <p:cTn id="14" dur="1" fill="hold">
                                          <p:stCondLst>
                                            <p:cond delay="0"/>
                                          </p:stCondLst>
                                        </p:cTn>
                                        <p:tgtEl>
                                          <p:spTgt spid="15367"/>
                                        </p:tgtEl>
                                        <p:attrNameLst>
                                          <p:attrName>style.visibility</p:attrName>
                                        </p:attrNameLst>
                                      </p:cBhvr>
                                      <p:to>
                                        <p:strVal val="visible"/>
                                      </p:to>
                                    </p:set>
                                    <p:animEffect transition="in" filter="randombar(vertical)">
                                      <p:cBhvr>
                                        <p:cTn id="15" dur="500"/>
                                        <p:tgtEl>
                                          <p:spTgt spid="15367"/>
                                        </p:tgtEl>
                                      </p:cBhvr>
                                    </p:animEffect>
                                  </p:childTnLst>
                                </p:cTn>
                              </p:par>
                            </p:childTnLst>
                          </p:cTn>
                        </p:par>
                        <p:par>
                          <p:cTn id="16" fill="hold" nodeType="afterGroup">
                            <p:stCondLst>
                              <p:cond delay="4500"/>
                            </p:stCondLst>
                            <p:childTnLst>
                              <p:par>
                                <p:cTn id="17" presetID="2" presetClass="entr" presetSubtype="2" fill="hold" grpId="0" nodeType="afterEffect">
                                  <p:stCondLst>
                                    <p:cond delay="1000"/>
                                  </p:stCondLst>
                                  <p:childTnLst>
                                    <p:set>
                                      <p:cBhvr>
                                        <p:cTn id="18" dur="1" fill="hold">
                                          <p:stCondLst>
                                            <p:cond delay="0"/>
                                          </p:stCondLst>
                                        </p:cTn>
                                        <p:tgtEl>
                                          <p:spTgt spid="15368"/>
                                        </p:tgtEl>
                                        <p:attrNameLst>
                                          <p:attrName>style.visibility</p:attrName>
                                        </p:attrNameLst>
                                      </p:cBhvr>
                                      <p:to>
                                        <p:strVal val="visible"/>
                                      </p:to>
                                    </p:set>
                                    <p:anim calcmode="lin" valueType="num">
                                      <p:cBhvr additive="base">
                                        <p:cTn id="19" dur="500" fill="hold"/>
                                        <p:tgtEl>
                                          <p:spTgt spid="15368"/>
                                        </p:tgtEl>
                                        <p:attrNameLst>
                                          <p:attrName>ppt_x</p:attrName>
                                        </p:attrNameLst>
                                      </p:cBhvr>
                                      <p:tavLst>
                                        <p:tav tm="0">
                                          <p:val>
                                            <p:strVal val="1+#ppt_w/2"/>
                                          </p:val>
                                        </p:tav>
                                        <p:tav tm="100000">
                                          <p:val>
                                            <p:strVal val="#ppt_x"/>
                                          </p:val>
                                        </p:tav>
                                      </p:tavLst>
                                    </p:anim>
                                    <p:anim calcmode="lin" valueType="num">
                                      <p:cBhvr additive="base">
                                        <p:cTn id="20" dur="500" fill="hold"/>
                                        <p:tgtEl>
                                          <p:spTgt spid="15368"/>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6000"/>
                            </p:stCondLst>
                            <p:childTnLst>
                              <p:par>
                                <p:cTn id="22" presetID="2" presetClass="entr" presetSubtype="4" fill="hold" grpId="0" nodeType="afterEffect">
                                  <p:stCondLst>
                                    <p:cond delay="1000"/>
                                  </p:stCondLst>
                                  <p:childTnLst>
                                    <p:set>
                                      <p:cBhvr>
                                        <p:cTn id="23" dur="1" fill="hold">
                                          <p:stCondLst>
                                            <p:cond delay="0"/>
                                          </p:stCondLst>
                                        </p:cTn>
                                        <p:tgtEl>
                                          <p:spTgt spid="15369"/>
                                        </p:tgtEl>
                                        <p:attrNameLst>
                                          <p:attrName>style.visibility</p:attrName>
                                        </p:attrNameLst>
                                      </p:cBhvr>
                                      <p:to>
                                        <p:strVal val="visible"/>
                                      </p:to>
                                    </p:set>
                                    <p:anim calcmode="lin" valueType="num">
                                      <p:cBhvr additive="base">
                                        <p:cTn id="24" dur="500" fill="hold"/>
                                        <p:tgtEl>
                                          <p:spTgt spid="15369"/>
                                        </p:tgtEl>
                                        <p:attrNameLst>
                                          <p:attrName>ppt_x</p:attrName>
                                        </p:attrNameLst>
                                      </p:cBhvr>
                                      <p:tavLst>
                                        <p:tav tm="0">
                                          <p:val>
                                            <p:strVal val="#ppt_x"/>
                                          </p:val>
                                        </p:tav>
                                        <p:tav tm="100000">
                                          <p:val>
                                            <p:strVal val="#ppt_x"/>
                                          </p:val>
                                        </p:tav>
                                      </p:tavLst>
                                    </p:anim>
                                    <p:anim calcmode="lin" valueType="num">
                                      <p:cBhvr additive="base">
                                        <p:cTn id="25"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4" grpId="0" build="p" autoUpdateAnimBg="0" advAuto="1000"/>
      <p:bldP spid="15368" grpId="0" animBg="1"/>
      <p:bldP spid="1536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285750"/>
            <a:ext cx="7772400" cy="1143000"/>
          </a:xfrm>
        </p:spPr>
        <p:txBody>
          <a:bodyPr/>
          <a:lstStyle/>
          <a:p>
            <a:r>
              <a:rPr lang="ru-RU" altLang="ru-RU" b="1">
                <a:solidFill>
                  <a:srgbClr val="DC4900"/>
                </a:solidFill>
                <a:latin typeface="a_RewinderDemi" pitchFamily="82" charset="-52"/>
              </a:rPr>
              <a:t>В первом лагере</a:t>
            </a:r>
          </a:p>
        </p:txBody>
      </p:sp>
      <p:sp>
        <p:nvSpPr>
          <p:cNvPr id="16387" name="Rectangle 3"/>
          <p:cNvSpPr>
            <a:spLocks noGrp="1" noChangeArrowheads="1"/>
          </p:cNvSpPr>
          <p:nvPr>
            <p:ph type="body" idx="1"/>
          </p:nvPr>
        </p:nvSpPr>
        <p:spPr>
          <a:xfrm>
            <a:off x="323850" y="1543050"/>
            <a:ext cx="7867650" cy="4762500"/>
          </a:xfrm>
        </p:spPr>
        <p:txBody>
          <a:bodyPr/>
          <a:lstStyle/>
          <a:p>
            <a:pPr>
              <a:lnSpc>
                <a:spcPct val="90000"/>
              </a:lnSpc>
              <a:buFontTx/>
              <a:buNone/>
            </a:pPr>
            <a:r>
              <a:rPr lang="ru-RU" altLang="ru-RU" dirty="0"/>
              <a:t>   </a:t>
            </a:r>
            <a:r>
              <a:rPr lang="ru-RU" altLang="ru-RU" sz="2600" b="1" dirty="0">
                <a:solidFill>
                  <a:schemeClr val="bg1"/>
                </a:solidFill>
                <a:cs typeface="Times New Roman" pitchFamily="18" charset="0"/>
              </a:rPr>
              <a:t>В 1942г. в город вошли немцы, Зинаиду Григорьевну увезли в город </a:t>
            </a:r>
            <a:r>
              <a:rPr lang="ru-RU" altLang="ru-RU" sz="2600" b="1" dirty="0" err="1">
                <a:solidFill>
                  <a:schemeClr val="bg1"/>
                </a:solidFill>
                <a:cs typeface="Times New Roman" pitchFamily="18" charset="0"/>
              </a:rPr>
              <a:t>Гельзенкирхен</a:t>
            </a:r>
            <a:r>
              <a:rPr lang="ru-RU" altLang="ru-RU" sz="2600" b="1" dirty="0">
                <a:solidFill>
                  <a:schemeClr val="bg1"/>
                </a:solidFill>
                <a:cs typeface="Times New Roman" pitchFamily="18" charset="0"/>
              </a:rPr>
              <a:t>. В лагере собрали детей,</a:t>
            </a:r>
            <a:r>
              <a:rPr lang="ru-RU" altLang="ru-RU" sz="2600" b="1" dirty="0">
                <a:solidFill>
                  <a:schemeClr val="bg1"/>
                </a:solidFill>
              </a:rPr>
              <a:t> </a:t>
            </a:r>
            <a:r>
              <a:rPr lang="ru-RU" altLang="ru-RU" sz="2600" b="1" dirty="0">
                <a:solidFill>
                  <a:schemeClr val="bg1"/>
                </a:solidFill>
                <a:cs typeface="Times New Roman" pitchFamily="18" charset="0"/>
              </a:rPr>
              <a:t> отвели их в баню, подстригли, посыпали дустом, помыли. Затем выдали специальную одежду, надели нагрудный знак «ост</a:t>
            </a:r>
            <a:r>
              <a:rPr lang="ru-RU" altLang="ru-RU" sz="2600" b="1" dirty="0">
                <a:solidFill>
                  <a:schemeClr val="bg1"/>
                </a:solidFill>
              </a:rPr>
              <a:t>»</a:t>
            </a:r>
            <a:r>
              <a:rPr lang="ru-RU" altLang="ru-RU" sz="2600" b="1" dirty="0">
                <a:solidFill>
                  <a:schemeClr val="bg1"/>
                </a:solidFill>
                <a:cs typeface="Times New Roman" pitchFamily="18" charset="0"/>
              </a:rPr>
              <a:t>. Де</a:t>
            </a:r>
            <a:r>
              <a:rPr lang="ru-RU" altLang="ru-RU" sz="2600" b="1" dirty="0">
                <a:solidFill>
                  <a:schemeClr val="bg1"/>
                </a:solidFill>
              </a:rPr>
              <a:t>тей</a:t>
            </a:r>
            <a:r>
              <a:rPr lang="ru-RU" altLang="ru-RU" sz="2600" b="1" dirty="0">
                <a:solidFill>
                  <a:schemeClr val="bg1"/>
                </a:solidFill>
                <a:cs typeface="Times New Roman" pitchFamily="18" charset="0"/>
              </a:rPr>
              <a:t> отправили в барак, где они спали на трехъярусных нарах. На следующий день повели на проволочный завод, </a:t>
            </a:r>
            <a:r>
              <a:rPr lang="ru-RU" altLang="ru-RU" sz="2600" b="1" dirty="0">
                <a:solidFill>
                  <a:schemeClr val="bg1"/>
                </a:solidFill>
              </a:rPr>
              <a:t>где </a:t>
            </a:r>
            <a:r>
              <a:rPr lang="ru-RU" altLang="ru-RU" sz="2600" b="1" dirty="0">
                <a:solidFill>
                  <a:schemeClr val="bg1"/>
                </a:solidFill>
                <a:cs typeface="Times New Roman" pitchFamily="18" charset="0"/>
              </a:rPr>
              <a:t>каждый работал на трех станках сразу. В день давали 300 граммов хлеба и похлебку из шпината. Город часто бомбили, </a:t>
            </a:r>
            <a:r>
              <a:rPr lang="ru-RU" altLang="ru-RU" sz="2600" b="1" dirty="0">
                <a:solidFill>
                  <a:schemeClr val="bg1"/>
                </a:solidFill>
              </a:rPr>
              <a:t>в результате чего были разрушены бараки и завод.</a:t>
            </a:r>
            <a:endParaRPr lang="ru-RU" altLang="ru-RU" sz="2800" b="1" dirty="0">
              <a:solidFill>
                <a:schemeClr val="bg1"/>
              </a:solidFill>
            </a:endParaRPr>
          </a:p>
        </p:txBody>
      </p:sp>
      <p:sp>
        <p:nvSpPr>
          <p:cNvPr id="16389" name="AutoShape 5">
            <a:hlinkClick r:id="" action="ppaction://hlinkshowjump?jump=nextslide" highlightClick="1"/>
          </p:cNvPr>
          <p:cNvSpPr>
            <a:spLocks noChangeArrowheads="1"/>
          </p:cNvSpPr>
          <p:nvPr/>
        </p:nvSpPr>
        <p:spPr bwMode="auto">
          <a:xfrm>
            <a:off x="8058150" y="5641975"/>
            <a:ext cx="833438" cy="396875"/>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6390" name="AutoShape 6">
            <a:hlinkClick r:id="" action="ppaction://hlinkshowjump?jump=previousslide" highlightClick="1"/>
          </p:cNvPr>
          <p:cNvSpPr>
            <a:spLocks noChangeArrowheads="1"/>
          </p:cNvSpPr>
          <p:nvPr/>
        </p:nvSpPr>
        <p:spPr bwMode="auto">
          <a:xfrm>
            <a:off x="8053388" y="6215063"/>
            <a:ext cx="828675" cy="414337"/>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3466906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16386"/>
                                        </p:tgtEl>
                                        <p:attrNameLst>
                                          <p:attrName>style.visibility</p:attrName>
                                        </p:attrNameLst>
                                      </p:cBhvr>
                                      <p:to>
                                        <p:strVal val="visible"/>
                                      </p:to>
                                    </p:set>
                                    <p:animEffect transition="in" filter="box(out)">
                                      <p:cBhvr>
                                        <p:cTn id="7" dur="500"/>
                                        <p:tgtEl>
                                          <p:spTgt spid="16386"/>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16387">
                                            <p:txEl>
                                              <p:pRg st="0" end="0"/>
                                            </p:txEl>
                                          </p:spTgt>
                                        </p:tgtEl>
                                        <p:attrNameLst>
                                          <p:attrName>style.visibility</p:attrName>
                                        </p:attrNameLst>
                                      </p:cBhvr>
                                      <p:to>
                                        <p:strVal val="visible"/>
                                      </p:to>
                                    </p:set>
                                    <p:animEffect transition="in" filter="checkerboard(across)">
                                      <p:cBhvr>
                                        <p:cTn id="11" dur="500"/>
                                        <p:tgtEl>
                                          <p:spTgt spid="16387">
                                            <p:txEl>
                                              <p:pRg st="0" end="0"/>
                                            </p:txEl>
                                          </p:spTgt>
                                        </p:tgtEl>
                                      </p:cBhvr>
                                    </p:animEffect>
                                  </p:childTnLst>
                                </p:cTn>
                              </p:par>
                            </p:childTnLst>
                          </p:cTn>
                        </p:par>
                        <p:par>
                          <p:cTn id="12" fill="hold" nodeType="afterGroup">
                            <p:stCondLst>
                              <p:cond delay="3000"/>
                            </p:stCondLst>
                            <p:childTnLst>
                              <p:par>
                                <p:cTn id="13" presetID="2" presetClass="entr" presetSubtype="2" fill="hold" grpId="0" nodeType="afterEffect">
                                  <p:stCondLst>
                                    <p:cond delay="1000"/>
                                  </p:stCondLst>
                                  <p:childTnLst>
                                    <p:set>
                                      <p:cBhvr>
                                        <p:cTn id="14" dur="1" fill="hold">
                                          <p:stCondLst>
                                            <p:cond delay="0"/>
                                          </p:stCondLst>
                                        </p:cTn>
                                        <p:tgtEl>
                                          <p:spTgt spid="16389"/>
                                        </p:tgtEl>
                                        <p:attrNameLst>
                                          <p:attrName>style.visibility</p:attrName>
                                        </p:attrNameLst>
                                      </p:cBhvr>
                                      <p:to>
                                        <p:strVal val="visible"/>
                                      </p:to>
                                    </p:set>
                                    <p:anim calcmode="lin" valueType="num">
                                      <p:cBhvr additive="base">
                                        <p:cTn id="15" dur="500" fill="hold"/>
                                        <p:tgtEl>
                                          <p:spTgt spid="16389"/>
                                        </p:tgtEl>
                                        <p:attrNameLst>
                                          <p:attrName>ppt_x</p:attrName>
                                        </p:attrNameLst>
                                      </p:cBhvr>
                                      <p:tavLst>
                                        <p:tav tm="0">
                                          <p:val>
                                            <p:strVal val="1+#ppt_w/2"/>
                                          </p:val>
                                        </p:tav>
                                        <p:tav tm="100000">
                                          <p:val>
                                            <p:strVal val="#ppt_x"/>
                                          </p:val>
                                        </p:tav>
                                      </p:tavLst>
                                    </p:anim>
                                    <p:anim calcmode="lin" valueType="num">
                                      <p:cBhvr additive="base">
                                        <p:cTn id="16" dur="500" fill="hold"/>
                                        <p:tgtEl>
                                          <p:spTgt spid="1638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4500"/>
                            </p:stCondLst>
                            <p:childTnLst>
                              <p:par>
                                <p:cTn id="18" presetID="2" presetClass="entr" presetSubtype="4" fill="hold" grpId="0" nodeType="afterEffect">
                                  <p:stCondLst>
                                    <p:cond delay="1000"/>
                                  </p:stCondLst>
                                  <p:childTnLst>
                                    <p:set>
                                      <p:cBhvr>
                                        <p:cTn id="19" dur="1" fill="hold">
                                          <p:stCondLst>
                                            <p:cond delay="0"/>
                                          </p:stCondLst>
                                        </p:cTn>
                                        <p:tgtEl>
                                          <p:spTgt spid="16390"/>
                                        </p:tgtEl>
                                        <p:attrNameLst>
                                          <p:attrName>style.visibility</p:attrName>
                                        </p:attrNameLst>
                                      </p:cBhvr>
                                      <p:to>
                                        <p:strVal val="visible"/>
                                      </p:to>
                                    </p:set>
                                    <p:anim calcmode="lin" valueType="num">
                                      <p:cBhvr additive="base">
                                        <p:cTn id="20" dur="500" fill="hold"/>
                                        <p:tgtEl>
                                          <p:spTgt spid="16390"/>
                                        </p:tgtEl>
                                        <p:attrNameLst>
                                          <p:attrName>ppt_x</p:attrName>
                                        </p:attrNameLst>
                                      </p:cBhvr>
                                      <p:tavLst>
                                        <p:tav tm="0">
                                          <p:val>
                                            <p:strVal val="#ppt_x"/>
                                          </p:val>
                                        </p:tav>
                                        <p:tav tm="100000">
                                          <p:val>
                                            <p:strVal val="#ppt_x"/>
                                          </p:val>
                                        </p:tav>
                                      </p:tavLst>
                                    </p:anim>
                                    <p:anim calcmode="lin" valueType="num">
                                      <p:cBhvr additive="base">
                                        <p:cTn id="21"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build="p" autoUpdateAnimBg="0" advAuto="1000"/>
      <p:bldP spid="16389" grpId="0" animBg="1"/>
      <p:bldP spid="1639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ru-RU" altLang="ru-RU" b="1">
                <a:solidFill>
                  <a:srgbClr val="DC4900"/>
                </a:solidFill>
                <a:latin typeface="a_RewinderDemi" pitchFamily="82" charset="-52"/>
              </a:rPr>
              <a:t>Бесправие угнетенных</a:t>
            </a:r>
          </a:p>
        </p:txBody>
      </p:sp>
      <p:sp>
        <p:nvSpPr>
          <p:cNvPr id="20483" name="Rectangle 3"/>
          <p:cNvSpPr>
            <a:spLocks noGrp="1" noChangeArrowheads="1"/>
          </p:cNvSpPr>
          <p:nvPr>
            <p:ph type="body" sz="half" idx="1"/>
          </p:nvPr>
        </p:nvSpPr>
        <p:spPr>
          <a:xfrm>
            <a:off x="457200" y="2057400"/>
            <a:ext cx="3810000" cy="4114800"/>
          </a:xfrm>
        </p:spPr>
        <p:txBody>
          <a:bodyPr/>
          <a:lstStyle/>
          <a:p>
            <a:pPr>
              <a:lnSpc>
                <a:spcPct val="90000"/>
              </a:lnSpc>
              <a:buFontTx/>
              <a:buNone/>
            </a:pPr>
            <a:r>
              <a:rPr lang="ru-RU" altLang="ru-RU" sz="2400" dirty="0"/>
              <a:t>    </a:t>
            </a:r>
            <a:r>
              <a:rPr lang="ru-RU" altLang="ru-RU" sz="2400" b="1" dirty="0">
                <a:solidFill>
                  <a:schemeClr val="bg1"/>
                </a:solidFill>
                <a:cs typeface="Times New Roman" pitchFamily="18" charset="0"/>
              </a:rPr>
              <a:t>Отработав 2 года, Зинаида Григорьевна бежала из плена, но ее поймали  и привезли в отрабатывающий кабинет в город Бахом. Там немке понравились ее зубы, которые Зинаиде Григорьевне удаляли в течение трех дней по два.</a:t>
            </a:r>
            <a:r>
              <a:rPr lang="ru-RU" altLang="ru-RU" sz="2400" b="1" dirty="0">
                <a:solidFill>
                  <a:schemeClr val="bg1"/>
                </a:solidFill>
              </a:rPr>
              <a:t> </a:t>
            </a:r>
          </a:p>
        </p:txBody>
      </p:sp>
      <p:pic>
        <p:nvPicPr>
          <p:cNvPr id="20487" name="Picture 7" descr="C:\Documents and Settings\Администратор\Рабочий стол\Проект Люба\фото-10.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419600" y="1752600"/>
            <a:ext cx="316547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8" name="AutoShape 8">
            <a:hlinkClick r:id="" action="ppaction://hlinkshowjump?jump=nextslide" highlightClick="1"/>
          </p:cNvPr>
          <p:cNvSpPr>
            <a:spLocks noChangeArrowheads="1"/>
          </p:cNvSpPr>
          <p:nvPr/>
        </p:nvSpPr>
        <p:spPr bwMode="auto">
          <a:xfrm>
            <a:off x="8020050" y="5616575"/>
            <a:ext cx="852488" cy="398463"/>
          </a:xfrm>
          <a:prstGeom prst="actionButtonForwardNext">
            <a:avLst/>
          </a:prstGeom>
          <a:gradFill rotWithShape="0">
            <a:gsLst>
              <a:gs pos="0">
                <a:srgbClr val="FFFF00"/>
              </a:gs>
              <a:gs pos="100000">
                <a:srgbClr val="FFFF00">
                  <a:gamma/>
                  <a:shade val="46275"/>
                  <a:invGamma/>
                </a:srgbClr>
              </a:gs>
            </a:gsLst>
            <a:lin ang="540000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20489" name="AutoShape 9">
            <a:hlinkClick r:id="" action="ppaction://hlinkshowjump?jump=previousslide" highlightClick="1"/>
          </p:cNvPr>
          <p:cNvSpPr>
            <a:spLocks noChangeArrowheads="1"/>
          </p:cNvSpPr>
          <p:nvPr/>
        </p:nvSpPr>
        <p:spPr bwMode="auto">
          <a:xfrm>
            <a:off x="8027988" y="6191250"/>
            <a:ext cx="844550" cy="41910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5725854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20482"/>
                                        </p:tgtEl>
                                        <p:attrNameLst>
                                          <p:attrName>style.visibility</p:attrName>
                                        </p:attrNameLst>
                                      </p:cBhvr>
                                      <p:to>
                                        <p:strVal val="visible"/>
                                      </p:to>
                                    </p:set>
                                    <p:animEffect transition="in" filter="box(out)">
                                      <p:cBhvr>
                                        <p:cTn id="7" dur="500"/>
                                        <p:tgtEl>
                                          <p:spTgt spid="20482"/>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20483">
                                            <p:txEl>
                                              <p:pRg st="0" end="0"/>
                                            </p:txEl>
                                          </p:spTgt>
                                        </p:tgtEl>
                                        <p:attrNameLst>
                                          <p:attrName>style.visibility</p:attrName>
                                        </p:attrNameLst>
                                      </p:cBhvr>
                                      <p:to>
                                        <p:strVal val="visible"/>
                                      </p:to>
                                    </p:set>
                                    <p:animEffect transition="in" filter="blinds(vertical)">
                                      <p:cBhvr>
                                        <p:cTn id="11" dur="500"/>
                                        <p:tgtEl>
                                          <p:spTgt spid="20483">
                                            <p:txEl>
                                              <p:pRg st="0" end="0"/>
                                            </p:txEl>
                                          </p:spTgt>
                                        </p:tgtEl>
                                      </p:cBhvr>
                                    </p:animEffect>
                                  </p:childTnLst>
                                </p:cTn>
                              </p:par>
                            </p:childTnLst>
                          </p:cTn>
                        </p:par>
                        <p:par>
                          <p:cTn id="12" fill="hold" nodeType="afterGroup">
                            <p:stCondLst>
                              <p:cond delay="3000"/>
                            </p:stCondLst>
                            <p:childTnLst>
                              <p:par>
                                <p:cTn id="13" presetID="14" presetClass="entr" presetSubtype="5" fill="hold" nodeType="afterEffect">
                                  <p:stCondLst>
                                    <p:cond delay="1000"/>
                                  </p:stCondLst>
                                  <p:childTnLst>
                                    <p:set>
                                      <p:cBhvr>
                                        <p:cTn id="14" dur="1" fill="hold">
                                          <p:stCondLst>
                                            <p:cond delay="0"/>
                                          </p:stCondLst>
                                        </p:cTn>
                                        <p:tgtEl>
                                          <p:spTgt spid="20487"/>
                                        </p:tgtEl>
                                        <p:attrNameLst>
                                          <p:attrName>style.visibility</p:attrName>
                                        </p:attrNameLst>
                                      </p:cBhvr>
                                      <p:to>
                                        <p:strVal val="visible"/>
                                      </p:to>
                                    </p:set>
                                    <p:animEffect transition="in" filter="randombar(vertical)">
                                      <p:cBhvr>
                                        <p:cTn id="15" dur="500"/>
                                        <p:tgtEl>
                                          <p:spTgt spid="20487"/>
                                        </p:tgtEl>
                                      </p:cBhvr>
                                    </p:animEffect>
                                  </p:childTnLst>
                                </p:cTn>
                              </p:par>
                            </p:childTnLst>
                          </p:cTn>
                        </p:par>
                        <p:par>
                          <p:cTn id="16" fill="hold" nodeType="afterGroup">
                            <p:stCondLst>
                              <p:cond delay="4500"/>
                            </p:stCondLst>
                            <p:childTnLst>
                              <p:par>
                                <p:cTn id="17" presetID="2" presetClass="entr" presetSubtype="2" fill="hold" grpId="0" nodeType="afterEffect">
                                  <p:stCondLst>
                                    <p:cond delay="1000"/>
                                  </p:stCondLst>
                                  <p:childTnLst>
                                    <p:set>
                                      <p:cBhvr>
                                        <p:cTn id="18" dur="1" fill="hold">
                                          <p:stCondLst>
                                            <p:cond delay="0"/>
                                          </p:stCondLst>
                                        </p:cTn>
                                        <p:tgtEl>
                                          <p:spTgt spid="20488"/>
                                        </p:tgtEl>
                                        <p:attrNameLst>
                                          <p:attrName>style.visibility</p:attrName>
                                        </p:attrNameLst>
                                      </p:cBhvr>
                                      <p:to>
                                        <p:strVal val="visible"/>
                                      </p:to>
                                    </p:set>
                                    <p:anim calcmode="lin" valueType="num">
                                      <p:cBhvr additive="base">
                                        <p:cTn id="19" dur="500" fill="hold"/>
                                        <p:tgtEl>
                                          <p:spTgt spid="20488"/>
                                        </p:tgtEl>
                                        <p:attrNameLst>
                                          <p:attrName>ppt_x</p:attrName>
                                        </p:attrNameLst>
                                      </p:cBhvr>
                                      <p:tavLst>
                                        <p:tav tm="0">
                                          <p:val>
                                            <p:strVal val="1+#ppt_w/2"/>
                                          </p:val>
                                        </p:tav>
                                        <p:tav tm="100000">
                                          <p:val>
                                            <p:strVal val="#ppt_x"/>
                                          </p:val>
                                        </p:tav>
                                      </p:tavLst>
                                    </p:anim>
                                    <p:anim calcmode="lin" valueType="num">
                                      <p:cBhvr additive="base">
                                        <p:cTn id="20" dur="500" fill="hold"/>
                                        <p:tgtEl>
                                          <p:spTgt spid="20488"/>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6000"/>
                            </p:stCondLst>
                            <p:childTnLst>
                              <p:par>
                                <p:cTn id="22" presetID="2" presetClass="entr" presetSubtype="4" fill="hold" grpId="0" nodeType="afterEffect">
                                  <p:stCondLst>
                                    <p:cond delay="1000"/>
                                  </p:stCondLst>
                                  <p:childTnLst>
                                    <p:set>
                                      <p:cBhvr>
                                        <p:cTn id="23" dur="1" fill="hold">
                                          <p:stCondLst>
                                            <p:cond delay="0"/>
                                          </p:stCondLst>
                                        </p:cTn>
                                        <p:tgtEl>
                                          <p:spTgt spid="20489"/>
                                        </p:tgtEl>
                                        <p:attrNameLst>
                                          <p:attrName>style.visibility</p:attrName>
                                        </p:attrNameLst>
                                      </p:cBhvr>
                                      <p:to>
                                        <p:strVal val="visible"/>
                                      </p:to>
                                    </p:set>
                                    <p:anim calcmode="lin" valueType="num">
                                      <p:cBhvr additive="base">
                                        <p:cTn id="24" dur="500" fill="hold"/>
                                        <p:tgtEl>
                                          <p:spTgt spid="20489"/>
                                        </p:tgtEl>
                                        <p:attrNameLst>
                                          <p:attrName>ppt_x</p:attrName>
                                        </p:attrNameLst>
                                      </p:cBhvr>
                                      <p:tavLst>
                                        <p:tav tm="0">
                                          <p:val>
                                            <p:strVal val="#ppt_x"/>
                                          </p:val>
                                        </p:tav>
                                        <p:tav tm="100000">
                                          <p:val>
                                            <p:strVal val="#ppt_x"/>
                                          </p:val>
                                        </p:tav>
                                      </p:tavLst>
                                    </p:anim>
                                    <p:anim calcmode="lin" valueType="num">
                                      <p:cBhvr additive="base">
                                        <p:cTn id="25" dur="500" fill="hold"/>
                                        <p:tgtEl>
                                          <p:spTgt spid="204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build="p" autoUpdateAnimBg="0" advAuto="1000"/>
      <p:bldP spid="20488" grpId="0" animBg="1"/>
      <p:bldP spid="2048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742950"/>
            <a:ext cx="7772400" cy="1143000"/>
          </a:xfrm>
        </p:spPr>
        <p:txBody>
          <a:bodyPr/>
          <a:lstStyle/>
          <a:p>
            <a:r>
              <a:rPr lang="ru-RU" altLang="ru-RU" b="1">
                <a:solidFill>
                  <a:srgbClr val="DC4900"/>
                </a:solidFill>
                <a:latin typeface="a_RewinderDemi" pitchFamily="82" charset="-52"/>
              </a:rPr>
              <a:t>Работа в шахте</a:t>
            </a:r>
          </a:p>
        </p:txBody>
      </p:sp>
      <p:sp>
        <p:nvSpPr>
          <p:cNvPr id="21507" name="Rectangle 3"/>
          <p:cNvSpPr>
            <a:spLocks noGrp="1" noChangeArrowheads="1"/>
          </p:cNvSpPr>
          <p:nvPr>
            <p:ph type="body" idx="1"/>
          </p:nvPr>
        </p:nvSpPr>
        <p:spPr>
          <a:xfrm>
            <a:off x="1295400" y="2438400"/>
            <a:ext cx="7162800" cy="4114800"/>
          </a:xfrm>
        </p:spPr>
        <p:txBody>
          <a:bodyPr/>
          <a:lstStyle/>
          <a:p>
            <a:pPr>
              <a:buFontTx/>
              <a:buNone/>
            </a:pPr>
            <a:r>
              <a:rPr lang="ru-RU" altLang="ru-RU" sz="3600" dirty="0">
                <a:solidFill>
                  <a:schemeClr val="bg1"/>
                </a:solidFill>
              </a:rPr>
              <a:t>   </a:t>
            </a:r>
            <a:r>
              <a:rPr lang="ru-RU" altLang="ru-RU" sz="3600" b="1" dirty="0">
                <a:solidFill>
                  <a:schemeClr val="bg1"/>
                </a:solidFill>
                <a:cs typeface="Times New Roman" pitchFamily="18" charset="0"/>
              </a:rPr>
              <a:t>Ее отвели на работу в шахту, где она сбрасывала камни с транспортерной ленты. В </a:t>
            </a:r>
            <a:r>
              <a:rPr lang="ru-RU" altLang="ru-RU" sz="3600" b="1" dirty="0">
                <a:solidFill>
                  <a:schemeClr val="bg1"/>
                </a:solidFill>
              </a:rPr>
              <a:t>этом </a:t>
            </a:r>
            <a:r>
              <a:rPr lang="ru-RU" altLang="ru-RU" sz="3600" b="1" dirty="0">
                <a:solidFill>
                  <a:schemeClr val="bg1"/>
                </a:solidFill>
                <a:cs typeface="Times New Roman" pitchFamily="18" charset="0"/>
              </a:rPr>
              <a:t>лагере были почти все взрослые.</a:t>
            </a:r>
            <a:r>
              <a:rPr lang="ru-RU" altLang="ru-RU" sz="3600" b="1" dirty="0">
                <a:solidFill>
                  <a:schemeClr val="bg1"/>
                </a:solidFill>
              </a:rPr>
              <a:t> </a:t>
            </a:r>
          </a:p>
        </p:txBody>
      </p:sp>
      <p:sp>
        <p:nvSpPr>
          <p:cNvPr id="21508" name="AutoShape 4">
            <a:hlinkClick r:id="" action="ppaction://hlinkshowjump?jump=nextslide" highlightClick="1"/>
          </p:cNvPr>
          <p:cNvSpPr>
            <a:spLocks noChangeArrowheads="1"/>
          </p:cNvSpPr>
          <p:nvPr/>
        </p:nvSpPr>
        <p:spPr bwMode="auto">
          <a:xfrm>
            <a:off x="8077200" y="5581650"/>
            <a:ext cx="776288" cy="414338"/>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21509" name="AutoShape 5">
            <a:hlinkClick r:id="" action="ppaction://hlinkshowjump?jump=previousslide" highlightClick="1"/>
          </p:cNvPr>
          <p:cNvSpPr>
            <a:spLocks noChangeArrowheads="1"/>
          </p:cNvSpPr>
          <p:nvPr/>
        </p:nvSpPr>
        <p:spPr bwMode="auto">
          <a:xfrm>
            <a:off x="8058150" y="6153150"/>
            <a:ext cx="795338" cy="395288"/>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5424498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21506"/>
                                        </p:tgtEl>
                                        <p:attrNameLst>
                                          <p:attrName>style.visibility</p:attrName>
                                        </p:attrNameLst>
                                      </p:cBhvr>
                                      <p:to>
                                        <p:strVal val="visible"/>
                                      </p:to>
                                    </p:set>
                                    <p:animEffect transition="in" filter="box(out)">
                                      <p:cBhvr>
                                        <p:cTn id="7" dur="500"/>
                                        <p:tgtEl>
                                          <p:spTgt spid="21506"/>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21507">
                                            <p:txEl>
                                              <p:pRg st="0" end="0"/>
                                            </p:txEl>
                                          </p:spTgt>
                                        </p:tgtEl>
                                        <p:attrNameLst>
                                          <p:attrName>style.visibility</p:attrName>
                                        </p:attrNameLst>
                                      </p:cBhvr>
                                      <p:to>
                                        <p:strVal val="visible"/>
                                      </p:to>
                                    </p:set>
                                    <p:animEffect transition="in" filter="checkerboard(across)">
                                      <p:cBhvr>
                                        <p:cTn id="11" dur="500"/>
                                        <p:tgtEl>
                                          <p:spTgt spid="21507">
                                            <p:txEl>
                                              <p:pRg st="0" end="0"/>
                                            </p:txEl>
                                          </p:spTgt>
                                        </p:tgtEl>
                                      </p:cBhvr>
                                    </p:animEffect>
                                  </p:childTnLst>
                                </p:cTn>
                              </p:par>
                            </p:childTnLst>
                          </p:cTn>
                        </p:par>
                        <p:par>
                          <p:cTn id="12" fill="hold" nodeType="afterGroup">
                            <p:stCondLst>
                              <p:cond delay="3000"/>
                            </p:stCondLst>
                            <p:childTnLst>
                              <p:par>
                                <p:cTn id="13" presetID="2" presetClass="entr" presetSubtype="2" fill="hold" grpId="0" nodeType="afterEffect">
                                  <p:stCondLst>
                                    <p:cond delay="1000"/>
                                  </p:stCondLst>
                                  <p:childTnLst>
                                    <p:set>
                                      <p:cBhvr>
                                        <p:cTn id="14" dur="1" fill="hold">
                                          <p:stCondLst>
                                            <p:cond delay="0"/>
                                          </p:stCondLst>
                                        </p:cTn>
                                        <p:tgtEl>
                                          <p:spTgt spid="21508"/>
                                        </p:tgtEl>
                                        <p:attrNameLst>
                                          <p:attrName>style.visibility</p:attrName>
                                        </p:attrNameLst>
                                      </p:cBhvr>
                                      <p:to>
                                        <p:strVal val="visible"/>
                                      </p:to>
                                    </p:set>
                                    <p:anim calcmode="lin" valueType="num">
                                      <p:cBhvr additive="base">
                                        <p:cTn id="15" dur="500" fill="hold"/>
                                        <p:tgtEl>
                                          <p:spTgt spid="21508"/>
                                        </p:tgtEl>
                                        <p:attrNameLst>
                                          <p:attrName>ppt_x</p:attrName>
                                        </p:attrNameLst>
                                      </p:cBhvr>
                                      <p:tavLst>
                                        <p:tav tm="0">
                                          <p:val>
                                            <p:strVal val="1+#ppt_w/2"/>
                                          </p:val>
                                        </p:tav>
                                        <p:tav tm="100000">
                                          <p:val>
                                            <p:strVal val="#ppt_x"/>
                                          </p:val>
                                        </p:tav>
                                      </p:tavLst>
                                    </p:anim>
                                    <p:anim calcmode="lin" valueType="num">
                                      <p:cBhvr additive="base">
                                        <p:cTn id="16" dur="500" fill="hold"/>
                                        <p:tgtEl>
                                          <p:spTgt spid="21508"/>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4500"/>
                            </p:stCondLst>
                            <p:childTnLst>
                              <p:par>
                                <p:cTn id="18" presetID="2" presetClass="entr" presetSubtype="4" fill="hold" grpId="0" nodeType="afterEffect">
                                  <p:stCondLst>
                                    <p:cond delay="1000"/>
                                  </p:stCondLst>
                                  <p:childTnLst>
                                    <p:set>
                                      <p:cBhvr>
                                        <p:cTn id="19" dur="1" fill="hold">
                                          <p:stCondLst>
                                            <p:cond delay="0"/>
                                          </p:stCondLst>
                                        </p:cTn>
                                        <p:tgtEl>
                                          <p:spTgt spid="21509"/>
                                        </p:tgtEl>
                                        <p:attrNameLst>
                                          <p:attrName>style.visibility</p:attrName>
                                        </p:attrNameLst>
                                      </p:cBhvr>
                                      <p:to>
                                        <p:strVal val="visible"/>
                                      </p:to>
                                    </p:set>
                                    <p:anim calcmode="lin" valueType="num">
                                      <p:cBhvr additive="base">
                                        <p:cTn id="20" dur="500" fill="hold"/>
                                        <p:tgtEl>
                                          <p:spTgt spid="21509"/>
                                        </p:tgtEl>
                                        <p:attrNameLst>
                                          <p:attrName>ppt_x</p:attrName>
                                        </p:attrNameLst>
                                      </p:cBhvr>
                                      <p:tavLst>
                                        <p:tav tm="0">
                                          <p:val>
                                            <p:strVal val="#ppt_x"/>
                                          </p:val>
                                        </p:tav>
                                        <p:tav tm="100000">
                                          <p:val>
                                            <p:strVal val="#ppt_x"/>
                                          </p:val>
                                        </p:tav>
                                      </p:tavLst>
                                    </p:anim>
                                    <p:anim calcmode="lin" valueType="num">
                                      <p:cBhvr additive="base">
                                        <p:cTn id="21"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build="p" autoUpdateAnimBg="0" advAuto="1000"/>
      <p:bldP spid="21508" grpId="0" animBg="1"/>
      <p:bldP spid="2150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838200" y="381000"/>
            <a:ext cx="7772400" cy="1143000"/>
          </a:xfrm>
        </p:spPr>
        <p:txBody>
          <a:bodyPr/>
          <a:lstStyle/>
          <a:p>
            <a:r>
              <a:rPr lang="ru-RU" altLang="ru-RU" b="1">
                <a:solidFill>
                  <a:srgbClr val="DC4900"/>
                </a:solidFill>
                <a:latin typeface="a_RewinderDemi" pitchFamily="82" charset="-52"/>
              </a:rPr>
              <a:t>Освобождение</a:t>
            </a:r>
          </a:p>
        </p:txBody>
      </p:sp>
      <p:sp>
        <p:nvSpPr>
          <p:cNvPr id="22531" name="Rectangle 3"/>
          <p:cNvSpPr>
            <a:spLocks noGrp="1" noChangeArrowheads="1"/>
          </p:cNvSpPr>
          <p:nvPr>
            <p:ph type="body" sz="half" idx="1"/>
          </p:nvPr>
        </p:nvSpPr>
        <p:spPr>
          <a:xfrm>
            <a:off x="514350" y="1371600"/>
            <a:ext cx="3409950" cy="4114800"/>
          </a:xfrm>
        </p:spPr>
        <p:txBody>
          <a:bodyPr/>
          <a:lstStyle/>
          <a:p>
            <a:pPr>
              <a:buFontTx/>
              <a:buNone/>
            </a:pPr>
            <a:r>
              <a:rPr lang="ru-RU" altLang="ru-RU" sz="2800" dirty="0">
                <a:solidFill>
                  <a:schemeClr val="bg1"/>
                </a:solidFill>
              </a:rPr>
              <a:t>   </a:t>
            </a:r>
            <a:r>
              <a:rPr lang="ru-RU" altLang="ru-RU" sz="2800" b="1" dirty="0">
                <a:solidFill>
                  <a:schemeClr val="bg1"/>
                </a:solidFill>
                <a:cs typeface="Times New Roman" pitchFamily="18" charset="0"/>
              </a:rPr>
              <a:t>20  апреля 1945г. пленных того лагеря</a:t>
            </a:r>
            <a:r>
              <a:rPr lang="ru-RU" altLang="ru-RU" sz="2800" b="1" dirty="0">
                <a:solidFill>
                  <a:schemeClr val="bg1"/>
                </a:solidFill>
              </a:rPr>
              <a:t>, в котором была Зинаида Григорьевна, </a:t>
            </a:r>
            <a:r>
              <a:rPr lang="ru-RU" altLang="ru-RU" sz="2800" b="1" dirty="0">
                <a:solidFill>
                  <a:schemeClr val="bg1"/>
                </a:solidFill>
                <a:cs typeface="Times New Roman" pitchFamily="18" charset="0"/>
              </a:rPr>
              <a:t> освободили, и </a:t>
            </a:r>
            <a:r>
              <a:rPr lang="ru-RU" altLang="ru-RU" sz="2800" b="1" dirty="0">
                <a:solidFill>
                  <a:schemeClr val="bg1"/>
                </a:solidFill>
              </a:rPr>
              <a:t>они</a:t>
            </a:r>
            <a:r>
              <a:rPr lang="ru-RU" altLang="ru-RU" sz="2800" b="1" dirty="0">
                <a:solidFill>
                  <a:schemeClr val="bg1"/>
                </a:solidFill>
                <a:cs typeface="Times New Roman" pitchFamily="18" charset="0"/>
              </a:rPr>
              <a:t> вернулись домой.    </a:t>
            </a:r>
          </a:p>
          <a:p>
            <a:pPr>
              <a:buFontTx/>
              <a:buNone/>
            </a:pPr>
            <a:endParaRPr lang="ru-RU" altLang="ru-RU" sz="2800" b="1" dirty="0">
              <a:solidFill>
                <a:srgbClr val="FFFF00"/>
              </a:solidFill>
            </a:endParaRPr>
          </a:p>
        </p:txBody>
      </p:sp>
      <p:pic>
        <p:nvPicPr>
          <p:cNvPr id="22536" name="Picture 8" descr="C:\Documents and Settings\Администратор\Рабочий стол\Проект Люба\фото-14.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3962400" y="1524000"/>
            <a:ext cx="4800600" cy="3709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7" name="AutoShape 9">
            <a:hlinkClick r:id="" action="ppaction://hlinkshowjump?jump=nextslide" highlightClick="1"/>
          </p:cNvPr>
          <p:cNvSpPr>
            <a:spLocks noChangeArrowheads="1"/>
          </p:cNvSpPr>
          <p:nvPr/>
        </p:nvSpPr>
        <p:spPr bwMode="auto">
          <a:xfrm>
            <a:off x="8021638" y="5648325"/>
            <a:ext cx="831850" cy="390525"/>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22538" name="AutoShape 10">
            <a:hlinkClick r:id="" action="ppaction://hlinkshowjump?jump=previousslide" highlightClick="1"/>
          </p:cNvPr>
          <p:cNvSpPr>
            <a:spLocks noChangeArrowheads="1"/>
          </p:cNvSpPr>
          <p:nvPr/>
        </p:nvSpPr>
        <p:spPr bwMode="auto">
          <a:xfrm>
            <a:off x="8015288" y="6169025"/>
            <a:ext cx="852487" cy="398463"/>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20046979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22530"/>
                                        </p:tgtEl>
                                        <p:attrNameLst>
                                          <p:attrName>style.visibility</p:attrName>
                                        </p:attrNameLst>
                                      </p:cBhvr>
                                      <p:to>
                                        <p:strVal val="visible"/>
                                      </p:to>
                                    </p:set>
                                    <p:animEffect transition="in" filter="box(out)">
                                      <p:cBhvr>
                                        <p:cTn id="7" dur="500"/>
                                        <p:tgtEl>
                                          <p:spTgt spid="22530"/>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22531">
                                            <p:txEl>
                                              <p:pRg st="0" end="0"/>
                                            </p:txEl>
                                          </p:spTgt>
                                        </p:tgtEl>
                                        <p:attrNameLst>
                                          <p:attrName>style.visibility</p:attrName>
                                        </p:attrNameLst>
                                      </p:cBhvr>
                                      <p:to>
                                        <p:strVal val="visible"/>
                                      </p:to>
                                    </p:set>
                                    <p:animEffect transition="in" filter="blinds(vertical)">
                                      <p:cBhvr>
                                        <p:cTn id="11" dur="500"/>
                                        <p:tgtEl>
                                          <p:spTgt spid="22531">
                                            <p:txEl>
                                              <p:pRg st="0" end="0"/>
                                            </p:txEl>
                                          </p:spTgt>
                                        </p:tgtEl>
                                      </p:cBhvr>
                                    </p:animEffect>
                                  </p:childTnLst>
                                </p:cTn>
                              </p:par>
                            </p:childTnLst>
                          </p:cTn>
                        </p:par>
                        <p:par>
                          <p:cTn id="12" fill="hold" nodeType="afterGroup">
                            <p:stCondLst>
                              <p:cond delay="3000"/>
                            </p:stCondLst>
                            <p:childTnLst>
                              <p:par>
                                <p:cTn id="13" presetID="14" presetClass="entr" presetSubtype="5" fill="hold" nodeType="afterEffect">
                                  <p:stCondLst>
                                    <p:cond delay="1000"/>
                                  </p:stCondLst>
                                  <p:childTnLst>
                                    <p:set>
                                      <p:cBhvr>
                                        <p:cTn id="14" dur="1" fill="hold">
                                          <p:stCondLst>
                                            <p:cond delay="0"/>
                                          </p:stCondLst>
                                        </p:cTn>
                                        <p:tgtEl>
                                          <p:spTgt spid="22536"/>
                                        </p:tgtEl>
                                        <p:attrNameLst>
                                          <p:attrName>style.visibility</p:attrName>
                                        </p:attrNameLst>
                                      </p:cBhvr>
                                      <p:to>
                                        <p:strVal val="visible"/>
                                      </p:to>
                                    </p:set>
                                    <p:animEffect transition="in" filter="randombar(vertical)">
                                      <p:cBhvr>
                                        <p:cTn id="15" dur="500"/>
                                        <p:tgtEl>
                                          <p:spTgt spid="22536"/>
                                        </p:tgtEl>
                                      </p:cBhvr>
                                    </p:animEffect>
                                  </p:childTnLst>
                                </p:cTn>
                              </p:par>
                            </p:childTnLst>
                          </p:cTn>
                        </p:par>
                        <p:par>
                          <p:cTn id="16" fill="hold" nodeType="afterGroup">
                            <p:stCondLst>
                              <p:cond delay="4500"/>
                            </p:stCondLst>
                            <p:childTnLst>
                              <p:par>
                                <p:cTn id="17" presetID="2" presetClass="entr" presetSubtype="2" fill="hold" grpId="0" nodeType="afterEffect">
                                  <p:stCondLst>
                                    <p:cond delay="1000"/>
                                  </p:stCondLst>
                                  <p:childTnLst>
                                    <p:set>
                                      <p:cBhvr>
                                        <p:cTn id="18" dur="1" fill="hold">
                                          <p:stCondLst>
                                            <p:cond delay="0"/>
                                          </p:stCondLst>
                                        </p:cTn>
                                        <p:tgtEl>
                                          <p:spTgt spid="22537"/>
                                        </p:tgtEl>
                                        <p:attrNameLst>
                                          <p:attrName>style.visibility</p:attrName>
                                        </p:attrNameLst>
                                      </p:cBhvr>
                                      <p:to>
                                        <p:strVal val="visible"/>
                                      </p:to>
                                    </p:set>
                                    <p:anim calcmode="lin" valueType="num">
                                      <p:cBhvr additive="base">
                                        <p:cTn id="19" dur="500" fill="hold"/>
                                        <p:tgtEl>
                                          <p:spTgt spid="22537"/>
                                        </p:tgtEl>
                                        <p:attrNameLst>
                                          <p:attrName>ppt_x</p:attrName>
                                        </p:attrNameLst>
                                      </p:cBhvr>
                                      <p:tavLst>
                                        <p:tav tm="0">
                                          <p:val>
                                            <p:strVal val="1+#ppt_w/2"/>
                                          </p:val>
                                        </p:tav>
                                        <p:tav tm="100000">
                                          <p:val>
                                            <p:strVal val="#ppt_x"/>
                                          </p:val>
                                        </p:tav>
                                      </p:tavLst>
                                    </p:anim>
                                    <p:anim calcmode="lin" valueType="num">
                                      <p:cBhvr additive="base">
                                        <p:cTn id="20" dur="500" fill="hold"/>
                                        <p:tgtEl>
                                          <p:spTgt spid="2253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6000"/>
                            </p:stCondLst>
                            <p:childTnLst>
                              <p:par>
                                <p:cTn id="22" presetID="2" presetClass="entr" presetSubtype="4" fill="hold" grpId="0" nodeType="afterEffect">
                                  <p:stCondLst>
                                    <p:cond delay="1000"/>
                                  </p:stCondLst>
                                  <p:childTnLst>
                                    <p:set>
                                      <p:cBhvr>
                                        <p:cTn id="23" dur="1" fill="hold">
                                          <p:stCondLst>
                                            <p:cond delay="0"/>
                                          </p:stCondLst>
                                        </p:cTn>
                                        <p:tgtEl>
                                          <p:spTgt spid="22538"/>
                                        </p:tgtEl>
                                        <p:attrNameLst>
                                          <p:attrName>style.visibility</p:attrName>
                                        </p:attrNameLst>
                                      </p:cBhvr>
                                      <p:to>
                                        <p:strVal val="visible"/>
                                      </p:to>
                                    </p:set>
                                    <p:anim calcmode="lin" valueType="num">
                                      <p:cBhvr additive="base">
                                        <p:cTn id="24" dur="500" fill="hold"/>
                                        <p:tgtEl>
                                          <p:spTgt spid="22538"/>
                                        </p:tgtEl>
                                        <p:attrNameLst>
                                          <p:attrName>ppt_x</p:attrName>
                                        </p:attrNameLst>
                                      </p:cBhvr>
                                      <p:tavLst>
                                        <p:tav tm="0">
                                          <p:val>
                                            <p:strVal val="#ppt_x"/>
                                          </p:val>
                                        </p:tav>
                                        <p:tav tm="100000">
                                          <p:val>
                                            <p:strVal val="#ppt_x"/>
                                          </p:val>
                                        </p:tav>
                                      </p:tavLst>
                                    </p:anim>
                                    <p:anim calcmode="lin" valueType="num">
                                      <p:cBhvr additive="base">
                                        <p:cTn id="25"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build="p" autoUpdateAnimBg="0" advAuto="1000"/>
      <p:bldP spid="22537" grpId="0" animBg="1"/>
      <p:bldP spid="2253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09600" y="228600"/>
            <a:ext cx="7772400" cy="1143000"/>
          </a:xfrm>
        </p:spPr>
        <p:txBody>
          <a:bodyPr/>
          <a:lstStyle/>
          <a:p>
            <a:r>
              <a:rPr lang="ru-RU" altLang="ru-RU" b="1">
                <a:solidFill>
                  <a:srgbClr val="DC4900"/>
                </a:solidFill>
                <a:latin typeface="a_RewinderDemi" pitchFamily="82" charset="-52"/>
              </a:rPr>
              <a:t>Памятники узникам</a:t>
            </a:r>
          </a:p>
        </p:txBody>
      </p:sp>
      <p:sp>
        <p:nvSpPr>
          <p:cNvPr id="24579" name="Rectangle 3"/>
          <p:cNvSpPr>
            <a:spLocks noGrp="1" noChangeArrowheads="1"/>
          </p:cNvSpPr>
          <p:nvPr>
            <p:ph type="body" sz="half" idx="1"/>
          </p:nvPr>
        </p:nvSpPr>
        <p:spPr>
          <a:xfrm>
            <a:off x="419100" y="1524000"/>
            <a:ext cx="3810000" cy="4114800"/>
          </a:xfrm>
        </p:spPr>
        <p:txBody>
          <a:bodyPr/>
          <a:lstStyle/>
          <a:p>
            <a:pPr>
              <a:lnSpc>
                <a:spcPct val="90000"/>
              </a:lnSpc>
              <a:buFontTx/>
              <a:buNone/>
            </a:pPr>
            <a:r>
              <a:rPr lang="ru-RU" altLang="ru-RU" sz="2800" dirty="0"/>
              <a:t>   </a:t>
            </a:r>
            <a:r>
              <a:rPr lang="ru-RU" altLang="ru-RU" sz="2400" b="1" dirty="0">
                <a:solidFill>
                  <a:schemeClr val="bg1"/>
                </a:solidFill>
              </a:rPr>
              <a:t>Недалеко от Риги близ железнодорожной  станции </a:t>
            </a:r>
          </a:p>
          <a:p>
            <a:pPr>
              <a:lnSpc>
                <a:spcPct val="90000"/>
              </a:lnSpc>
              <a:buFontTx/>
              <a:buNone/>
            </a:pPr>
            <a:r>
              <a:rPr lang="ru-RU" altLang="ru-RU" sz="2400" b="1" dirty="0">
                <a:solidFill>
                  <a:schemeClr val="bg1"/>
                </a:solidFill>
              </a:rPr>
              <a:t>    Саласпилс в 1967 г.  был создан мемориальный ансамбль на месте бывшего концлагеря. Под плитой у входа собрана земля из 23 лагерей, действовавших в годы оккупации. </a:t>
            </a:r>
          </a:p>
        </p:txBody>
      </p:sp>
      <p:sp>
        <p:nvSpPr>
          <p:cNvPr id="24582" name="Rectangle 6"/>
          <p:cNvSpPr>
            <a:spLocks noGrp="1" noChangeArrowheads="1"/>
          </p:cNvSpPr>
          <p:nvPr>
            <p:ph type="clipArt" sz="half" idx="2"/>
          </p:nvPr>
        </p:nvSpPr>
        <p:spPr>
          <a:xfrm>
            <a:off x="4648200" y="1524000"/>
            <a:ext cx="3810000" cy="5029200"/>
          </a:xfrm>
        </p:spPr>
      </p:sp>
      <p:pic>
        <p:nvPicPr>
          <p:cNvPr id="24584" name="Picture 8" descr="C:\Documents and Settings\Администратор\Рабочий стол\Проект Люба\фото-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95400"/>
            <a:ext cx="3352800" cy="1916113"/>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C:\Documents and Settings\Администратор\Рабочий стол\Проект Люба\фото-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276600"/>
            <a:ext cx="3276600" cy="3178175"/>
          </a:xfrm>
          <a:prstGeom prst="rect">
            <a:avLst/>
          </a:prstGeom>
          <a:noFill/>
          <a:extLst>
            <a:ext uri="{909E8E84-426E-40DD-AFC4-6F175D3DCCD1}">
              <a14:hiddenFill xmlns:a14="http://schemas.microsoft.com/office/drawing/2010/main">
                <a:solidFill>
                  <a:srgbClr val="FFFFFF"/>
                </a:solidFill>
              </a14:hiddenFill>
            </a:ext>
          </a:extLst>
        </p:spPr>
      </p:pic>
      <p:sp>
        <p:nvSpPr>
          <p:cNvPr id="24587" name="AutoShape 11">
            <a:hlinkClick r:id="" action="ppaction://hlinkshowjump?jump=nextslide" highlightClick="1"/>
          </p:cNvPr>
          <p:cNvSpPr>
            <a:spLocks noChangeArrowheads="1"/>
          </p:cNvSpPr>
          <p:nvPr/>
        </p:nvSpPr>
        <p:spPr bwMode="auto">
          <a:xfrm>
            <a:off x="8081963" y="5567363"/>
            <a:ext cx="784225" cy="409575"/>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24588" name="AutoShape 12">
            <a:hlinkClick r:id="" action="ppaction://hlinkshowjump?jump=previousslide" highlightClick="1"/>
          </p:cNvPr>
          <p:cNvSpPr>
            <a:spLocks noChangeArrowheads="1"/>
          </p:cNvSpPr>
          <p:nvPr/>
        </p:nvSpPr>
        <p:spPr bwMode="auto">
          <a:xfrm>
            <a:off x="8101013" y="6115050"/>
            <a:ext cx="795337" cy="395288"/>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28745700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24578"/>
                                        </p:tgtEl>
                                        <p:attrNameLst>
                                          <p:attrName>style.visibility</p:attrName>
                                        </p:attrNameLst>
                                      </p:cBhvr>
                                      <p:to>
                                        <p:strVal val="visible"/>
                                      </p:to>
                                    </p:set>
                                    <p:animEffect transition="in" filter="box(out)">
                                      <p:cBhvr>
                                        <p:cTn id="7" dur="500"/>
                                        <p:tgtEl>
                                          <p:spTgt spid="24578"/>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24579">
                                            <p:txEl>
                                              <p:pRg st="0" end="0"/>
                                            </p:txEl>
                                          </p:spTgt>
                                        </p:tgtEl>
                                        <p:attrNameLst>
                                          <p:attrName>style.visibility</p:attrName>
                                        </p:attrNameLst>
                                      </p:cBhvr>
                                      <p:to>
                                        <p:strVal val="visible"/>
                                      </p:to>
                                    </p:set>
                                    <p:animEffect transition="in" filter="checkerboard(across)">
                                      <p:cBhvr>
                                        <p:cTn id="11" dur="500"/>
                                        <p:tgtEl>
                                          <p:spTgt spid="24579">
                                            <p:txEl>
                                              <p:pRg st="0" end="0"/>
                                            </p:txEl>
                                          </p:spTgt>
                                        </p:tgtEl>
                                      </p:cBhvr>
                                    </p:animEffect>
                                  </p:childTnLst>
                                </p:cTn>
                              </p:par>
                            </p:childTnLst>
                          </p:cTn>
                        </p:par>
                        <p:par>
                          <p:cTn id="12" fill="hold" nodeType="afterGroup">
                            <p:stCondLst>
                              <p:cond delay="3000"/>
                            </p:stCondLst>
                            <p:childTnLst>
                              <p:par>
                                <p:cTn id="13" presetID="5" presetClass="entr" presetSubtype="10" fill="hold" grpId="0" nodeType="afterEffect">
                                  <p:stCondLst>
                                    <p:cond delay="1000"/>
                                  </p:stCondLst>
                                  <p:childTnLst>
                                    <p:set>
                                      <p:cBhvr>
                                        <p:cTn id="14" dur="1" fill="hold">
                                          <p:stCondLst>
                                            <p:cond delay="0"/>
                                          </p:stCondLst>
                                        </p:cTn>
                                        <p:tgtEl>
                                          <p:spTgt spid="24579">
                                            <p:txEl>
                                              <p:pRg st="1" end="1"/>
                                            </p:txEl>
                                          </p:spTgt>
                                        </p:tgtEl>
                                        <p:attrNameLst>
                                          <p:attrName>style.visibility</p:attrName>
                                        </p:attrNameLst>
                                      </p:cBhvr>
                                      <p:to>
                                        <p:strVal val="visible"/>
                                      </p:to>
                                    </p:set>
                                    <p:animEffect transition="in" filter="checkerboard(across)">
                                      <p:cBhvr>
                                        <p:cTn id="15" dur="500"/>
                                        <p:tgtEl>
                                          <p:spTgt spid="24579">
                                            <p:txEl>
                                              <p:pRg st="1" end="1"/>
                                            </p:txEl>
                                          </p:spTgt>
                                        </p:tgtEl>
                                      </p:cBhvr>
                                    </p:animEffect>
                                  </p:childTnLst>
                                </p:cTn>
                              </p:par>
                            </p:childTnLst>
                          </p:cTn>
                        </p:par>
                        <p:par>
                          <p:cTn id="16" fill="hold" nodeType="afterGroup">
                            <p:stCondLst>
                              <p:cond delay="4500"/>
                            </p:stCondLst>
                            <p:childTnLst>
                              <p:par>
                                <p:cTn id="17" presetID="14" presetClass="entr" presetSubtype="5" fill="hold" nodeType="afterEffect">
                                  <p:stCondLst>
                                    <p:cond delay="1000"/>
                                  </p:stCondLst>
                                  <p:childTnLst>
                                    <p:set>
                                      <p:cBhvr>
                                        <p:cTn id="18" dur="1" fill="hold">
                                          <p:stCondLst>
                                            <p:cond delay="0"/>
                                          </p:stCondLst>
                                        </p:cTn>
                                        <p:tgtEl>
                                          <p:spTgt spid="24584"/>
                                        </p:tgtEl>
                                        <p:attrNameLst>
                                          <p:attrName>style.visibility</p:attrName>
                                        </p:attrNameLst>
                                      </p:cBhvr>
                                      <p:to>
                                        <p:strVal val="visible"/>
                                      </p:to>
                                    </p:set>
                                    <p:animEffect transition="in" filter="randombar(vertical)">
                                      <p:cBhvr>
                                        <p:cTn id="19" dur="500"/>
                                        <p:tgtEl>
                                          <p:spTgt spid="24584"/>
                                        </p:tgtEl>
                                      </p:cBhvr>
                                    </p:animEffect>
                                  </p:childTnLst>
                                </p:cTn>
                              </p:par>
                            </p:childTnLst>
                          </p:cTn>
                        </p:par>
                        <p:par>
                          <p:cTn id="20" fill="hold" nodeType="afterGroup">
                            <p:stCondLst>
                              <p:cond delay="6000"/>
                            </p:stCondLst>
                            <p:childTnLst>
                              <p:par>
                                <p:cTn id="21" presetID="14" presetClass="entr" presetSubtype="5" fill="hold" nodeType="afterEffect">
                                  <p:stCondLst>
                                    <p:cond delay="1000"/>
                                  </p:stCondLst>
                                  <p:childTnLst>
                                    <p:set>
                                      <p:cBhvr>
                                        <p:cTn id="22" dur="1" fill="hold">
                                          <p:stCondLst>
                                            <p:cond delay="0"/>
                                          </p:stCondLst>
                                        </p:cTn>
                                        <p:tgtEl>
                                          <p:spTgt spid="24586"/>
                                        </p:tgtEl>
                                        <p:attrNameLst>
                                          <p:attrName>style.visibility</p:attrName>
                                        </p:attrNameLst>
                                      </p:cBhvr>
                                      <p:to>
                                        <p:strVal val="visible"/>
                                      </p:to>
                                    </p:set>
                                    <p:animEffect transition="in" filter="randombar(vertical)">
                                      <p:cBhvr>
                                        <p:cTn id="23" dur="500"/>
                                        <p:tgtEl>
                                          <p:spTgt spid="24586"/>
                                        </p:tgtEl>
                                      </p:cBhvr>
                                    </p:animEffect>
                                  </p:childTnLst>
                                </p:cTn>
                              </p:par>
                            </p:childTnLst>
                          </p:cTn>
                        </p:par>
                        <p:par>
                          <p:cTn id="24" fill="hold" nodeType="afterGroup">
                            <p:stCondLst>
                              <p:cond delay="7500"/>
                            </p:stCondLst>
                            <p:childTnLst>
                              <p:par>
                                <p:cTn id="25" presetID="2" presetClass="entr" presetSubtype="2" fill="hold" grpId="0" nodeType="afterEffect">
                                  <p:stCondLst>
                                    <p:cond delay="1000"/>
                                  </p:stCondLst>
                                  <p:childTnLst>
                                    <p:set>
                                      <p:cBhvr>
                                        <p:cTn id="26" dur="1" fill="hold">
                                          <p:stCondLst>
                                            <p:cond delay="0"/>
                                          </p:stCondLst>
                                        </p:cTn>
                                        <p:tgtEl>
                                          <p:spTgt spid="24587"/>
                                        </p:tgtEl>
                                        <p:attrNameLst>
                                          <p:attrName>style.visibility</p:attrName>
                                        </p:attrNameLst>
                                      </p:cBhvr>
                                      <p:to>
                                        <p:strVal val="visible"/>
                                      </p:to>
                                    </p:set>
                                    <p:anim calcmode="lin" valueType="num">
                                      <p:cBhvr additive="base">
                                        <p:cTn id="27" dur="500" fill="hold"/>
                                        <p:tgtEl>
                                          <p:spTgt spid="24587"/>
                                        </p:tgtEl>
                                        <p:attrNameLst>
                                          <p:attrName>ppt_x</p:attrName>
                                        </p:attrNameLst>
                                      </p:cBhvr>
                                      <p:tavLst>
                                        <p:tav tm="0">
                                          <p:val>
                                            <p:strVal val="1+#ppt_w/2"/>
                                          </p:val>
                                        </p:tav>
                                        <p:tav tm="100000">
                                          <p:val>
                                            <p:strVal val="#ppt_x"/>
                                          </p:val>
                                        </p:tav>
                                      </p:tavLst>
                                    </p:anim>
                                    <p:anim calcmode="lin" valueType="num">
                                      <p:cBhvr additive="base">
                                        <p:cTn id="28" dur="500" fill="hold"/>
                                        <p:tgtEl>
                                          <p:spTgt spid="2458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9000"/>
                            </p:stCondLst>
                            <p:childTnLst>
                              <p:par>
                                <p:cTn id="30" presetID="2" presetClass="entr" presetSubtype="4" fill="hold" grpId="0" nodeType="afterEffect">
                                  <p:stCondLst>
                                    <p:cond delay="1000"/>
                                  </p:stCondLst>
                                  <p:childTnLst>
                                    <p:set>
                                      <p:cBhvr>
                                        <p:cTn id="31" dur="1" fill="hold">
                                          <p:stCondLst>
                                            <p:cond delay="0"/>
                                          </p:stCondLst>
                                        </p:cTn>
                                        <p:tgtEl>
                                          <p:spTgt spid="24588"/>
                                        </p:tgtEl>
                                        <p:attrNameLst>
                                          <p:attrName>style.visibility</p:attrName>
                                        </p:attrNameLst>
                                      </p:cBhvr>
                                      <p:to>
                                        <p:strVal val="visible"/>
                                      </p:to>
                                    </p:set>
                                    <p:anim calcmode="lin" valueType="num">
                                      <p:cBhvr additive="base">
                                        <p:cTn id="32" dur="500" fill="hold"/>
                                        <p:tgtEl>
                                          <p:spTgt spid="24588"/>
                                        </p:tgtEl>
                                        <p:attrNameLst>
                                          <p:attrName>ppt_x</p:attrName>
                                        </p:attrNameLst>
                                      </p:cBhvr>
                                      <p:tavLst>
                                        <p:tav tm="0">
                                          <p:val>
                                            <p:strVal val="#ppt_x"/>
                                          </p:val>
                                        </p:tav>
                                        <p:tav tm="100000">
                                          <p:val>
                                            <p:strVal val="#ppt_x"/>
                                          </p:val>
                                        </p:tav>
                                      </p:tavLst>
                                    </p:anim>
                                    <p:anim calcmode="lin" valueType="num">
                                      <p:cBhvr additive="base">
                                        <p:cTn id="33" dur="500" fill="hold"/>
                                        <p:tgtEl>
                                          <p:spTgt spid="245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build="p" autoUpdateAnimBg="0" advAuto="1000"/>
      <p:bldP spid="24587" grpId="0" animBg="1"/>
      <p:bldP spid="2458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ru-RU" altLang="ru-RU" b="1">
                <a:solidFill>
                  <a:srgbClr val="DC4900"/>
                </a:solidFill>
                <a:latin typeface="a_RewinderDemi" pitchFamily="82" charset="-52"/>
              </a:rPr>
              <a:t>Источники информации:</a:t>
            </a:r>
          </a:p>
        </p:txBody>
      </p:sp>
      <p:sp>
        <p:nvSpPr>
          <p:cNvPr id="25603" name="Rectangle 3"/>
          <p:cNvSpPr>
            <a:spLocks noGrp="1" noChangeArrowheads="1"/>
          </p:cNvSpPr>
          <p:nvPr>
            <p:ph type="body" idx="1"/>
          </p:nvPr>
        </p:nvSpPr>
        <p:spPr>
          <a:xfrm>
            <a:off x="1066800" y="1752600"/>
            <a:ext cx="7772400" cy="4286250"/>
          </a:xfrm>
        </p:spPr>
        <p:txBody>
          <a:bodyPr/>
          <a:lstStyle/>
          <a:p>
            <a:pPr>
              <a:lnSpc>
                <a:spcPct val="90000"/>
              </a:lnSpc>
            </a:pPr>
            <a:r>
              <a:rPr lang="ru-RU" altLang="ru-RU" sz="2400" b="1" dirty="0">
                <a:solidFill>
                  <a:schemeClr val="bg1"/>
                </a:solidFill>
              </a:rPr>
              <a:t>Воспоминания узницы концлагеря Неверовой Зинаиды Григорьевны. </a:t>
            </a:r>
          </a:p>
          <a:p>
            <a:pPr>
              <a:lnSpc>
                <a:spcPct val="90000"/>
              </a:lnSpc>
            </a:pPr>
            <a:r>
              <a:rPr lang="ru-RU" altLang="ru-RU" sz="2400" b="1" dirty="0">
                <a:solidFill>
                  <a:schemeClr val="bg1"/>
                </a:solidFill>
              </a:rPr>
              <a:t>Жуков Г.К.</a:t>
            </a:r>
            <a:br>
              <a:rPr lang="ru-RU" altLang="ru-RU" sz="2400" b="1" dirty="0">
                <a:solidFill>
                  <a:schemeClr val="bg1"/>
                </a:solidFill>
              </a:rPr>
            </a:br>
            <a:r>
              <a:rPr lang="ru-RU" altLang="ru-RU" sz="2400" b="1" dirty="0">
                <a:solidFill>
                  <a:schemeClr val="bg1"/>
                </a:solidFill>
              </a:rPr>
              <a:t> Воспоминания и размышления. В 3-х т. Т.3.-8-е изд.-М. Новости, 1987.-351с.,  ил.</a:t>
            </a:r>
          </a:p>
          <a:p>
            <a:pPr>
              <a:lnSpc>
                <a:spcPct val="90000"/>
              </a:lnSpc>
            </a:pPr>
            <a:r>
              <a:rPr lang="ru-RU" altLang="ru-RU" sz="2400" b="1" dirty="0">
                <a:solidFill>
                  <a:schemeClr val="bg1"/>
                </a:solidFill>
              </a:rPr>
              <a:t>Подвиг народа: Памятники ВОВ, 1941-1945 гг. М.: Политиздат, 1980г.-318с.,ил.</a:t>
            </a:r>
          </a:p>
          <a:p>
            <a:pPr>
              <a:lnSpc>
                <a:spcPct val="90000"/>
              </a:lnSpc>
            </a:pPr>
            <a:r>
              <a:rPr lang="ru-RU" altLang="ru-RU" sz="2400" b="1" dirty="0">
                <a:solidFill>
                  <a:schemeClr val="bg1"/>
                </a:solidFill>
              </a:rPr>
              <a:t>Журн. «Работница». № 3, 5, 6. 1985 г. М.: Правда</a:t>
            </a:r>
          </a:p>
          <a:p>
            <a:pPr>
              <a:lnSpc>
                <a:spcPct val="90000"/>
              </a:lnSpc>
            </a:pPr>
            <a:r>
              <a:rPr lang="ru-RU" altLang="ru-RU" sz="2400" b="1" dirty="0">
                <a:solidFill>
                  <a:schemeClr val="bg1"/>
                </a:solidFill>
              </a:rPr>
              <a:t>Газета «Известия», </a:t>
            </a:r>
            <a:r>
              <a:rPr lang="ru-RU" altLang="ru-RU" sz="2400" b="1" dirty="0" err="1">
                <a:solidFill>
                  <a:schemeClr val="bg1"/>
                </a:solidFill>
              </a:rPr>
              <a:t>понед</a:t>
            </a:r>
            <a:r>
              <a:rPr lang="ru-RU" altLang="ru-RU" sz="2400" b="1" dirty="0">
                <a:solidFill>
                  <a:schemeClr val="bg1"/>
                </a:solidFill>
              </a:rPr>
              <a:t>. 21.03.05.</a:t>
            </a:r>
          </a:p>
          <a:p>
            <a:pPr>
              <a:lnSpc>
                <a:spcPct val="90000"/>
              </a:lnSpc>
            </a:pPr>
            <a:r>
              <a:rPr lang="ru-RU" altLang="ru-RU" sz="2400" b="1" dirty="0" err="1">
                <a:solidFill>
                  <a:schemeClr val="bg1"/>
                </a:solidFill>
              </a:rPr>
              <a:t>Блатин</a:t>
            </a:r>
            <a:r>
              <a:rPr lang="ru-RU" altLang="ru-RU" sz="2400" b="1" dirty="0">
                <a:solidFill>
                  <a:schemeClr val="bg1"/>
                </a:solidFill>
              </a:rPr>
              <a:t> А.Я.</a:t>
            </a:r>
          </a:p>
          <a:p>
            <a:pPr>
              <a:lnSpc>
                <a:spcPct val="90000"/>
              </a:lnSpc>
              <a:buFontTx/>
              <a:buNone/>
            </a:pPr>
            <a:r>
              <a:rPr lang="ru-RU" altLang="ru-RU" sz="2400" b="1" dirty="0">
                <a:solidFill>
                  <a:schemeClr val="bg1"/>
                </a:solidFill>
              </a:rPr>
              <a:t> Вечный огонь Ленинграда. Записки журналиста. М.: Советская Россия. 1976г. 304с.</a:t>
            </a:r>
          </a:p>
        </p:txBody>
      </p:sp>
      <p:sp>
        <p:nvSpPr>
          <p:cNvPr id="25604" name="AutoShape 4">
            <a:hlinkClick r:id="" action="ppaction://hlinkshowjump?jump=previousslide" highlightClick="1"/>
          </p:cNvPr>
          <p:cNvSpPr>
            <a:spLocks noChangeArrowheads="1"/>
          </p:cNvSpPr>
          <p:nvPr/>
        </p:nvSpPr>
        <p:spPr bwMode="auto">
          <a:xfrm>
            <a:off x="8153400" y="6172200"/>
            <a:ext cx="738188" cy="414338"/>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3026756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25602"/>
                                        </p:tgtEl>
                                        <p:attrNameLst>
                                          <p:attrName>style.visibility</p:attrName>
                                        </p:attrNameLst>
                                      </p:cBhvr>
                                      <p:to>
                                        <p:strVal val="visible"/>
                                      </p:to>
                                    </p:set>
                                    <p:animEffect transition="in" filter="box(out)">
                                      <p:cBhvr>
                                        <p:cTn id="7" dur="500"/>
                                        <p:tgtEl>
                                          <p:spTgt spid="25602"/>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25603">
                                            <p:txEl>
                                              <p:pRg st="0" end="0"/>
                                            </p:txEl>
                                          </p:spTgt>
                                        </p:tgtEl>
                                        <p:attrNameLst>
                                          <p:attrName>style.visibility</p:attrName>
                                        </p:attrNameLst>
                                      </p:cBhvr>
                                      <p:to>
                                        <p:strVal val="visible"/>
                                      </p:to>
                                    </p:set>
                                    <p:animEffect transition="in" filter="blinds(vertical)">
                                      <p:cBhvr>
                                        <p:cTn id="11" dur="500"/>
                                        <p:tgtEl>
                                          <p:spTgt spid="25603">
                                            <p:txEl>
                                              <p:pRg st="0" end="0"/>
                                            </p:txEl>
                                          </p:spTgt>
                                        </p:tgtEl>
                                      </p:cBhvr>
                                    </p:animEffect>
                                  </p:childTnLst>
                                </p:cTn>
                              </p:par>
                            </p:childTnLst>
                          </p:cTn>
                        </p:par>
                        <p:par>
                          <p:cTn id="12" fill="hold" nodeType="afterGroup">
                            <p:stCondLst>
                              <p:cond delay="3000"/>
                            </p:stCondLst>
                            <p:childTnLst>
                              <p:par>
                                <p:cTn id="13" presetID="3" presetClass="entr" presetSubtype="5" fill="hold" grpId="0" nodeType="afterEffect">
                                  <p:stCondLst>
                                    <p:cond delay="1000"/>
                                  </p:stCondLst>
                                  <p:childTnLst>
                                    <p:set>
                                      <p:cBhvr>
                                        <p:cTn id="14" dur="1" fill="hold">
                                          <p:stCondLst>
                                            <p:cond delay="0"/>
                                          </p:stCondLst>
                                        </p:cTn>
                                        <p:tgtEl>
                                          <p:spTgt spid="25603">
                                            <p:txEl>
                                              <p:pRg st="1" end="1"/>
                                            </p:txEl>
                                          </p:spTgt>
                                        </p:tgtEl>
                                        <p:attrNameLst>
                                          <p:attrName>style.visibility</p:attrName>
                                        </p:attrNameLst>
                                      </p:cBhvr>
                                      <p:to>
                                        <p:strVal val="visible"/>
                                      </p:to>
                                    </p:set>
                                    <p:animEffect transition="in" filter="blinds(vertical)">
                                      <p:cBhvr>
                                        <p:cTn id="15" dur="500"/>
                                        <p:tgtEl>
                                          <p:spTgt spid="25603">
                                            <p:txEl>
                                              <p:pRg st="1" end="1"/>
                                            </p:txEl>
                                          </p:spTgt>
                                        </p:tgtEl>
                                      </p:cBhvr>
                                    </p:animEffect>
                                  </p:childTnLst>
                                </p:cTn>
                              </p:par>
                            </p:childTnLst>
                          </p:cTn>
                        </p:par>
                        <p:par>
                          <p:cTn id="16" fill="hold" nodeType="afterGroup">
                            <p:stCondLst>
                              <p:cond delay="4500"/>
                            </p:stCondLst>
                            <p:childTnLst>
                              <p:par>
                                <p:cTn id="17" presetID="3" presetClass="entr" presetSubtype="5" fill="hold" grpId="0" nodeType="afterEffect">
                                  <p:stCondLst>
                                    <p:cond delay="1000"/>
                                  </p:stCondLst>
                                  <p:childTnLst>
                                    <p:set>
                                      <p:cBhvr>
                                        <p:cTn id="18" dur="1" fill="hold">
                                          <p:stCondLst>
                                            <p:cond delay="0"/>
                                          </p:stCondLst>
                                        </p:cTn>
                                        <p:tgtEl>
                                          <p:spTgt spid="25603">
                                            <p:txEl>
                                              <p:pRg st="2" end="2"/>
                                            </p:txEl>
                                          </p:spTgt>
                                        </p:tgtEl>
                                        <p:attrNameLst>
                                          <p:attrName>style.visibility</p:attrName>
                                        </p:attrNameLst>
                                      </p:cBhvr>
                                      <p:to>
                                        <p:strVal val="visible"/>
                                      </p:to>
                                    </p:set>
                                    <p:animEffect transition="in" filter="blinds(vertical)">
                                      <p:cBhvr>
                                        <p:cTn id="19" dur="500"/>
                                        <p:tgtEl>
                                          <p:spTgt spid="25603">
                                            <p:txEl>
                                              <p:pRg st="2" end="2"/>
                                            </p:txEl>
                                          </p:spTgt>
                                        </p:tgtEl>
                                      </p:cBhvr>
                                    </p:animEffect>
                                  </p:childTnLst>
                                </p:cTn>
                              </p:par>
                            </p:childTnLst>
                          </p:cTn>
                        </p:par>
                        <p:par>
                          <p:cTn id="20" fill="hold" nodeType="afterGroup">
                            <p:stCondLst>
                              <p:cond delay="6000"/>
                            </p:stCondLst>
                            <p:childTnLst>
                              <p:par>
                                <p:cTn id="21" presetID="3" presetClass="entr" presetSubtype="5" fill="hold" grpId="0" nodeType="afterEffect">
                                  <p:stCondLst>
                                    <p:cond delay="1000"/>
                                  </p:stCondLst>
                                  <p:childTnLst>
                                    <p:set>
                                      <p:cBhvr>
                                        <p:cTn id="22" dur="1" fill="hold">
                                          <p:stCondLst>
                                            <p:cond delay="0"/>
                                          </p:stCondLst>
                                        </p:cTn>
                                        <p:tgtEl>
                                          <p:spTgt spid="25603">
                                            <p:txEl>
                                              <p:pRg st="3" end="3"/>
                                            </p:txEl>
                                          </p:spTgt>
                                        </p:tgtEl>
                                        <p:attrNameLst>
                                          <p:attrName>style.visibility</p:attrName>
                                        </p:attrNameLst>
                                      </p:cBhvr>
                                      <p:to>
                                        <p:strVal val="visible"/>
                                      </p:to>
                                    </p:set>
                                    <p:animEffect transition="in" filter="blinds(vertical)">
                                      <p:cBhvr>
                                        <p:cTn id="23" dur="500"/>
                                        <p:tgtEl>
                                          <p:spTgt spid="25603">
                                            <p:txEl>
                                              <p:pRg st="3" end="3"/>
                                            </p:txEl>
                                          </p:spTgt>
                                        </p:tgtEl>
                                      </p:cBhvr>
                                    </p:animEffect>
                                  </p:childTnLst>
                                </p:cTn>
                              </p:par>
                            </p:childTnLst>
                          </p:cTn>
                        </p:par>
                        <p:par>
                          <p:cTn id="24" fill="hold" nodeType="afterGroup">
                            <p:stCondLst>
                              <p:cond delay="7500"/>
                            </p:stCondLst>
                            <p:childTnLst>
                              <p:par>
                                <p:cTn id="25" presetID="3" presetClass="entr" presetSubtype="5" fill="hold" grpId="0" nodeType="afterEffect">
                                  <p:stCondLst>
                                    <p:cond delay="100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linds(vertical)">
                                      <p:cBhvr>
                                        <p:cTn id="27" dur="500"/>
                                        <p:tgtEl>
                                          <p:spTgt spid="25603">
                                            <p:txEl>
                                              <p:pRg st="4" end="4"/>
                                            </p:txEl>
                                          </p:spTgt>
                                        </p:tgtEl>
                                      </p:cBhvr>
                                    </p:animEffect>
                                  </p:childTnLst>
                                </p:cTn>
                              </p:par>
                            </p:childTnLst>
                          </p:cTn>
                        </p:par>
                        <p:par>
                          <p:cTn id="28" fill="hold" nodeType="afterGroup">
                            <p:stCondLst>
                              <p:cond delay="9000"/>
                            </p:stCondLst>
                            <p:childTnLst>
                              <p:par>
                                <p:cTn id="29" presetID="3" presetClass="entr" presetSubtype="5" fill="hold" grpId="0" nodeType="afterEffect">
                                  <p:stCondLst>
                                    <p:cond delay="1000"/>
                                  </p:stCondLst>
                                  <p:childTnLst>
                                    <p:set>
                                      <p:cBhvr>
                                        <p:cTn id="30" dur="1" fill="hold">
                                          <p:stCondLst>
                                            <p:cond delay="0"/>
                                          </p:stCondLst>
                                        </p:cTn>
                                        <p:tgtEl>
                                          <p:spTgt spid="25603">
                                            <p:txEl>
                                              <p:pRg st="5" end="5"/>
                                            </p:txEl>
                                          </p:spTgt>
                                        </p:tgtEl>
                                        <p:attrNameLst>
                                          <p:attrName>style.visibility</p:attrName>
                                        </p:attrNameLst>
                                      </p:cBhvr>
                                      <p:to>
                                        <p:strVal val="visible"/>
                                      </p:to>
                                    </p:set>
                                    <p:animEffect transition="in" filter="blinds(vertical)">
                                      <p:cBhvr>
                                        <p:cTn id="31" dur="500"/>
                                        <p:tgtEl>
                                          <p:spTgt spid="25603">
                                            <p:txEl>
                                              <p:pRg st="5" end="5"/>
                                            </p:txEl>
                                          </p:spTgt>
                                        </p:tgtEl>
                                      </p:cBhvr>
                                    </p:animEffect>
                                  </p:childTnLst>
                                </p:cTn>
                              </p:par>
                            </p:childTnLst>
                          </p:cTn>
                        </p:par>
                        <p:par>
                          <p:cTn id="32" fill="hold" nodeType="afterGroup">
                            <p:stCondLst>
                              <p:cond delay="10500"/>
                            </p:stCondLst>
                            <p:childTnLst>
                              <p:par>
                                <p:cTn id="33" presetID="3" presetClass="entr" presetSubtype="5" fill="hold" grpId="0" nodeType="afterEffect">
                                  <p:stCondLst>
                                    <p:cond delay="1000"/>
                                  </p:stCondLst>
                                  <p:childTnLst>
                                    <p:set>
                                      <p:cBhvr>
                                        <p:cTn id="34" dur="1" fill="hold">
                                          <p:stCondLst>
                                            <p:cond delay="0"/>
                                          </p:stCondLst>
                                        </p:cTn>
                                        <p:tgtEl>
                                          <p:spTgt spid="25603">
                                            <p:txEl>
                                              <p:pRg st="6" end="6"/>
                                            </p:txEl>
                                          </p:spTgt>
                                        </p:tgtEl>
                                        <p:attrNameLst>
                                          <p:attrName>style.visibility</p:attrName>
                                        </p:attrNameLst>
                                      </p:cBhvr>
                                      <p:to>
                                        <p:strVal val="visible"/>
                                      </p:to>
                                    </p:set>
                                    <p:animEffect transition="in" filter="blinds(vertical)">
                                      <p:cBhvr>
                                        <p:cTn id="35" dur="500"/>
                                        <p:tgtEl>
                                          <p:spTgt spid="25603">
                                            <p:txEl>
                                              <p:pRg st="6" end="6"/>
                                            </p:txEl>
                                          </p:spTgt>
                                        </p:tgtEl>
                                      </p:cBhvr>
                                    </p:animEffect>
                                  </p:childTnLst>
                                </p:cTn>
                              </p:par>
                            </p:childTnLst>
                          </p:cTn>
                        </p:par>
                        <p:par>
                          <p:cTn id="36" fill="hold" nodeType="afterGroup">
                            <p:stCondLst>
                              <p:cond delay="12000"/>
                            </p:stCondLst>
                            <p:childTnLst>
                              <p:par>
                                <p:cTn id="37" presetID="2" presetClass="entr" presetSubtype="4" fill="hold" grpId="0" nodeType="afterEffect">
                                  <p:stCondLst>
                                    <p:cond delay="1000"/>
                                  </p:stCondLst>
                                  <p:childTnLst>
                                    <p:set>
                                      <p:cBhvr>
                                        <p:cTn id="38" dur="1" fill="hold">
                                          <p:stCondLst>
                                            <p:cond delay="0"/>
                                          </p:stCondLst>
                                        </p:cTn>
                                        <p:tgtEl>
                                          <p:spTgt spid="25604"/>
                                        </p:tgtEl>
                                        <p:attrNameLst>
                                          <p:attrName>style.visibility</p:attrName>
                                        </p:attrNameLst>
                                      </p:cBhvr>
                                      <p:to>
                                        <p:strVal val="visible"/>
                                      </p:to>
                                    </p:set>
                                    <p:anim calcmode="lin" valueType="num">
                                      <p:cBhvr additive="base">
                                        <p:cTn id="39" dur="500" fill="hold"/>
                                        <p:tgtEl>
                                          <p:spTgt spid="25604"/>
                                        </p:tgtEl>
                                        <p:attrNameLst>
                                          <p:attrName>ppt_x</p:attrName>
                                        </p:attrNameLst>
                                      </p:cBhvr>
                                      <p:tavLst>
                                        <p:tav tm="0">
                                          <p:val>
                                            <p:strVal val="#ppt_x"/>
                                          </p:val>
                                        </p:tav>
                                        <p:tav tm="100000">
                                          <p:val>
                                            <p:strVal val="#ppt_x"/>
                                          </p:val>
                                        </p:tav>
                                      </p:tavLst>
                                    </p:anim>
                                    <p:anim calcmode="lin" valueType="num">
                                      <p:cBhvr additive="base">
                                        <p:cTn id="40"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build="p" autoUpdateAnimBg="0" advAuto="1000"/>
      <p:bldP spid="256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924944"/>
            <a:ext cx="8201025" cy="2824162"/>
          </a:xfrm>
        </p:spPr>
        <p:txBody>
          <a:bodyPr/>
          <a:lstStyle/>
          <a:p>
            <a:pPr marL="0" indent="0">
              <a:buNone/>
            </a:pPr>
            <a:r>
              <a:rPr lang="ru-RU" dirty="0" smtClean="0">
                <a:solidFill>
                  <a:schemeClr val="accent3">
                    <a:lumMod val="95000"/>
                  </a:schemeClr>
                </a:solidFill>
              </a:rPr>
              <a:t>Авторы:</a:t>
            </a:r>
          </a:p>
          <a:p>
            <a:pPr marL="0" indent="0">
              <a:buNone/>
            </a:pPr>
            <a:r>
              <a:rPr lang="ru-RU" sz="3600" dirty="0" err="1" smtClean="0">
                <a:solidFill>
                  <a:schemeClr val="accent3">
                    <a:lumMod val="95000"/>
                  </a:schemeClr>
                </a:solidFill>
              </a:rPr>
              <a:t>Маклакова</a:t>
            </a:r>
            <a:r>
              <a:rPr lang="ru-RU" sz="3600" dirty="0" smtClean="0">
                <a:solidFill>
                  <a:schemeClr val="accent3">
                    <a:lumMod val="95000"/>
                  </a:schemeClr>
                </a:solidFill>
              </a:rPr>
              <a:t> Ольга Николаевна, учитель истории;</a:t>
            </a:r>
          </a:p>
          <a:p>
            <a:pPr marL="0" indent="0">
              <a:buNone/>
            </a:pPr>
            <a:r>
              <a:rPr lang="ru-RU" sz="3600" dirty="0" smtClean="0">
                <a:solidFill>
                  <a:schemeClr val="accent3">
                    <a:lumMod val="95000"/>
                  </a:schemeClr>
                </a:solidFill>
              </a:rPr>
              <a:t>Ивченко Наталья Васильевна, учитель русского языка и литературы.</a:t>
            </a:r>
          </a:p>
        </p:txBody>
      </p:sp>
    </p:spTree>
    <p:extLst>
      <p:ext uri="{BB962C8B-B14F-4D97-AF65-F5344CB8AC3E}">
        <p14:creationId xmlns:p14="http://schemas.microsoft.com/office/powerpoint/2010/main" val="15434684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4171950" y="304800"/>
            <a:ext cx="497205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ru-RU" altLang="ru-RU" sz="2400" b="1" i="1" dirty="0">
                <a:solidFill>
                  <a:srgbClr val="FFFFFF"/>
                </a:solidFill>
                <a:latin typeface="a_RewinderDemi" pitchFamily="82" charset="-52"/>
              </a:rPr>
              <a:t>Уже страданьям нашим не найти</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Ни меры, ни названья, ни сравненья.</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Но мы в конце тернистого пути</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И знаем - близок день освобожденья.</a:t>
            </a:r>
          </a:p>
          <a:p>
            <a:pPr fontAlgn="base">
              <a:spcBef>
                <a:spcPct val="0"/>
              </a:spcBef>
              <a:spcAft>
                <a:spcPct val="0"/>
              </a:spcAft>
            </a:pPr>
            <a:r>
              <a:rPr lang="ru-RU" altLang="ru-RU" sz="2400" b="1" i="1" dirty="0">
                <a:solidFill>
                  <a:srgbClr val="FFFFFF"/>
                </a:solidFill>
                <a:latin typeface="a_RewinderDemi" pitchFamily="82" charset="-52"/>
              </a:rPr>
              <a:t>Наверно, будет грозный этот день</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Давно забытой радостью отмечен:</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Наверное, огонь дадут везде,</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Во все дома дадут, на целый вечер.</a:t>
            </a:r>
          </a:p>
          <a:p>
            <a:pPr fontAlgn="base">
              <a:spcBef>
                <a:spcPct val="0"/>
              </a:spcBef>
              <a:spcAft>
                <a:spcPct val="0"/>
              </a:spcAft>
            </a:pPr>
            <a:r>
              <a:rPr lang="ru-RU" altLang="ru-RU" sz="2400" b="1" i="1" dirty="0">
                <a:solidFill>
                  <a:srgbClr val="FFFFFF"/>
                </a:solidFill>
                <a:latin typeface="a_RewinderDemi" pitchFamily="82" charset="-52"/>
              </a:rPr>
              <a:t>Двойною жизнью мы сейчас живем:</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В кольце, во мраке, в голоде, в печали, </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Мы дышим завтрашним, </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            свободным, щедрым днем,- Мы этот день уже завоевали.</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
            </a:r>
            <a:br>
              <a:rPr lang="ru-RU" altLang="ru-RU" sz="2400" b="1" i="1" dirty="0">
                <a:solidFill>
                  <a:srgbClr val="FFFFFF"/>
                </a:solidFill>
                <a:latin typeface="a_RewinderDemi" pitchFamily="82" charset="-52"/>
              </a:rPr>
            </a:br>
            <a:r>
              <a:rPr lang="ru-RU" altLang="ru-RU" sz="2400" b="1" i="1" dirty="0">
                <a:solidFill>
                  <a:srgbClr val="FFFFFF"/>
                </a:solidFill>
                <a:latin typeface="a_RewinderDemi" pitchFamily="82" charset="-52"/>
              </a:rPr>
              <a:t>                О. </a:t>
            </a:r>
            <a:r>
              <a:rPr lang="ru-RU" altLang="ru-RU" sz="2400" b="1" i="1" dirty="0" err="1">
                <a:solidFill>
                  <a:srgbClr val="FFFFFF"/>
                </a:solidFill>
                <a:latin typeface="a_RewinderDemi" pitchFamily="82" charset="-52"/>
              </a:rPr>
              <a:t>Берггольц</a:t>
            </a:r>
            <a:r>
              <a:rPr lang="ru-RU" altLang="ru-RU" sz="2400" b="1" i="1" dirty="0">
                <a:solidFill>
                  <a:srgbClr val="FFFFFF"/>
                </a:solidFill>
                <a:latin typeface="a_RewinderDemi" pitchFamily="82" charset="-52"/>
              </a:rPr>
              <a:t> </a:t>
            </a:r>
          </a:p>
        </p:txBody>
      </p:sp>
      <p:sp>
        <p:nvSpPr>
          <p:cNvPr id="4099" name="AutoShape 3">
            <a:hlinkClick r:id="" action="ppaction://hlinkshowjump?jump=nextslide" highlightClick="1"/>
          </p:cNvPr>
          <p:cNvSpPr>
            <a:spLocks noChangeArrowheads="1"/>
          </p:cNvSpPr>
          <p:nvPr/>
        </p:nvSpPr>
        <p:spPr bwMode="auto">
          <a:xfrm>
            <a:off x="8113713" y="5416550"/>
            <a:ext cx="777875" cy="350838"/>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4100" name="AutoShape 4">
            <a:hlinkClick r:id="" action="ppaction://hlinkshowjump?jump=previousslide" highlightClick="1"/>
          </p:cNvPr>
          <p:cNvSpPr>
            <a:spLocks noChangeArrowheads="1"/>
          </p:cNvSpPr>
          <p:nvPr/>
        </p:nvSpPr>
        <p:spPr bwMode="auto">
          <a:xfrm>
            <a:off x="8113713" y="5962650"/>
            <a:ext cx="782637" cy="36195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pic>
        <p:nvPicPr>
          <p:cNvPr id="4103" name="Запи1180.WAV">
            <a:hlinkClick r:id="" action="ppaction://media"/>
          </p:cNvPr>
          <p:cNvPicPr>
            <a:picLocks noChangeAspect="1" noChangeArrowheads="1"/>
          </p:cNvPicPr>
          <p:nvPr>
            <a:wavAudioFile r:embed="rId1" name="Записанный звук"/>
          </p:nvPr>
        </p:nvPicPr>
        <p:blipFill>
          <a:blip r:embed="rId5">
            <a:extLst>
              <a:ext uri="{28A0092B-C50C-407E-A947-70E740481C1C}">
                <a14:useLocalDpi xmlns:a14="http://schemas.microsoft.com/office/drawing/2010/main" val="0"/>
              </a:ext>
            </a:extLst>
          </a:blip>
          <a:srcRect/>
          <a:stretch>
            <a:fillRect/>
          </a:stretch>
        </p:blipFill>
        <p:spPr bwMode="auto">
          <a:xfrm>
            <a:off x="1490663" y="70770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115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1000"/>
                                  </p:stCondLst>
                                  <p:childTnLst>
                                    <p:cmd type="call" cmd="playFrom(0.0)">
                                      <p:cBhvr>
                                        <p:cTn id="6" dur="36000" fill="hold"/>
                                        <p:tgtEl>
                                          <p:spTgt spid="4103"/>
                                        </p:tgtEl>
                                      </p:cBhvr>
                                    </p:cmd>
                                  </p:childTnLst>
                                </p:cTn>
                              </p:par>
                              <p:par>
                                <p:cTn id="7" presetID="9" presetClass="entr" presetSubtype="0" fill="hold" grpId="0" nodeType="withEffect">
                                  <p:stCondLst>
                                    <p:cond delay="0"/>
                                  </p:stCondLst>
                                  <p:iterate type="wd">
                                    <p:tmPct val="100000"/>
                                  </p:iterate>
                                  <p:childTnLst>
                                    <p:set>
                                      <p:cBhvr>
                                        <p:cTn id="8" dur="1" fill="hold">
                                          <p:stCondLst>
                                            <p:cond delay="0"/>
                                          </p:stCondLst>
                                        </p:cTn>
                                        <p:tgtEl>
                                          <p:spTgt spid="4098"/>
                                        </p:tgtEl>
                                        <p:attrNameLst>
                                          <p:attrName>style.visibility</p:attrName>
                                        </p:attrNameLst>
                                      </p:cBhvr>
                                      <p:to>
                                        <p:strVal val="visible"/>
                                      </p:to>
                                    </p:set>
                                    <p:animEffect transition="in" filter="dissolve">
                                      <p:cBhvr>
                                        <p:cTn id="9" dur="300"/>
                                        <p:tgtEl>
                                          <p:spTgt spid="4098"/>
                                        </p:tgtEl>
                                      </p:cBhvr>
                                    </p:animEffect>
                                  </p:childTnLst>
                                </p:cTn>
                              </p:par>
                            </p:childTnLst>
                          </p:cTn>
                        </p:par>
                        <p:par>
                          <p:cTn id="10" fill="hold" nodeType="afterGroup">
                            <p:stCondLst>
                              <p:cond delay="37000"/>
                            </p:stCondLst>
                            <p:childTnLst>
                              <p:par>
                                <p:cTn id="11" presetID="2" presetClass="entr" presetSubtype="2" fill="hold" grpId="0" nodeType="afterEffect">
                                  <p:stCondLst>
                                    <p:cond delay="1000"/>
                                  </p:stCondLst>
                                  <p:childTnLst>
                                    <p:set>
                                      <p:cBhvr>
                                        <p:cTn id="12" dur="1" fill="hold">
                                          <p:stCondLst>
                                            <p:cond delay="0"/>
                                          </p:stCondLst>
                                        </p:cTn>
                                        <p:tgtEl>
                                          <p:spTgt spid="4099"/>
                                        </p:tgtEl>
                                        <p:attrNameLst>
                                          <p:attrName>style.visibility</p:attrName>
                                        </p:attrNameLst>
                                      </p:cBhvr>
                                      <p:to>
                                        <p:strVal val="visible"/>
                                      </p:to>
                                    </p:set>
                                    <p:anim calcmode="lin" valueType="num">
                                      <p:cBhvr additive="base">
                                        <p:cTn id="13" dur="500" fill="hold"/>
                                        <p:tgtEl>
                                          <p:spTgt spid="4099"/>
                                        </p:tgtEl>
                                        <p:attrNameLst>
                                          <p:attrName>ppt_x</p:attrName>
                                        </p:attrNameLst>
                                      </p:cBhvr>
                                      <p:tavLst>
                                        <p:tav tm="0">
                                          <p:val>
                                            <p:strVal val="1+#ppt_w/2"/>
                                          </p:val>
                                        </p:tav>
                                        <p:tav tm="100000">
                                          <p:val>
                                            <p:strVal val="#ppt_x"/>
                                          </p:val>
                                        </p:tav>
                                      </p:tavLst>
                                    </p:anim>
                                    <p:anim calcmode="lin" valueType="num">
                                      <p:cBhvr additive="base">
                                        <p:cTn id="14" dur="500" fill="hold"/>
                                        <p:tgtEl>
                                          <p:spTgt spid="409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38500"/>
                            </p:stCondLst>
                            <p:childTnLst>
                              <p:par>
                                <p:cTn id="16" presetID="2" presetClass="entr" presetSubtype="4" fill="hold" grpId="0" nodeType="afterEffect">
                                  <p:stCondLst>
                                    <p:cond delay="1000"/>
                                  </p:stCondLst>
                                  <p:childTnLst>
                                    <p:set>
                                      <p:cBhvr>
                                        <p:cTn id="17" dur="1" fill="hold">
                                          <p:stCondLst>
                                            <p:cond delay="0"/>
                                          </p:stCondLst>
                                        </p:cTn>
                                        <p:tgtEl>
                                          <p:spTgt spid="4100"/>
                                        </p:tgtEl>
                                        <p:attrNameLst>
                                          <p:attrName>style.visibility</p:attrName>
                                        </p:attrNameLst>
                                      </p:cBhvr>
                                      <p:to>
                                        <p:strVal val="visible"/>
                                      </p:to>
                                    </p:set>
                                    <p:anim calcmode="lin" valueType="num">
                                      <p:cBhvr additive="base">
                                        <p:cTn id="18" dur="500" fill="hold"/>
                                        <p:tgtEl>
                                          <p:spTgt spid="4100"/>
                                        </p:tgtEl>
                                        <p:attrNameLst>
                                          <p:attrName>ppt_x</p:attrName>
                                        </p:attrNameLst>
                                      </p:cBhvr>
                                      <p:tavLst>
                                        <p:tav tm="0">
                                          <p:val>
                                            <p:strVal val="#ppt_x"/>
                                          </p:val>
                                        </p:tav>
                                        <p:tav tm="100000">
                                          <p:val>
                                            <p:strVal val="#ppt_x"/>
                                          </p:val>
                                        </p:tav>
                                      </p:tavLst>
                                    </p:anim>
                                    <p:anim calcmode="lin" valueType="num">
                                      <p:cBhvr additive="base">
                                        <p:cTn id="19"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4103"/>
                </p:tgtEl>
              </p:cMediaNode>
            </p:audio>
          </p:childTnLst>
        </p:cTn>
      </p:par>
    </p:tnLst>
    <p:bldLst>
      <p:bldP spid="4098" grpId="0" autoUpdateAnimBg="0"/>
      <p:bldP spid="4099" grpId="0" animBg="1"/>
      <p:bldP spid="410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ru-RU" altLang="ru-RU" b="1">
                <a:solidFill>
                  <a:srgbClr val="DC4900"/>
                </a:solidFill>
                <a:latin typeface="a_RewinderDemi" pitchFamily="82" charset="-52"/>
              </a:rPr>
              <a:t>Куда забросила война советских военнопленных</a:t>
            </a:r>
          </a:p>
        </p:txBody>
      </p:sp>
      <p:sp>
        <p:nvSpPr>
          <p:cNvPr id="5127" name="Rectangle 7"/>
          <p:cNvSpPr>
            <a:spLocks noGrp="1" noChangeArrowheads="1"/>
          </p:cNvSpPr>
          <p:nvPr>
            <p:ph type="body" sz="half" idx="1"/>
          </p:nvPr>
        </p:nvSpPr>
        <p:spPr>
          <a:xfrm>
            <a:off x="323850" y="1981200"/>
            <a:ext cx="4019550" cy="4114800"/>
          </a:xfrm>
        </p:spPr>
        <p:txBody>
          <a:bodyPr/>
          <a:lstStyle/>
          <a:p>
            <a:pPr>
              <a:lnSpc>
                <a:spcPct val="90000"/>
              </a:lnSpc>
              <a:buFontTx/>
              <a:buNone/>
            </a:pPr>
            <a:r>
              <a:rPr lang="ru-RU" altLang="ru-RU" sz="2400" dirty="0"/>
              <a:t>    </a:t>
            </a:r>
            <a:r>
              <a:rPr lang="ru-RU" altLang="ru-RU" sz="2400" b="1" dirty="0">
                <a:solidFill>
                  <a:schemeClr val="bg1"/>
                </a:solidFill>
                <a:cs typeface="Times New Roman" pitchFamily="18" charset="0"/>
              </a:rPr>
              <a:t>Норвегия</a:t>
            </a:r>
            <a:r>
              <a:rPr lang="ru-RU" altLang="ru-RU" sz="2400" b="1" dirty="0">
                <a:solidFill>
                  <a:schemeClr val="bg1"/>
                </a:solidFill>
              </a:rPr>
              <a:t> - </a:t>
            </a:r>
            <a:r>
              <a:rPr lang="ru-RU" altLang="ru-RU" sz="2400" b="1" dirty="0">
                <a:solidFill>
                  <a:schemeClr val="bg1"/>
                </a:solidFill>
                <a:cs typeface="Times New Roman" pitchFamily="18" charset="0"/>
              </a:rPr>
              <a:t>77812 </a:t>
            </a:r>
            <a:r>
              <a:rPr lang="ru-RU" altLang="ru-RU" sz="2400" b="1" dirty="0">
                <a:solidFill>
                  <a:schemeClr val="bg1"/>
                </a:solidFill>
              </a:rPr>
              <a:t>чел.</a:t>
            </a:r>
            <a:r>
              <a:rPr lang="ru-RU" altLang="ru-RU" sz="2400" b="1" dirty="0">
                <a:solidFill>
                  <a:schemeClr val="bg1"/>
                </a:solidFill>
                <a:cs typeface="Times New Roman" pitchFamily="18" charset="0"/>
              </a:rPr>
              <a:t>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Швеция</a:t>
            </a:r>
            <a:r>
              <a:rPr lang="ru-RU" altLang="ru-RU" sz="2400" b="1" dirty="0">
                <a:solidFill>
                  <a:schemeClr val="bg1"/>
                </a:solidFill>
              </a:rPr>
              <a:t> </a:t>
            </a:r>
            <a:r>
              <a:rPr lang="ru-RU" altLang="ru-RU" sz="2400" b="1" dirty="0">
                <a:solidFill>
                  <a:schemeClr val="bg1"/>
                </a:solidFill>
                <a:cs typeface="Times New Roman" pitchFamily="18" charset="0"/>
              </a:rPr>
              <a:t>–</a:t>
            </a:r>
            <a:r>
              <a:rPr lang="ru-RU" altLang="ru-RU" sz="2400" b="1" dirty="0">
                <a:solidFill>
                  <a:schemeClr val="bg1"/>
                </a:solidFill>
              </a:rPr>
              <a:t> 2156 чел.</a:t>
            </a:r>
            <a:br>
              <a:rPr lang="ru-RU" altLang="ru-RU" sz="2400" b="1" dirty="0">
                <a:solidFill>
                  <a:schemeClr val="bg1"/>
                </a:solidFill>
              </a:rPr>
            </a:br>
            <a:r>
              <a:rPr lang="ru-RU" altLang="ru-RU" sz="2400" b="1" dirty="0">
                <a:solidFill>
                  <a:schemeClr val="bg1"/>
                </a:solidFill>
                <a:cs typeface="Times New Roman" pitchFamily="18" charset="0"/>
              </a:rPr>
              <a:t>Финляндия</a:t>
            </a:r>
            <a:r>
              <a:rPr lang="ru-RU" altLang="ru-RU" sz="2400" b="1" dirty="0">
                <a:solidFill>
                  <a:schemeClr val="bg1"/>
                </a:solidFill>
              </a:rPr>
              <a:t> </a:t>
            </a:r>
            <a:r>
              <a:rPr lang="ru-RU" altLang="ru-RU" sz="2400" b="1" dirty="0">
                <a:solidFill>
                  <a:schemeClr val="bg1"/>
                </a:solidFill>
                <a:cs typeface="Times New Roman" pitchFamily="18" charset="0"/>
              </a:rPr>
              <a:t>– 42778</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rPr>
              <a:t> </a:t>
            </a:r>
            <a:r>
              <a:rPr lang="ru-RU" altLang="ru-RU" sz="2400" b="1" dirty="0">
                <a:solidFill>
                  <a:schemeClr val="bg1"/>
                </a:solidFill>
                <a:cs typeface="Times New Roman" pitchFamily="18" charset="0"/>
              </a:rPr>
              <a:t>Дания</a:t>
            </a:r>
            <a:r>
              <a:rPr lang="ru-RU" altLang="ru-RU" sz="2400" b="1" dirty="0">
                <a:solidFill>
                  <a:schemeClr val="bg1"/>
                </a:solidFill>
              </a:rPr>
              <a:t> </a:t>
            </a:r>
            <a:r>
              <a:rPr lang="ru-RU" altLang="ru-RU" sz="2400" b="1" dirty="0">
                <a:solidFill>
                  <a:schemeClr val="bg1"/>
                </a:solidFill>
                <a:cs typeface="Times New Roman" pitchFamily="18" charset="0"/>
              </a:rPr>
              <a:t>– 4635</a:t>
            </a:r>
            <a:r>
              <a:rPr lang="ru-RU" altLang="ru-RU" sz="2400" b="1" dirty="0">
                <a:solidFill>
                  <a:schemeClr val="bg1"/>
                </a:solidFill>
              </a:rPr>
              <a:t>чел.   </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Голландия</a:t>
            </a:r>
            <a:r>
              <a:rPr lang="ru-RU" altLang="ru-RU" sz="2400" b="1" dirty="0">
                <a:solidFill>
                  <a:schemeClr val="bg1"/>
                </a:solidFill>
              </a:rPr>
              <a:t> </a:t>
            </a:r>
            <a:r>
              <a:rPr lang="ru-RU" altLang="ru-RU" sz="2400" b="1" dirty="0">
                <a:solidFill>
                  <a:schemeClr val="bg1"/>
                </a:solidFill>
                <a:cs typeface="Times New Roman" pitchFamily="18" charset="0"/>
              </a:rPr>
              <a:t>– 74</a:t>
            </a:r>
            <a:r>
              <a:rPr lang="ru-RU" altLang="ru-RU" sz="2400" b="1" dirty="0">
                <a:solidFill>
                  <a:schemeClr val="bg1"/>
                </a:solidFill>
              </a:rPr>
              <a:t> чел.</a:t>
            </a:r>
            <a:br>
              <a:rPr lang="ru-RU" altLang="ru-RU" sz="2400" b="1" dirty="0">
                <a:solidFill>
                  <a:schemeClr val="bg1"/>
                </a:solidFill>
              </a:rPr>
            </a:br>
            <a:r>
              <a:rPr lang="ru-RU" altLang="ru-RU" sz="2400" b="1" dirty="0">
                <a:solidFill>
                  <a:schemeClr val="bg1"/>
                </a:solidFill>
                <a:cs typeface="Times New Roman" pitchFamily="18" charset="0"/>
              </a:rPr>
              <a:t>Бельгия</a:t>
            </a:r>
            <a:r>
              <a:rPr lang="ru-RU" altLang="ru-RU" sz="2400" b="1" dirty="0">
                <a:solidFill>
                  <a:schemeClr val="bg1"/>
                </a:solidFill>
              </a:rPr>
              <a:t> </a:t>
            </a:r>
            <a:r>
              <a:rPr lang="ru-RU" altLang="ru-RU" sz="2400" b="1" dirty="0">
                <a:solidFill>
                  <a:schemeClr val="bg1"/>
                </a:solidFill>
                <a:cs typeface="Times New Roman" pitchFamily="18" charset="0"/>
              </a:rPr>
              <a:t>– 7352</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Англия</a:t>
            </a:r>
            <a:r>
              <a:rPr lang="ru-RU" altLang="ru-RU" sz="2400" b="1" dirty="0">
                <a:solidFill>
                  <a:schemeClr val="bg1"/>
                </a:solidFill>
              </a:rPr>
              <a:t> </a:t>
            </a:r>
            <a:r>
              <a:rPr lang="ru-RU" altLang="ru-RU" sz="2400" b="1" dirty="0">
                <a:solidFill>
                  <a:schemeClr val="bg1"/>
                </a:solidFill>
                <a:cs typeface="Times New Roman" pitchFamily="18" charset="0"/>
              </a:rPr>
              <a:t>–</a:t>
            </a:r>
            <a:r>
              <a:rPr lang="ru-RU" altLang="ru-RU" sz="2400" b="1" dirty="0">
                <a:solidFill>
                  <a:schemeClr val="bg1"/>
                </a:solidFill>
              </a:rPr>
              <a:t> </a:t>
            </a:r>
            <a:r>
              <a:rPr lang="ru-RU" altLang="ru-RU" sz="2400" b="1" dirty="0">
                <a:solidFill>
                  <a:schemeClr val="bg1"/>
                </a:solidFill>
                <a:cs typeface="Times New Roman" pitchFamily="18" charset="0"/>
              </a:rPr>
              <a:t>21900</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Германия</a:t>
            </a:r>
            <a:r>
              <a:rPr lang="ru-RU" altLang="ru-RU" sz="2400" b="1" dirty="0">
                <a:solidFill>
                  <a:schemeClr val="bg1"/>
                </a:solidFill>
              </a:rPr>
              <a:t> </a:t>
            </a:r>
            <a:r>
              <a:rPr lang="ru-RU" altLang="ru-RU" sz="2400" b="1" dirty="0">
                <a:solidFill>
                  <a:schemeClr val="bg1"/>
                </a:solidFill>
                <a:cs typeface="Times New Roman" pitchFamily="18" charset="0"/>
              </a:rPr>
              <a:t>– 1064039</a:t>
            </a:r>
            <a:r>
              <a:rPr lang="ru-RU" altLang="ru-RU" sz="2400" b="1" dirty="0">
                <a:solidFill>
                  <a:schemeClr val="bg1"/>
                </a:solidFill>
              </a:rPr>
              <a:t>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Франция</a:t>
            </a:r>
            <a:r>
              <a:rPr lang="ru-RU" altLang="ru-RU" sz="2400" b="1" dirty="0">
                <a:solidFill>
                  <a:schemeClr val="bg1"/>
                </a:solidFill>
              </a:rPr>
              <a:t> </a:t>
            </a:r>
            <a:r>
              <a:rPr lang="ru-RU" altLang="ru-RU" sz="2400" b="1" dirty="0">
                <a:solidFill>
                  <a:schemeClr val="bg1"/>
                </a:solidFill>
                <a:cs typeface="Times New Roman" pitchFamily="18" charset="0"/>
              </a:rPr>
              <a:t>– 85409</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Швейцария</a:t>
            </a:r>
            <a:r>
              <a:rPr lang="ru-RU" altLang="ru-RU" sz="2400" b="1" dirty="0">
                <a:solidFill>
                  <a:schemeClr val="bg1"/>
                </a:solidFill>
              </a:rPr>
              <a:t> </a:t>
            </a:r>
            <a:r>
              <a:rPr lang="ru-RU" altLang="ru-RU" sz="2400" b="1" dirty="0">
                <a:solidFill>
                  <a:schemeClr val="bg1"/>
                </a:solidFill>
                <a:cs typeface="Times New Roman" pitchFamily="18" charset="0"/>
              </a:rPr>
              <a:t>– 6060</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endParaRPr lang="ru-RU" altLang="ru-RU" sz="2400" b="1" dirty="0">
              <a:solidFill>
                <a:schemeClr val="bg1"/>
              </a:solidFill>
              <a:cs typeface="Times New Roman" pitchFamily="18" charset="0"/>
            </a:endParaRPr>
          </a:p>
        </p:txBody>
      </p:sp>
      <p:sp>
        <p:nvSpPr>
          <p:cNvPr id="5128" name="Rectangle 8"/>
          <p:cNvSpPr>
            <a:spLocks noGrp="1" noChangeArrowheads="1"/>
          </p:cNvSpPr>
          <p:nvPr>
            <p:ph type="body" sz="half" idx="2"/>
          </p:nvPr>
        </p:nvSpPr>
        <p:spPr>
          <a:xfrm>
            <a:off x="4133850" y="1981200"/>
            <a:ext cx="4324350" cy="4114800"/>
          </a:xfrm>
        </p:spPr>
        <p:txBody>
          <a:bodyPr/>
          <a:lstStyle/>
          <a:p>
            <a:pPr>
              <a:lnSpc>
                <a:spcPct val="90000"/>
              </a:lnSpc>
              <a:buFontTx/>
              <a:buNone/>
            </a:pPr>
            <a:r>
              <a:rPr lang="ru-RU" altLang="ru-RU" sz="2400" dirty="0"/>
              <a:t>    </a:t>
            </a:r>
            <a:r>
              <a:rPr lang="ru-RU" altLang="ru-RU" sz="2400" b="1" dirty="0">
                <a:solidFill>
                  <a:schemeClr val="bg1"/>
                </a:solidFill>
                <a:cs typeface="Times New Roman" pitchFamily="18" charset="0"/>
              </a:rPr>
              <a:t>Польша</a:t>
            </a:r>
            <a:r>
              <a:rPr lang="ru-RU" altLang="ru-RU" sz="2400" b="1" dirty="0">
                <a:solidFill>
                  <a:schemeClr val="bg1"/>
                </a:solidFill>
              </a:rPr>
              <a:t> </a:t>
            </a:r>
            <a:r>
              <a:rPr lang="ru-RU" altLang="ru-RU" sz="2400" b="1" dirty="0">
                <a:solidFill>
                  <a:schemeClr val="bg1"/>
                </a:solidFill>
                <a:cs typeface="Times New Roman" pitchFamily="18" charset="0"/>
              </a:rPr>
              <a:t>– 9950</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Чехословакия</a:t>
            </a:r>
            <a:r>
              <a:rPr lang="ru-RU" altLang="ru-RU" sz="2400" b="1" dirty="0">
                <a:solidFill>
                  <a:schemeClr val="bg1"/>
                </a:solidFill>
              </a:rPr>
              <a:t> </a:t>
            </a:r>
            <a:r>
              <a:rPr lang="ru-RU" altLang="ru-RU" sz="2400" b="1" dirty="0">
                <a:solidFill>
                  <a:schemeClr val="bg1"/>
                </a:solidFill>
                <a:cs typeface="Times New Roman" pitchFamily="18" charset="0"/>
              </a:rPr>
              <a:t>– 6423</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Австрия</a:t>
            </a:r>
            <a:r>
              <a:rPr lang="ru-RU" altLang="ru-RU" sz="2400" b="1" dirty="0">
                <a:solidFill>
                  <a:schemeClr val="bg1"/>
                </a:solidFill>
              </a:rPr>
              <a:t> </a:t>
            </a:r>
            <a:r>
              <a:rPr lang="ru-RU" altLang="ru-RU" sz="2400" b="1" dirty="0">
                <a:solidFill>
                  <a:schemeClr val="bg1"/>
                </a:solidFill>
                <a:cs typeface="Times New Roman" pitchFamily="18" charset="0"/>
              </a:rPr>
              <a:t>– 84820</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Румыния</a:t>
            </a:r>
            <a:r>
              <a:rPr lang="ru-RU" altLang="ru-RU" sz="2400" b="1" dirty="0">
                <a:solidFill>
                  <a:schemeClr val="bg1"/>
                </a:solidFill>
              </a:rPr>
              <a:t> </a:t>
            </a:r>
            <a:r>
              <a:rPr lang="ru-RU" altLang="ru-RU" sz="2400" b="1" dirty="0">
                <a:solidFill>
                  <a:schemeClr val="bg1"/>
                </a:solidFill>
                <a:cs typeface="Times New Roman" pitchFamily="18" charset="0"/>
              </a:rPr>
              <a:t>– 28799</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Венгрия</a:t>
            </a:r>
            <a:r>
              <a:rPr lang="ru-RU" altLang="ru-RU" sz="2400" b="1" dirty="0">
                <a:solidFill>
                  <a:schemeClr val="bg1"/>
                </a:solidFill>
              </a:rPr>
              <a:t> </a:t>
            </a:r>
            <a:r>
              <a:rPr lang="ru-RU" altLang="ru-RU" sz="2400" b="1" dirty="0">
                <a:solidFill>
                  <a:schemeClr val="bg1"/>
                </a:solidFill>
                <a:cs typeface="Times New Roman" pitchFamily="18" charset="0"/>
              </a:rPr>
              <a:t>– 698</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Болгария</a:t>
            </a:r>
            <a:r>
              <a:rPr lang="ru-RU" altLang="ru-RU" sz="2400" b="1" dirty="0">
                <a:solidFill>
                  <a:schemeClr val="bg1"/>
                </a:solidFill>
              </a:rPr>
              <a:t> –</a:t>
            </a:r>
            <a:r>
              <a:rPr lang="ru-RU" altLang="ru-RU" sz="2400" b="1" dirty="0">
                <a:solidFill>
                  <a:schemeClr val="bg1"/>
                </a:solidFill>
                <a:cs typeface="Times New Roman" pitchFamily="18" charset="0"/>
              </a:rPr>
              <a:t> 643</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Югославия</a:t>
            </a:r>
            <a:r>
              <a:rPr lang="ru-RU" altLang="ru-RU" sz="2400" b="1" dirty="0">
                <a:solidFill>
                  <a:schemeClr val="bg1"/>
                </a:solidFill>
              </a:rPr>
              <a:t> </a:t>
            </a:r>
            <a:r>
              <a:rPr lang="ru-RU" altLang="ru-RU" sz="2400" b="1" dirty="0">
                <a:solidFill>
                  <a:schemeClr val="bg1"/>
                </a:solidFill>
                <a:cs typeface="Times New Roman" pitchFamily="18" charset="0"/>
              </a:rPr>
              <a:t>– 11309</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Албания</a:t>
            </a:r>
            <a:r>
              <a:rPr lang="ru-RU" altLang="ru-RU" sz="2400" b="1" dirty="0">
                <a:solidFill>
                  <a:schemeClr val="bg1"/>
                </a:solidFill>
              </a:rPr>
              <a:t> </a:t>
            </a:r>
            <a:r>
              <a:rPr lang="ru-RU" altLang="ru-RU" sz="2400" b="1" dirty="0">
                <a:solidFill>
                  <a:schemeClr val="bg1"/>
                </a:solidFill>
                <a:cs typeface="Times New Roman" pitchFamily="18" charset="0"/>
              </a:rPr>
              <a:t>– 805</a:t>
            </a:r>
            <a:r>
              <a:rPr lang="ru-RU" altLang="ru-RU" sz="2400" b="1" dirty="0">
                <a:solidFill>
                  <a:schemeClr val="bg1"/>
                </a:solidFill>
              </a:rPr>
              <a:t> чел.</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Греция</a:t>
            </a:r>
            <a:r>
              <a:rPr lang="ru-RU" altLang="ru-RU" sz="2400" b="1" dirty="0">
                <a:solidFill>
                  <a:schemeClr val="bg1"/>
                </a:solidFill>
              </a:rPr>
              <a:t> </a:t>
            </a:r>
            <a:r>
              <a:rPr lang="ru-RU" altLang="ru-RU" sz="2400" b="1" dirty="0">
                <a:solidFill>
                  <a:schemeClr val="bg1"/>
                </a:solidFill>
                <a:cs typeface="Times New Roman" pitchFamily="18" charset="0"/>
              </a:rPr>
              <a:t>– 1288</a:t>
            </a:r>
            <a:r>
              <a:rPr lang="ru-RU" altLang="ru-RU" sz="2400" b="1" dirty="0">
                <a:solidFill>
                  <a:schemeClr val="bg1"/>
                </a:solidFill>
              </a:rPr>
              <a:t> чел. </a:t>
            </a:r>
            <a:r>
              <a:rPr lang="ru-RU" altLang="ru-RU" sz="2400" b="1" dirty="0">
                <a:solidFill>
                  <a:schemeClr val="bg1"/>
                </a:solidFill>
                <a:cs typeface="Times New Roman" pitchFamily="18" charset="0"/>
              </a:rPr>
              <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Италия</a:t>
            </a:r>
            <a:r>
              <a:rPr lang="ru-RU" altLang="ru-RU" sz="2400" b="1" dirty="0">
                <a:solidFill>
                  <a:schemeClr val="bg1"/>
                </a:solidFill>
              </a:rPr>
              <a:t> </a:t>
            </a:r>
            <a:r>
              <a:rPr lang="ru-RU" altLang="ru-RU" sz="2400" b="1" dirty="0">
                <a:solidFill>
                  <a:schemeClr val="bg1"/>
                </a:solidFill>
                <a:cs typeface="Times New Roman" pitchFamily="18" charset="0"/>
              </a:rPr>
              <a:t>– 44205</a:t>
            </a:r>
            <a:r>
              <a:rPr lang="ru-RU" altLang="ru-RU" sz="2400" b="1" dirty="0">
                <a:solidFill>
                  <a:schemeClr val="bg1"/>
                </a:solidFill>
              </a:rPr>
              <a:t> чел.</a:t>
            </a:r>
          </a:p>
          <a:p>
            <a:pPr>
              <a:lnSpc>
                <a:spcPct val="90000"/>
              </a:lnSpc>
              <a:buFontTx/>
              <a:buNone/>
            </a:pPr>
            <a:r>
              <a:rPr lang="ru-RU" altLang="ru-RU" sz="2400" b="1" dirty="0">
                <a:solidFill>
                  <a:schemeClr val="bg1"/>
                </a:solidFill>
              </a:rPr>
              <a:t>    </a:t>
            </a:r>
            <a:r>
              <a:rPr lang="ru-RU" altLang="ru-RU" sz="2400" b="1" dirty="0">
                <a:solidFill>
                  <a:schemeClr val="bg1"/>
                </a:solidFill>
                <a:cs typeface="Times New Roman" pitchFamily="18" charset="0"/>
              </a:rPr>
              <a:t>США</a:t>
            </a:r>
            <a:r>
              <a:rPr lang="ru-RU" altLang="ru-RU" sz="2400" b="1" dirty="0">
                <a:solidFill>
                  <a:schemeClr val="bg1"/>
                </a:solidFill>
              </a:rPr>
              <a:t> </a:t>
            </a:r>
            <a:r>
              <a:rPr lang="ru-RU" altLang="ru-RU" sz="2400" b="1" dirty="0">
                <a:solidFill>
                  <a:schemeClr val="bg1"/>
                </a:solidFill>
                <a:cs typeface="Times New Roman" pitchFamily="18" charset="0"/>
              </a:rPr>
              <a:t>– 3823</a:t>
            </a:r>
            <a:r>
              <a:rPr lang="ru-RU" altLang="ru-RU" sz="2400" b="1" dirty="0">
                <a:solidFill>
                  <a:schemeClr val="bg1"/>
                </a:solidFill>
              </a:rPr>
              <a:t> чел.</a:t>
            </a:r>
          </a:p>
          <a:p>
            <a:pPr>
              <a:lnSpc>
                <a:spcPct val="90000"/>
              </a:lnSpc>
              <a:buFontTx/>
              <a:buNone/>
            </a:pPr>
            <a:endParaRPr lang="ru-RU" altLang="ru-RU" sz="2400" b="1" dirty="0">
              <a:solidFill>
                <a:srgbClr val="FFFF00"/>
              </a:solidFill>
            </a:endParaRPr>
          </a:p>
        </p:txBody>
      </p:sp>
      <p:sp>
        <p:nvSpPr>
          <p:cNvPr id="5129" name="Rectangle 9"/>
          <p:cNvSpPr>
            <a:spLocks noChangeArrowheads="1"/>
          </p:cNvSpPr>
          <p:nvPr/>
        </p:nvSpPr>
        <p:spPr bwMode="auto">
          <a:xfrm>
            <a:off x="533400" y="5853113"/>
            <a:ext cx="4572000"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ru-RU" altLang="ru-RU" sz="2000" i="1">
                <a:solidFill>
                  <a:srgbClr val="FFFF00"/>
                </a:solidFill>
                <a:cs typeface="Times New Roman" pitchFamily="18" charset="0"/>
              </a:rPr>
              <a:t>(по данным на 1.03.1946)</a:t>
            </a:r>
            <a:br>
              <a:rPr lang="ru-RU" altLang="ru-RU" sz="2000" i="1">
                <a:solidFill>
                  <a:srgbClr val="FFFF00"/>
                </a:solidFill>
                <a:cs typeface="Times New Roman" pitchFamily="18" charset="0"/>
              </a:rPr>
            </a:br>
            <a:r>
              <a:rPr lang="ru-RU" altLang="ru-RU" sz="1200" b="1">
                <a:solidFill>
                  <a:srgbClr val="000000"/>
                </a:solidFill>
                <a:cs typeface="Times New Roman" pitchFamily="18" charset="0"/>
              </a:rPr>
              <a:t/>
            </a:r>
            <a:br>
              <a:rPr lang="ru-RU" altLang="ru-RU" sz="1200" b="1">
                <a:solidFill>
                  <a:srgbClr val="000000"/>
                </a:solidFill>
                <a:cs typeface="Times New Roman" pitchFamily="18" charset="0"/>
              </a:rPr>
            </a:br>
            <a:endParaRPr lang="ru-RU" altLang="ru-RU" sz="2400" b="1">
              <a:solidFill>
                <a:srgbClr val="000000"/>
              </a:solidFill>
            </a:endParaRPr>
          </a:p>
        </p:txBody>
      </p:sp>
      <p:sp>
        <p:nvSpPr>
          <p:cNvPr id="5130" name="AutoShape 10">
            <a:hlinkClick r:id="" action="ppaction://hlinkshowjump?jump=previousslide" highlightClick="1"/>
          </p:cNvPr>
          <p:cNvSpPr>
            <a:spLocks noChangeArrowheads="1"/>
          </p:cNvSpPr>
          <p:nvPr/>
        </p:nvSpPr>
        <p:spPr bwMode="auto">
          <a:xfrm>
            <a:off x="8096250" y="6134100"/>
            <a:ext cx="757238" cy="38100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5131" name="AutoShape 11">
            <a:hlinkClick r:id="" action="ppaction://hlinkshowjump?jump=nextslide" highlightClick="1"/>
          </p:cNvPr>
          <p:cNvSpPr>
            <a:spLocks noChangeArrowheads="1"/>
          </p:cNvSpPr>
          <p:nvPr/>
        </p:nvSpPr>
        <p:spPr bwMode="auto">
          <a:xfrm>
            <a:off x="8115300" y="5597525"/>
            <a:ext cx="757238" cy="379413"/>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pic>
        <p:nvPicPr>
          <p:cNvPr id="5132" name="bn.mid">
            <a:hlinkClick r:id="" action="ppaction://media"/>
          </p:cNvPr>
          <p:cNvPicPr>
            <a:picLocks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1847850" y="70770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771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132"/>
                                        </p:tgtEl>
                                      </p:cBhvr>
                                    </p:cmd>
                                  </p:childTnLst>
                                </p:cTn>
                              </p:par>
                              <p:par>
                                <p:cTn id="7" presetID="4" presetClass="entr" presetSubtype="32" fill="hold" grpId="0" nodeType="withEffect">
                                  <p:stCondLst>
                                    <p:cond delay="1000"/>
                                  </p:stCondLst>
                                  <p:childTnLst>
                                    <p:set>
                                      <p:cBhvr>
                                        <p:cTn id="8" dur="1" fill="hold">
                                          <p:stCondLst>
                                            <p:cond delay="0"/>
                                          </p:stCondLst>
                                        </p:cTn>
                                        <p:tgtEl>
                                          <p:spTgt spid="5122"/>
                                        </p:tgtEl>
                                        <p:attrNameLst>
                                          <p:attrName>style.visibility</p:attrName>
                                        </p:attrNameLst>
                                      </p:cBhvr>
                                      <p:to>
                                        <p:strVal val="visible"/>
                                      </p:to>
                                    </p:set>
                                    <p:animEffect transition="in" filter="box(out)">
                                      <p:cBhvr>
                                        <p:cTn id="9" dur="500"/>
                                        <p:tgtEl>
                                          <p:spTgt spid="5122"/>
                                        </p:tgtEl>
                                      </p:cBhvr>
                                    </p:animEffect>
                                  </p:childTnLst>
                                </p:cTn>
                              </p:par>
                            </p:childTnLst>
                          </p:cTn>
                        </p:par>
                        <p:par>
                          <p:cTn id="10" fill="hold" nodeType="afterGroup">
                            <p:stCondLst>
                              <p:cond delay="1500"/>
                            </p:stCondLst>
                            <p:childTnLst>
                              <p:par>
                                <p:cTn id="11" presetID="17" presetClass="entr" presetSubtype="2" fill="hold" grpId="0" nodeType="afterEffect">
                                  <p:stCondLst>
                                    <p:cond delay="1000"/>
                                  </p:stCondLst>
                                  <p:childTnLst>
                                    <p:set>
                                      <p:cBhvr>
                                        <p:cTn id="12" dur="1" fill="hold">
                                          <p:stCondLst>
                                            <p:cond delay="0"/>
                                          </p:stCondLst>
                                        </p:cTn>
                                        <p:tgtEl>
                                          <p:spTgt spid="5127">
                                            <p:txEl>
                                              <p:pRg st="0" end="0"/>
                                            </p:txEl>
                                          </p:spTgt>
                                        </p:tgtEl>
                                        <p:attrNameLst>
                                          <p:attrName>style.visibility</p:attrName>
                                        </p:attrNameLst>
                                      </p:cBhvr>
                                      <p:to>
                                        <p:strVal val="visible"/>
                                      </p:to>
                                    </p:set>
                                    <p:anim calcmode="lin" valueType="num">
                                      <p:cBhvr>
                                        <p:cTn id="13" dur="500" fill="hold"/>
                                        <p:tgtEl>
                                          <p:spTgt spid="5127">
                                            <p:txEl>
                                              <p:pRg st="0" end="0"/>
                                            </p:txEl>
                                          </p:spTgt>
                                        </p:tgtEl>
                                        <p:attrNameLst>
                                          <p:attrName>ppt_x</p:attrName>
                                        </p:attrNameLst>
                                      </p:cBhvr>
                                      <p:tavLst>
                                        <p:tav tm="0">
                                          <p:val>
                                            <p:strVal val="#ppt_x+#ppt_w/2"/>
                                          </p:val>
                                        </p:tav>
                                        <p:tav tm="100000">
                                          <p:val>
                                            <p:strVal val="#ppt_x"/>
                                          </p:val>
                                        </p:tav>
                                      </p:tavLst>
                                    </p:anim>
                                    <p:anim calcmode="lin" valueType="num">
                                      <p:cBhvr>
                                        <p:cTn id="14" dur="500" fill="hold"/>
                                        <p:tgtEl>
                                          <p:spTgt spid="5127">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5127">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127">
                                            <p:txEl>
                                              <p:pRg st="0" end="0"/>
                                            </p:txEl>
                                          </p:spTgt>
                                        </p:tgtEl>
                                        <p:attrNameLst>
                                          <p:attrName>ppt_h</p:attrName>
                                        </p:attrNameLst>
                                      </p:cBhvr>
                                      <p:tavLst>
                                        <p:tav tm="0">
                                          <p:val>
                                            <p:strVal val="#ppt_h"/>
                                          </p:val>
                                        </p:tav>
                                        <p:tav tm="100000">
                                          <p:val>
                                            <p:strVal val="#ppt_h"/>
                                          </p:val>
                                        </p:tav>
                                      </p:tavLst>
                                    </p:anim>
                                  </p:childTnLst>
                                </p:cTn>
                              </p:par>
                            </p:childTnLst>
                          </p:cTn>
                        </p:par>
                        <p:par>
                          <p:cTn id="17" fill="hold" nodeType="afterGroup">
                            <p:stCondLst>
                              <p:cond delay="3000"/>
                            </p:stCondLst>
                            <p:childTnLst>
                              <p:par>
                                <p:cTn id="18" presetID="17" presetClass="entr" presetSubtype="8" fill="hold" grpId="0" nodeType="afterEffect">
                                  <p:stCondLst>
                                    <p:cond delay="0"/>
                                  </p:stCondLst>
                                  <p:childTnLst>
                                    <p:set>
                                      <p:cBhvr>
                                        <p:cTn id="19" dur="1" fill="hold">
                                          <p:stCondLst>
                                            <p:cond delay="0"/>
                                          </p:stCondLst>
                                        </p:cTn>
                                        <p:tgtEl>
                                          <p:spTgt spid="5128">
                                            <p:txEl>
                                              <p:pRg st="0" end="0"/>
                                            </p:txEl>
                                          </p:spTgt>
                                        </p:tgtEl>
                                        <p:attrNameLst>
                                          <p:attrName>style.visibility</p:attrName>
                                        </p:attrNameLst>
                                      </p:cBhvr>
                                      <p:to>
                                        <p:strVal val="visible"/>
                                      </p:to>
                                    </p:set>
                                    <p:anim calcmode="lin" valueType="num">
                                      <p:cBhvr>
                                        <p:cTn id="20" dur="500" fill="hold"/>
                                        <p:tgtEl>
                                          <p:spTgt spid="5128">
                                            <p:txEl>
                                              <p:pRg st="0" end="0"/>
                                            </p:txEl>
                                          </p:spTgt>
                                        </p:tgtEl>
                                        <p:attrNameLst>
                                          <p:attrName>ppt_x</p:attrName>
                                        </p:attrNameLst>
                                      </p:cBhvr>
                                      <p:tavLst>
                                        <p:tav tm="0">
                                          <p:val>
                                            <p:strVal val="#ppt_x-#ppt_w/2"/>
                                          </p:val>
                                        </p:tav>
                                        <p:tav tm="100000">
                                          <p:val>
                                            <p:strVal val="#ppt_x"/>
                                          </p:val>
                                        </p:tav>
                                      </p:tavLst>
                                    </p:anim>
                                    <p:anim calcmode="lin" valueType="num">
                                      <p:cBhvr>
                                        <p:cTn id="21" dur="500" fill="hold"/>
                                        <p:tgtEl>
                                          <p:spTgt spid="5128">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512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5128">
                                            <p:txEl>
                                              <p:pRg st="0" end="0"/>
                                            </p:txEl>
                                          </p:spTgt>
                                        </p:tgtEl>
                                        <p:attrNameLst>
                                          <p:attrName>ppt_h</p:attrName>
                                        </p:attrNameLst>
                                      </p:cBhvr>
                                      <p:tavLst>
                                        <p:tav tm="0">
                                          <p:val>
                                            <p:strVal val="#ppt_h"/>
                                          </p:val>
                                        </p:tav>
                                        <p:tav tm="100000">
                                          <p:val>
                                            <p:strVal val="#ppt_h"/>
                                          </p:val>
                                        </p:tav>
                                      </p:tavLst>
                                    </p:anim>
                                  </p:childTnLst>
                                </p:cTn>
                              </p:par>
                            </p:childTnLst>
                          </p:cTn>
                        </p:par>
                        <p:par>
                          <p:cTn id="24" fill="hold" nodeType="afterGroup">
                            <p:stCondLst>
                              <p:cond delay="3500"/>
                            </p:stCondLst>
                            <p:childTnLst>
                              <p:par>
                                <p:cTn id="25" presetID="17" presetClass="entr" presetSubtype="8" fill="hold" grpId="0" nodeType="afterEffect">
                                  <p:stCondLst>
                                    <p:cond delay="0"/>
                                  </p:stCondLst>
                                  <p:childTnLst>
                                    <p:set>
                                      <p:cBhvr>
                                        <p:cTn id="26" dur="1" fill="hold">
                                          <p:stCondLst>
                                            <p:cond delay="0"/>
                                          </p:stCondLst>
                                        </p:cTn>
                                        <p:tgtEl>
                                          <p:spTgt spid="5128">
                                            <p:txEl>
                                              <p:pRg st="1" end="1"/>
                                            </p:txEl>
                                          </p:spTgt>
                                        </p:tgtEl>
                                        <p:attrNameLst>
                                          <p:attrName>style.visibility</p:attrName>
                                        </p:attrNameLst>
                                      </p:cBhvr>
                                      <p:to>
                                        <p:strVal val="visible"/>
                                      </p:to>
                                    </p:set>
                                    <p:anim calcmode="lin" valueType="num">
                                      <p:cBhvr>
                                        <p:cTn id="27" dur="500" fill="hold"/>
                                        <p:tgtEl>
                                          <p:spTgt spid="5128">
                                            <p:txEl>
                                              <p:pRg st="1" end="1"/>
                                            </p:txEl>
                                          </p:spTgt>
                                        </p:tgtEl>
                                        <p:attrNameLst>
                                          <p:attrName>ppt_x</p:attrName>
                                        </p:attrNameLst>
                                      </p:cBhvr>
                                      <p:tavLst>
                                        <p:tav tm="0">
                                          <p:val>
                                            <p:strVal val="#ppt_x-#ppt_w/2"/>
                                          </p:val>
                                        </p:tav>
                                        <p:tav tm="100000">
                                          <p:val>
                                            <p:strVal val="#ppt_x"/>
                                          </p:val>
                                        </p:tav>
                                      </p:tavLst>
                                    </p:anim>
                                    <p:anim calcmode="lin" valueType="num">
                                      <p:cBhvr>
                                        <p:cTn id="28" dur="500" fill="hold"/>
                                        <p:tgtEl>
                                          <p:spTgt spid="5128">
                                            <p:txEl>
                                              <p:pRg st="1" end="1"/>
                                            </p:txEl>
                                          </p:spTgt>
                                        </p:tgtEl>
                                        <p:attrNameLst>
                                          <p:attrName>ppt_y</p:attrName>
                                        </p:attrNameLst>
                                      </p:cBhvr>
                                      <p:tavLst>
                                        <p:tav tm="0">
                                          <p:val>
                                            <p:strVal val="#ppt_y"/>
                                          </p:val>
                                        </p:tav>
                                        <p:tav tm="100000">
                                          <p:val>
                                            <p:strVal val="#ppt_y"/>
                                          </p:val>
                                        </p:tav>
                                      </p:tavLst>
                                    </p:anim>
                                    <p:anim calcmode="lin" valueType="num">
                                      <p:cBhvr>
                                        <p:cTn id="29" dur="500" fill="hold"/>
                                        <p:tgtEl>
                                          <p:spTgt spid="5128">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5128">
                                            <p:txEl>
                                              <p:pRg st="1" end="1"/>
                                            </p:txEl>
                                          </p:spTgt>
                                        </p:tgtEl>
                                        <p:attrNameLst>
                                          <p:attrName>ppt_h</p:attrName>
                                        </p:attrNameLst>
                                      </p:cBhvr>
                                      <p:tavLst>
                                        <p:tav tm="0">
                                          <p:val>
                                            <p:strVal val="#ppt_h"/>
                                          </p:val>
                                        </p:tav>
                                        <p:tav tm="100000">
                                          <p:val>
                                            <p:strVal val="#ppt_h"/>
                                          </p:val>
                                        </p:tav>
                                      </p:tavLst>
                                    </p:anim>
                                  </p:childTnLst>
                                </p:cTn>
                              </p:par>
                            </p:childTnLst>
                          </p:cTn>
                        </p:par>
                        <p:par>
                          <p:cTn id="31" fill="hold" nodeType="afterGroup">
                            <p:stCondLst>
                              <p:cond delay="4000"/>
                            </p:stCondLst>
                            <p:childTnLst>
                              <p:par>
                                <p:cTn id="32" presetID="17" presetClass="entr" presetSubtype="4" fill="hold" grpId="0" nodeType="afterEffect">
                                  <p:stCondLst>
                                    <p:cond delay="1000"/>
                                  </p:stCondLst>
                                  <p:childTnLst>
                                    <p:set>
                                      <p:cBhvr>
                                        <p:cTn id="33" dur="1" fill="hold">
                                          <p:stCondLst>
                                            <p:cond delay="0"/>
                                          </p:stCondLst>
                                        </p:cTn>
                                        <p:tgtEl>
                                          <p:spTgt spid="5129"/>
                                        </p:tgtEl>
                                        <p:attrNameLst>
                                          <p:attrName>style.visibility</p:attrName>
                                        </p:attrNameLst>
                                      </p:cBhvr>
                                      <p:to>
                                        <p:strVal val="visible"/>
                                      </p:to>
                                    </p:set>
                                    <p:anim calcmode="lin" valueType="num">
                                      <p:cBhvr>
                                        <p:cTn id="34" dur="500" fill="hold"/>
                                        <p:tgtEl>
                                          <p:spTgt spid="5129"/>
                                        </p:tgtEl>
                                        <p:attrNameLst>
                                          <p:attrName>ppt_x</p:attrName>
                                        </p:attrNameLst>
                                      </p:cBhvr>
                                      <p:tavLst>
                                        <p:tav tm="0">
                                          <p:val>
                                            <p:strVal val="#ppt_x"/>
                                          </p:val>
                                        </p:tav>
                                        <p:tav tm="100000">
                                          <p:val>
                                            <p:strVal val="#ppt_x"/>
                                          </p:val>
                                        </p:tav>
                                      </p:tavLst>
                                    </p:anim>
                                    <p:anim calcmode="lin" valueType="num">
                                      <p:cBhvr>
                                        <p:cTn id="35" dur="500" fill="hold"/>
                                        <p:tgtEl>
                                          <p:spTgt spid="5129"/>
                                        </p:tgtEl>
                                        <p:attrNameLst>
                                          <p:attrName>ppt_y</p:attrName>
                                        </p:attrNameLst>
                                      </p:cBhvr>
                                      <p:tavLst>
                                        <p:tav tm="0">
                                          <p:val>
                                            <p:strVal val="#ppt_y+#ppt_h/2"/>
                                          </p:val>
                                        </p:tav>
                                        <p:tav tm="100000">
                                          <p:val>
                                            <p:strVal val="#ppt_y"/>
                                          </p:val>
                                        </p:tav>
                                      </p:tavLst>
                                    </p:anim>
                                    <p:anim calcmode="lin" valueType="num">
                                      <p:cBhvr>
                                        <p:cTn id="36" dur="500" fill="hold"/>
                                        <p:tgtEl>
                                          <p:spTgt spid="5129"/>
                                        </p:tgtEl>
                                        <p:attrNameLst>
                                          <p:attrName>ppt_w</p:attrName>
                                        </p:attrNameLst>
                                      </p:cBhvr>
                                      <p:tavLst>
                                        <p:tav tm="0">
                                          <p:val>
                                            <p:strVal val="#ppt_w"/>
                                          </p:val>
                                        </p:tav>
                                        <p:tav tm="100000">
                                          <p:val>
                                            <p:strVal val="#ppt_w"/>
                                          </p:val>
                                        </p:tav>
                                      </p:tavLst>
                                    </p:anim>
                                    <p:anim calcmode="lin" valueType="num">
                                      <p:cBhvr>
                                        <p:cTn id="37" dur="500" fill="hold"/>
                                        <p:tgtEl>
                                          <p:spTgt spid="5129"/>
                                        </p:tgtEl>
                                        <p:attrNameLst>
                                          <p:attrName>ppt_h</p:attrName>
                                        </p:attrNameLst>
                                      </p:cBhvr>
                                      <p:tavLst>
                                        <p:tav tm="0">
                                          <p:val>
                                            <p:fltVal val="0"/>
                                          </p:val>
                                        </p:tav>
                                        <p:tav tm="100000">
                                          <p:val>
                                            <p:strVal val="#ppt_h"/>
                                          </p:val>
                                        </p:tav>
                                      </p:tavLst>
                                    </p:anim>
                                  </p:childTnLst>
                                </p:cTn>
                              </p:par>
                            </p:childTnLst>
                          </p:cTn>
                        </p:par>
                        <p:par>
                          <p:cTn id="38" fill="hold" nodeType="afterGroup">
                            <p:stCondLst>
                              <p:cond delay="5500"/>
                            </p:stCondLst>
                            <p:childTnLst>
                              <p:par>
                                <p:cTn id="39" presetID="2" presetClass="entr" presetSubtype="2" fill="hold" grpId="0" nodeType="afterEffect">
                                  <p:stCondLst>
                                    <p:cond delay="1000"/>
                                  </p:stCondLst>
                                  <p:childTnLst>
                                    <p:set>
                                      <p:cBhvr>
                                        <p:cTn id="40" dur="1" fill="hold">
                                          <p:stCondLst>
                                            <p:cond delay="0"/>
                                          </p:stCondLst>
                                        </p:cTn>
                                        <p:tgtEl>
                                          <p:spTgt spid="5131"/>
                                        </p:tgtEl>
                                        <p:attrNameLst>
                                          <p:attrName>style.visibility</p:attrName>
                                        </p:attrNameLst>
                                      </p:cBhvr>
                                      <p:to>
                                        <p:strVal val="visible"/>
                                      </p:to>
                                    </p:set>
                                    <p:anim calcmode="lin" valueType="num">
                                      <p:cBhvr additive="base">
                                        <p:cTn id="41" dur="500" fill="hold"/>
                                        <p:tgtEl>
                                          <p:spTgt spid="5131"/>
                                        </p:tgtEl>
                                        <p:attrNameLst>
                                          <p:attrName>ppt_x</p:attrName>
                                        </p:attrNameLst>
                                      </p:cBhvr>
                                      <p:tavLst>
                                        <p:tav tm="0">
                                          <p:val>
                                            <p:strVal val="1+#ppt_w/2"/>
                                          </p:val>
                                        </p:tav>
                                        <p:tav tm="100000">
                                          <p:val>
                                            <p:strVal val="#ppt_x"/>
                                          </p:val>
                                        </p:tav>
                                      </p:tavLst>
                                    </p:anim>
                                    <p:anim calcmode="lin" valueType="num">
                                      <p:cBhvr additive="base">
                                        <p:cTn id="42" dur="500" fill="hold"/>
                                        <p:tgtEl>
                                          <p:spTgt spid="5131"/>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7000"/>
                            </p:stCondLst>
                            <p:childTnLst>
                              <p:par>
                                <p:cTn id="44" presetID="2" presetClass="entr" presetSubtype="4" fill="hold" grpId="0" nodeType="afterEffect">
                                  <p:stCondLst>
                                    <p:cond delay="1000"/>
                                  </p:stCondLst>
                                  <p:childTnLst>
                                    <p:set>
                                      <p:cBhvr>
                                        <p:cTn id="45" dur="1" fill="hold">
                                          <p:stCondLst>
                                            <p:cond delay="0"/>
                                          </p:stCondLst>
                                        </p:cTn>
                                        <p:tgtEl>
                                          <p:spTgt spid="5130"/>
                                        </p:tgtEl>
                                        <p:attrNameLst>
                                          <p:attrName>style.visibility</p:attrName>
                                        </p:attrNameLst>
                                      </p:cBhvr>
                                      <p:to>
                                        <p:strVal val="visible"/>
                                      </p:to>
                                    </p:set>
                                    <p:anim calcmode="lin" valueType="num">
                                      <p:cBhvr additive="base">
                                        <p:cTn id="46" dur="500" fill="hold"/>
                                        <p:tgtEl>
                                          <p:spTgt spid="5130"/>
                                        </p:tgtEl>
                                        <p:attrNameLst>
                                          <p:attrName>ppt_x</p:attrName>
                                        </p:attrNameLst>
                                      </p:cBhvr>
                                      <p:tavLst>
                                        <p:tav tm="0">
                                          <p:val>
                                            <p:strVal val="#ppt_x"/>
                                          </p:val>
                                        </p:tav>
                                        <p:tav tm="100000">
                                          <p:val>
                                            <p:strVal val="#ppt_x"/>
                                          </p:val>
                                        </p:tav>
                                      </p:tavLst>
                                    </p:anim>
                                    <p:anim calcmode="lin" valueType="num">
                                      <p:cBhvr additive="base">
                                        <p:cTn id="47" dur="500" fill="hold"/>
                                        <p:tgtEl>
                                          <p:spTgt spid="5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6">
                <p:cTn id="48" fill="hold" display="0">
                  <p:stCondLst>
                    <p:cond delay="indefinite"/>
                  </p:stCondLst>
                  <p:endCondLst>
                    <p:cond evt="onStopAudio" delay="0">
                      <p:tgtEl>
                        <p:sldTgt/>
                      </p:tgtEl>
                    </p:cond>
                  </p:endCondLst>
                </p:cTn>
                <p:tgtEl>
                  <p:spTgt spid="5132"/>
                </p:tgtEl>
              </p:cMediaNode>
            </p:audio>
          </p:childTnLst>
        </p:cTn>
      </p:par>
    </p:tnLst>
    <p:bldLst>
      <p:bldP spid="5122" grpId="0" autoUpdateAnimBg="0"/>
      <p:bldP spid="5127" grpId="0" build="p" autoUpdateAnimBg="0" advAuto="1000"/>
      <p:bldP spid="5128" grpId="0" build="p" autoUpdateAnimBg="0" advAuto="0"/>
      <p:bldP spid="5129" grpId="0" autoUpdateAnimBg="0"/>
      <p:bldP spid="5130" grpId="0" animBg="1"/>
      <p:bldP spid="513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400050"/>
            <a:ext cx="7772400" cy="1143000"/>
          </a:xfrm>
        </p:spPr>
        <p:txBody>
          <a:bodyPr/>
          <a:lstStyle/>
          <a:p>
            <a:r>
              <a:rPr lang="ru-RU" altLang="ru-RU" b="1">
                <a:solidFill>
                  <a:srgbClr val="DC4900"/>
                </a:solidFill>
                <a:latin typeface="a_RewinderDemi" pitchFamily="82" charset="-52"/>
              </a:rPr>
              <a:t>Для чего создавались концлагеря</a:t>
            </a:r>
          </a:p>
        </p:txBody>
      </p:sp>
      <p:sp>
        <p:nvSpPr>
          <p:cNvPr id="8195" name="Rectangle 3"/>
          <p:cNvSpPr>
            <a:spLocks noGrp="1" noChangeArrowheads="1"/>
          </p:cNvSpPr>
          <p:nvPr>
            <p:ph type="body" sz="half" idx="1"/>
          </p:nvPr>
        </p:nvSpPr>
        <p:spPr>
          <a:xfrm>
            <a:off x="0" y="1638300"/>
            <a:ext cx="5486400" cy="4953000"/>
          </a:xfrm>
        </p:spPr>
        <p:txBody>
          <a:bodyPr/>
          <a:lstStyle/>
          <a:p>
            <a:pPr>
              <a:lnSpc>
                <a:spcPct val="90000"/>
              </a:lnSpc>
              <a:buFontTx/>
              <a:buNone/>
            </a:pPr>
            <a:r>
              <a:rPr lang="ru-RU" altLang="ru-RU" sz="2000" dirty="0"/>
              <a:t>    </a:t>
            </a:r>
            <a:r>
              <a:rPr lang="ru-RU" altLang="ru-RU" sz="2100" b="1" dirty="0">
                <a:solidFill>
                  <a:schemeClr val="bg1"/>
                </a:solidFill>
                <a:cs typeface="Times New Roman" pitchFamily="18" charset="0"/>
              </a:rPr>
              <a:t>В первой главе истории концлагеря, написанной Гансом </a:t>
            </a:r>
            <a:r>
              <a:rPr lang="ru-RU" altLang="ru-RU" sz="2100" b="1" dirty="0" err="1">
                <a:solidFill>
                  <a:schemeClr val="bg1"/>
                </a:solidFill>
                <a:cs typeface="Times New Roman" pitchFamily="18" charset="0"/>
              </a:rPr>
              <a:t>Маршалеком</a:t>
            </a:r>
            <a:r>
              <a:rPr lang="ru-RU" altLang="ru-RU" sz="2100" b="1" dirty="0">
                <a:solidFill>
                  <a:schemeClr val="bg1"/>
                </a:solidFill>
                <a:cs typeface="Times New Roman" pitchFamily="18" charset="0"/>
              </a:rPr>
              <a:t>, говорится: «Все началось с создания акционерного общества…» Это указание на то, что сооружение кон</a:t>
            </a:r>
            <a:r>
              <a:rPr lang="ru-RU" altLang="ru-RU" sz="2100" b="1" dirty="0">
                <a:solidFill>
                  <a:schemeClr val="bg1"/>
                </a:solidFill>
              </a:rPr>
              <a:t>центрационных лагерей </a:t>
            </a:r>
            <a:r>
              <a:rPr lang="ru-RU" altLang="ru-RU" sz="2100" b="1" dirty="0">
                <a:solidFill>
                  <a:schemeClr val="bg1"/>
                </a:solidFill>
                <a:cs typeface="Times New Roman" pitchFamily="18" charset="0"/>
              </a:rPr>
              <a:t> и управление им</a:t>
            </a:r>
            <a:r>
              <a:rPr lang="ru-RU" altLang="ru-RU" sz="2100" b="1" dirty="0">
                <a:solidFill>
                  <a:schemeClr val="bg1"/>
                </a:solidFill>
              </a:rPr>
              <a:t>и </a:t>
            </a:r>
            <a:r>
              <a:rPr lang="ru-RU" altLang="ru-RU" sz="2100" b="1" dirty="0">
                <a:solidFill>
                  <a:schemeClr val="bg1"/>
                </a:solidFill>
                <a:cs typeface="Times New Roman" pitchFamily="18" charset="0"/>
              </a:rPr>
              <a:t> связано с интересами экономики. </a:t>
            </a:r>
          </a:p>
          <a:p>
            <a:pPr>
              <a:lnSpc>
                <a:spcPct val="90000"/>
              </a:lnSpc>
              <a:buFontTx/>
              <a:buNone/>
            </a:pPr>
            <a:r>
              <a:rPr lang="ru-RU" altLang="ru-RU" sz="2100" b="1" dirty="0">
                <a:solidFill>
                  <a:schemeClr val="bg1"/>
                </a:solidFill>
              </a:rPr>
              <a:t>    </a:t>
            </a:r>
            <a:r>
              <a:rPr lang="ru-RU" altLang="ru-RU" sz="2100" b="1" dirty="0">
                <a:solidFill>
                  <a:schemeClr val="bg1"/>
                </a:solidFill>
                <a:cs typeface="Times New Roman" pitchFamily="18" charset="0"/>
              </a:rPr>
              <a:t>Издевательства в лагерях были неописуемы. Воспоминания немногих старых </a:t>
            </a:r>
            <a:r>
              <a:rPr lang="ru-RU" altLang="ru-RU" sz="2100" b="1" dirty="0" err="1">
                <a:solidFill>
                  <a:schemeClr val="bg1"/>
                </a:solidFill>
                <a:cs typeface="Times New Roman" pitchFamily="18" charset="0"/>
              </a:rPr>
              <a:t>концлагерников</a:t>
            </a:r>
            <a:r>
              <a:rPr lang="ru-RU" altLang="ru-RU" sz="2100" b="1" dirty="0">
                <a:solidFill>
                  <a:schemeClr val="bg1"/>
                </a:solidFill>
                <a:cs typeface="Times New Roman" pitchFamily="18" charset="0"/>
              </a:rPr>
              <a:t>, переживших те страшные годы, сходятся в том, что едва ли существовали формы </a:t>
            </a:r>
            <a:r>
              <a:rPr lang="ru-RU" altLang="ru-RU" sz="2100" b="1" dirty="0" err="1">
                <a:solidFill>
                  <a:schemeClr val="bg1"/>
                </a:solidFill>
                <a:cs typeface="Times New Roman" pitchFamily="18" charset="0"/>
              </a:rPr>
              <a:t>изощреннейшего</a:t>
            </a:r>
            <a:r>
              <a:rPr lang="ru-RU" altLang="ru-RU" sz="2100" b="1" dirty="0">
                <a:solidFill>
                  <a:schemeClr val="bg1"/>
                </a:solidFill>
                <a:cs typeface="Times New Roman" pitchFamily="18" charset="0"/>
              </a:rPr>
              <a:t> садизма, придуманные эсэсовцами.</a:t>
            </a:r>
          </a:p>
          <a:p>
            <a:pPr>
              <a:lnSpc>
                <a:spcPct val="90000"/>
              </a:lnSpc>
              <a:buFontTx/>
              <a:buNone/>
            </a:pPr>
            <a:endParaRPr lang="ru-RU" altLang="ru-RU" sz="2100" b="1" dirty="0">
              <a:solidFill>
                <a:srgbClr val="FFFF00"/>
              </a:solidFill>
            </a:endParaRPr>
          </a:p>
        </p:txBody>
      </p:sp>
      <p:pic>
        <p:nvPicPr>
          <p:cNvPr id="8200" name="Picture 8" descr="C:\Documents and Settings\Администратор\Рабочий стол\Проект Люба\фото-2.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505450" y="1962150"/>
            <a:ext cx="23955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1" name="AutoShape 9">
            <a:hlinkClick r:id="" action="ppaction://hlinkshowjump?jump=nextslide" highlightClick="1"/>
          </p:cNvPr>
          <p:cNvSpPr>
            <a:spLocks noChangeArrowheads="1"/>
          </p:cNvSpPr>
          <p:nvPr/>
        </p:nvSpPr>
        <p:spPr bwMode="auto">
          <a:xfrm>
            <a:off x="8120063" y="5638800"/>
            <a:ext cx="776287" cy="384175"/>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ru-RU" altLang="ru-RU" sz="2400">
              <a:solidFill>
                <a:srgbClr val="000000"/>
              </a:solidFill>
            </a:endParaRPr>
          </a:p>
        </p:txBody>
      </p:sp>
      <p:sp>
        <p:nvSpPr>
          <p:cNvPr id="8202" name="AutoShape 10">
            <a:hlinkClick r:id="" action="ppaction://hlinkshowjump?jump=previousslide" highlightClick="1"/>
          </p:cNvPr>
          <p:cNvSpPr>
            <a:spLocks noChangeArrowheads="1"/>
          </p:cNvSpPr>
          <p:nvPr/>
        </p:nvSpPr>
        <p:spPr bwMode="auto">
          <a:xfrm>
            <a:off x="8120063" y="6153150"/>
            <a:ext cx="776287" cy="377825"/>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447738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8194"/>
                                        </p:tgtEl>
                                        <p:attrNameLst>
                                          <p:attrName>style.visibility</p:attrName>
                                        </p:attrNameLst>
                                      </p:cBhvr>
                                      <p:to>
                                        <p:strVal val="visible"/>
                                      </p:to>
                                    </p:set>
                                    <p:animEffect transition="in" filter="box(out)">
                                      <p:cBhvr>
                                        <p:cTn id="7" dur="500"/>
                                        <p:tgtEl>
                                          <p:spTgt spid="8194"/>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8195">
                                            <p:txEl>
                                              <p:pRg st="0" end="0"/>
                                            </p:txEl>
                                          </p:spTgt>
                                        </p:tgtEl>
                                        <p:attrNameLst>
                                          <p:attrName>style.visibility</p:attrName>
                                        </p:attrNameLst>
                                      </p:cBhvr>
                                      <p:to>
                                        <p:strVal val="visible"/>
                                      </p:to>
                                    </p:set>
                                    <p:animEffect transition="in" filter="blinds(vertical)">
                                      <p:cBhvr>
                                        <p:cTn id="11" dur="500"/>
                                        <p:tgtEl>
                                          <p:spTgt spid="8195">
                                            <p:txEl>
                                              <p:pRg st="0" end="0"/>
                                            </p:txEl>
                                          </p:spTgt>
                                        </p:tgtEl>
                                      </p:cBhvr>
                                    </p:animEffect>
                                  </p:childTnLst>
                                </p:cTn>
                              </p:par>
                            </p:childTnLst>
                          </p:cTn>
                        </p:par>
                        <p:par>
                          <p:cTn id="12" fill="hold" nodeType="afterGroup">
                            <p:stCondLst>
                              <p:cond delay="3000"/>
                            </p:stCondLst>
                            <p:childTnLst>
                              <p:par>
                                <p:cTn id="13" presetID="3" presetClass="entr" presetSubtype="5" fill="hold" grpId="0" nodeType="afterEffect">
                                  <p:stCondLst>
                                    <p:cond delay="1000"/>
                                  </p:stCondLst>
                                  <p:childTnLst>
                                    <p:set>
                                      <p:cBhvr>
                                        <p:cTn id="14" dur="1" fill="hold">
                                          <p:stCondLst>
                                            <p:cond delay="0"/>
                                          </p:stCondLst>
                                        </p:cTn>
                                        <p:tgtEl>
                                          <p:spTgt spid="8195">
                                            <p:txEl>
                                              <p:pRg st="1" end="1"/>
                                            </p:txEl>
                                          </p:spTgt>
                                        </p:tgtEl>
                                        <p:attrNameLst>
                                          <p:attrName>style.visibility</p:attrName>
                                        </p:attrNameLst>
                                      </p:cBhvr>
                                      <p:to>
                                        <p:strVal val="visible"/>
                                      </p:to>
                                    </p:set>
                                    <p:animEffect transition="in" filter="blinds(vertical)">
                                      <p:cBhvr>
                                        <p:cTn id="15" dur="500"/>
                                        <p:tgtEl>
                                          <p:spTgt spid="8195">
                                            <p:txEl>
                                              <p:pRg st="1" end="1"/>
                                            </p:txEl>
                                          </p:spTgt>
                                        </p:tgtEl>
                                      </p:cBhvr>
                                    </p:animEffect>
                                  </p:childTnLst>
                                </p:cTn>
                              </p:par>
                            </p:childTnLst>
                          </p:cTn>
                        </p:par>
                        <p:par>
                          <p:cTn id="16" fill="hold" nodeType="afterGroup">
                            <p:stCondLst>
                              <p:cond delay="4500"/>
                            </p:stCondLst>
                            <p:childTnLst>
                              <p:par>
                                <p:cTn id="17" presetID="14" presetClass="entr" presetSubtype="5" fill="hold" nodeType="afterEffect">
                                  <p:stCondLst>
                                    <p:cond delay="1000"/>
                                  </p:stCondLst>
                                  <p:childTnLst>
                                    <p:set>
                                      <p:cBhvr>
                                        <p:cTn id="18" dur="1" fill="hold">
                                          <p:stCondLst>
                                            <p:cond delay="0"/>
                                          </p:stCondLst>
                                        </p:cTn>
                                        <p:tgtEl>
                                          <p:spTgt spid="8200"/>
                                        </p:tgtEl>
                                        <p:attrNameLst>
                                          <p:attrName>style.visibility</p:attrName>
                                        </p:attrNameLst>
                                      </p:cBhvr>
                                      <p:to>
                                        <p:strVal val="visible"/>
                                      </p:to>
                                    </p:set>
                                    <p:animEffect transition="in" filter="randombar(vertical)">
                                      <p:cBhvr>
                                        <p:cTn id="19" dur="500"/>
                                        <p:tgtEl>
                                          <p:spTgt spid="8200"/>
                                        </p:tgtEl>
                                      </p:cBhvr>
                                    </p:animEffect>
                                  </p:childTnLst>
                                </p:cTn>
                              </p:par>
                            </p:childTnLst>
                          </p:cTn>
                        </p:par>
                        <p:par>
                          <p:cTn id="20" fill="hold" nodeType="afterGroup">
                            <p:stCondLst>
                              <p:cond delay="6000"/>
                            </p:stCondLst>
                            <p:childTnLst>
                              <p:par>
                                <p:cTn id="21" presetID="2" presetClass="entr" presetSubtype="2" fill="hold" grpId="0" nodeType="afterEffect">
                                  <p:stCondLst>
                                    <p:cond delay="1000"/>
                                  </p:stCondLst>
                                  <p:childTnLst>
                                    <p:set>
                                      <p:cBhvr>
                                        <p:cTn id="22" dur="1" fill="hold">
                                          <p:stCondLst>
                                            <p:cond delay="0"/>
                                          </p:stCondLst>
                                        </p:cTn>
                                        <p:tgtEl>
                                          <p:spTgt spid="8201"/>
                                        </p:tgtEl>
                                        <p:attrNameLst>
                                          <p:attrName>style.visibility</p:attrName>
                                        </p:attrNameLst>
                                      </p:cBhvr>
                                      <p:to>
                                        <p:strVal val="visible"/>
                                      </p:to>
                                    </p:set>
                                    <p:anim calcmode="lin" valueType="num">
                                      <p:cBhvr additive="base">
                                        <p:cTn id="23" dur="500" fill="hold"/>
                                        <p:tgtEl>
                                          <p:spTgt spid="8201"/>
                                        </p:tgtEl>
                                        <p:attrNameLst>
                                          <p:attrName>ppt_x</p:attrName>
                                        </p:attrNameLst>
                                      </p:cBhvr>
                                      <p:tavLst>
                                        <p:tav tm="0">
                                          <p:val>
                                            <p:strVal val="1+#ppt_w/2"/>
                                          </p:val>
                                        </p:tav>
                                        <p:tav tm="100000">
                                          <p:val>
                                            <p:strVal val="#ppt_x"/>
                                          </p:val>
                                        </p:tav>
                                      </p:tavLst>
                                    </p:anim>
                                    <p:anim calcmode="lin" valueType="num">
                                      <p:cBhvr additive="base">
                                        <p:cTn id="24" dur="500" fill="hold"/>
                                        <p:tgtEl>
                                          <p:spTgt spid="820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7500"/>
                            </p:stCondLst>
                            <p:childTnLst>
                              <p:par>
                                <p:cTn id="26" presetID="2" presetClass="entr" presetSubtype="4" fill="hold" grpId="0" nodeType="afterEffect">
                                  <p:stCondLst>
                                    <p:cond delay="2000"/>
                                  </p:stCondLst>
                                  <p:childTnLst>
                                    <p:set>
                                      <p:cBhvr>
                                        <p:cTn id="27" dur="1" fill="hold">
                                          <p:stCondLst>
                                            <p:cond delay="0"/>
                                          </p:stCondLst>
                                        </p:cTn>
                                        <p:tgtEl>
                                          <p:spTgt spid="8202"/>
                                        </p:tgtEl>
                                        <p:attrNameLst>
                                          <p:attrName>style.visibility</p:attrName>
                                        </p:attrNameLst>
                                      </p:cBhvr>
                                      <p:to>
                                        <p:strVal val="visible"/>
                                      </p:to>
                                    </p:set>
                                    <p:anim calcmode="lin" valueType="num">
                                      <p:cBhvr additive="base">
                                        <p:cTn id="28" dur="500" fill="hold"/>
                                        <p:tgtEl>
                                          <p:spTgt spid="8202"/>
                                        </p:tgtEl>
                                        <p:attrNameLst>
                                          <p:attrName>ppt_x</p:attrName>
                                        </p:attrNameLst>
                                      </p:cBhvr>
                                      <p:tavLst>
                                        <p:tav tm="0">
                                          <p:val>
                                            <p:strVal val="#ppt_x"/>
                                          </p:val>
                                        </p:tav>
                                        <p:tav tm="100000">
                                          <p:val>
                                            <p:strVal val="#ppt_x"/>
                                          </p:val>
                                        </p:tav>
                                      </p:tavLst>
                                    </p:anim>
                                    <p:anim calcmode="lin" valueType="num">
                                      <p:cBhvr additive="base">
                                        <p:cTn id="29" dur="5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build="p" autoUpdateAnimBg="0" advAuto="1000"/>
      <p:bldP spid="8201" grpId="0" animBg="1" autoUpdateAnimBg="0"/>
      <p:bldP spid="820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ru-RU" altLang="ru-RU" b="1">
                <a:solidFill>
                  <a:srgbClr val="DC4900"/>
                </a:solidFill>
                <a:latin typeface="a_RewinderDemi" pitchFamily="82" charset="-52"/>
              </a:rPr>
              <a:t>История создания концлагерей</a:t>
            </a:r>
          </a:p>
        </p:txBody>
      </p:sp>
      <p:sp>
        <p:nvSpPr>
          <p:cNvPr id="9219" name="Rectangle 3"/>
          <p:cNvSpPr>
            <a:spLocks noGrp="1" noChangeArrowheads="1"/>
          </p:cNvSpPr>
          <p:nvPr>
            <p:ph type="body" sz="half" idx="1"/>
          </p:nvPr>
        </p:nvSpPr>
        <p:spPr>
          <a:xfrm>
            <a:off x="228600" y="1905000"/>
            <a:ext cx="3962400" cy="4419600"/>
          </a:xfrm>
        </p:spPr>
        <p:txBody>
          <a:bodyPr/>
          <a:lstStyle/>
          <a:p>
            <a:pPr>
              <a:buFontTx/>
              <a:buNone/>
            </a:pPr>
            <a:r>
              <a:rPr lang="ru-RU" altLang="ru-RU" sz="2000" dirty="0"/>
              <a:t>    </a:t>
            </a:r>
            <a:r>
              <a:rPr lang="ru-RU" altLang="ru-RU" sz="2000" b="1" dirty="0">
                <a:solidFill>
                  <a:schemeClr val="bg1"/>
                </a:solidFill>
                <a:cs typeface="Times New Roman" pitchFamily="18" charset="0"/>
              </a:rPr>
              <a:t>В 1933 году возникли полки «мертвых голов», которые возглавил штандартенфюрер СС Теодор </a:t>
            </a:r>
            <a:r>
              <a:rPr lang="ru-RU" altLang="ru-RU" sz="2000" b="1" dirty="0" err="1">
                <a:solidFill>
                  <a:schemeClr val="bg1"/>
                </a:solidFill>
                <a:cs typeface="Times New Roman" pitchFamily="18" charset="0"/>
              </a:rPr>
              <a:t>Эйке</a:t>
            </a:r>
            <a:r>
              <a:rPr lang="ru-RU" altLang="ru-RU" sz="2000" b="1" dirty="0">
                <a:solidFill>
                  <a:schemeClr val="bg1"/>
                </a:solidFill>
                <a:cs typeface="Times New Roman" pitchFamily="18" charset="0"/>
              </a:rPr>
              <a:t>, основоположник идеи создания концлагерей, массовое строительство которых началось в 1936 году.</a:t>
            </a:r>
            <a:r>
              <a:rPr lang="ru-RU" altLang="ru-RU" sz="2000" b="1" dirty="0">
                <a:solidFill>
                  <a:schemeClr val="bg1"/>
                </a:solidFill>
              </a:rPr>
              <a:t> </a:t>
            </a:r>
            <a:r>
              <a:rPr lang="ru-RU" altLang="ru-RU" sz="2000" b="1" dirty="0">
                <a:solidFill>
                  <a:schemeClr val="bg1"/>
                </a:solidFill>
                <a:cs typeface="Times New Roman" pitchFamily="18" charset="0"/>
              </a:rPr>
              <a:t>Лагеря нужны были не только  для расистского и политического террора, но и для успешного ведения хозяйства, в основу которого был положен рабский труд.</a:t>
            </a:r>
          </a:p>
          <a:p>
            <a:pPr>
              <a:buFontTx/>
              <a:buNone/>
            </a:pPr>
            <a:endParaRPr lang="ru-RU" altLang="ru-RU" sz="2000" b="1" dirty="0">
              <a:solidFill>
                <a:srgbClr val="FFFF00"/>
              </a:solidFill>
            </a:endParaRPr>
          </a:p>
        </p:txBody>
      </p:sp>
      <p:pic>
        <p:nvPicPr>
          <p:cNvPr id="9223" name="Picture 7" descr="C:\Documents and Settings\Администратор\Рабочий стол\Проект Люба\фото-12.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343400" y="2057400"/>
            <a:ext cx="4495800" cy="3057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4" name="AutoShape 8">
            <a:hlinkClick r:id="" action="ppaction://hlinkshowjump?jump=nextslide" highlightClick="1"/>
          </p:cNvPr>
          <p:cNvSpPr>
            <a:spLocks noChangeArrowheads="1"/>
          </p:cNvSpPr>
          <p:nvPr/>
        </p:nvSpPr>
        <p:spPr bwMode="auto">
          <a:xfrm>
            <a:off x="8039100" y="5645150"/>
            <a:ext cx="833438" cy="369888"/>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9225" name="AutoShape 9">
            <a:hlinkClick r:id="" action="ppaction://hlinkshowjump?jump=previousslide" highlightClick="1"/>
          </p:cNvPr>
          <p:cNvSpPr>
            <a:spLocks noChangeArrowheads="1"/>
          </p:cNvSpPr>
          <p:nvPr/>
        </p:nvSpPr>
        <p:spPr bwMode="auto">
          <a:xfrm>
            <a:off x="8039100" y="6191250"/>
            <a:ext cx="852488" cy="38735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2204416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9218"/>
                                        </p:tgtEl>
                                        <p:attrNameLst>
                                          <p:attrName>style.visibility</p:attrName>
                                        </p:attrNameLst>
                                      </p:cBhvr>
                                      <p:to>
                                        <p:strVal val="visible"/>
                                      </p:to>
                                    </p:set>
                                    <p:animEffect transition="in" filter="box(out)">
                                      <p:cBhvr>
                                        <p:cTn id="7" dur="500"/>
                                        <p:tgtEl>
                                          <p:spTgt spid="9218"/>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11" dur="500"/>
                                        <p:tgtEl>
                                          <p:spTgt spid="9219">
                                            <p:txEl>
                                              <p:pRg st="0" end="0"/>
                                            </p:txEl>
                                          </p:spTgt>
                                        </p:tgtEl>
                                      </p:cBhvr>
                                    </p:animEffect>
                                  </p:childTnLst>
                                </p:cTn>
                              </p:par>
                            </p:childTnLst>
                          </p:cTn>
                        </p:par>
                        <p:par>
                          <p:cTn id="12" fill="hold" nodeType="afterGroup">
                            <p:stCondLst>
                              <p:cond delay="3000"/>
                            </p:stCondLst>
                            <p:childTnLst>
                              <p:par>
                                <p:cTn id="13" presetID="14" presetClass="entr" presetSubtype="5" fill="hold" nodeType="afterEffect">
                                  <p:stCondLst>
                                    <p:cond delay="1000"/>
                                  </p:stCondLst>
                                  <p:childTnLst>
                                    <p:set>
                                      <p:cBhvr>
                                        <p:cTn id="14" dur="1" fill="hold">
                                          <p:stCondLst>
                                            <p:cond delay="0"/>
                                          </p:stCondLst>
                                        </p:cTn>
                                        <p:tgtEl>
                                          <p:spTgt spid="9223"/>
                                        </p:tgtEl>
                                        <p:attrNameLst>
                                          <p:attrName>style.visibility</p:attrName>
                                        </p:attrNameLst>
                                      </p:cBhvr>
                                      <p:to>
                                        <p:strVal val="visible"/>
                                      </p:to>
                                    </p:set>
                                    <p:animEffect transition="in" filter="randombar(vertical)">
                                      <p:cBhvr>
                                        <p:cTn id="15" dur="500"/>
                                        <p:tgtEl>
                                          <p:spTgt spid="9223"/>
                                        </p:tgtEl>
                                      </p:cBhvr>
                                    </p:animEffect>
                                  </p:childTnLst>
                                </p:cTn>
                              </p:par>
                            </p:childTnLst>
                          </p:cTn>
                        </p:par>
                        <p:par>
                          <p:cTn id="16" fill="hold" nodeType="afterGroup">
                            <p:stCondLst>
                              <p:cond delay="4500"/>
                            </p:stCondLst>
                            <p:childTnLst>
                              <p:par>
                                <p:cTn id="17" presetID="2" presetClass="entr" presetSubtype="2" fill="hold" grpId="0" nodeType="afterEffect">
                                  <p:stCondLst>
                                    <p:cond delay="1000"/>
                                  </p:stCondLst>
                                  <p:childTnLst>
                                    <p:set>
                                      <p:cBhvr>
                                        <p:cTn id="18" dur="1" fill="hold">
                                          <p:stCondLst>
                                            <p:cond delay="0"/>
                                          </p:stCondLst>
                                        </p:cTn>
                                        <p:tgtEl>
                                          <p:spTgt spid="9224"/>
                                        </p:tgtEl>
                                        <p:attrNameLst>
                                          <p:attrName>style.visibility</p:attrName>
                                        </p:attrNameLst>
                                      </p:cBhvr>
                                      <p:to>
                                        <p:strVal val="visible"/>
                                      </p:to>
                                    </p:set>
                                    <p:anim calcmode="lin" valueType="num">
                                      <p:cBhvr additive="base">
                                        <p:cTn id="19" dur="500" fill="hold"/>
                                        <p:tgtEl>
                                          <p:spTgt spid="9224"/>
                                        </p:tgtEl>
                                        <p:attrNameLst>
                                          <p:attrName>ppt_x</p:attrName>
                                        </p:attrNameLst>
                                      </p:cBhvr>
                                      <p:tavLst>
                                        <p:tav tm="0">
                                          <p:val>
                                            <p:strVal val="1+#ppt_w/2"/>
                                          </p:val>
                                        </p:tav>
                                        <p:tav tm="100000">
                                          <p:val>
                                            <p:strVal val="#ppt_x"/>
                                          </p:val>
                                        </p:tav>
                                      </p:tavLst>
                                    </p:anim>
                                    <p:anim calcmode="lin" valueType="num">
                                      <p:cBhvr additive="base">
                                        <p:cTn id="20" dur="500" fill="hold"/>
                                        <p:tgtEl>
                                          <p:spTgt spid="922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6000"/>
                            </p:stCondLst>
                            <p:childTnLst>
                              <p:par>
                                <p:cTn id="22" presetID="2" presetClass="entr" presetSubtype="4" fill="hold" grpId="0" nodeType="afterEffect">
                                  <p:stCondLst>
                                    <p:cond delay="1000"/>
                                  </p:stCondLst>
                                  <p:childTnLst>
                                    <p:set>
                                      <p:cBhvr>
                                        <p:cTn id="23" dur="1" fill="hold">
                                          <p:stCondLst>
                                            <p:cond delay="0"/>
                                          </p:stCondLst>
                                        </p:cTn>
                                        <p:tgtEl>
                                          <p:spTgt spid="9225"/>
                                        </p:tgtEl>
                                        <p:attrNameLst>
                                          <p:attrName>style.visibility</p:attrName>
                                        </p:attrNameLst>
                                      </p:cBhvr>
                                      <p:to>
                                        <p:strVal val="visible"/>
                                      </p:to>
                                    </p:set>
                                    <p:anim calcmode="lin" valueType="num">
                                      <p:cBhvr additive="base">
                                        <p:cTn id="24" dur="500" fill="hold"/>
                                        <p:tgtEl>
                                          <p:spTgt spid="9225"/>
                                        </p:tgtEl>
                                        <p:attrNameLst>
                                          <p:attrName>ppt_x</p:attrName>
                                        </p:attrNameLst>
                                      </p:cBhvr>
                                      <p:tavLst>
                                        <p:tav tm="0">
                                          <p:val>
                                            <p:strVal val="#ppt_x"/>
                                          </p:val>
                                        </p:tav>
                                        <p:tav tm="100000">
                                          <p:val>
                                            <p:strVal val="#ppt_x"/>
                                          </p:val>
                                        </p:tav>
                                      </p:tavLst>
                                    </p:anim>
                                    <p:anim calcmode="lin" valueType="num">
                                      <p:cBhvr additive="base">
                                        <p:cTn id="25"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19" grpId="0" build="p" autoUpdateAnimBg="0" advAuto="1000"/>
      <p:bldP spid="9224" grpId="0" animBg="1"/>
      <p:bldP spid="922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ru-RU" altLang="ru-RU" b="1">
                <a:solidFill>
                  <a:srgbClr val="DC4900"/>
                </a:solidFill>
                <a:latin typeface="a_RewinderDemi" pitchFamily="82" charset="-52"/>
              </a:rPr>
              <a:t>Типы лагерей</a:t>
            </a:r>
          </a:p>
        </p:txBody>
      </p:sp>
      <p:sp>
        <p:nvSpPr>
          <p:cNvPr id="10243" name="Rectangle 3"/>
          <p:cNvSpPr>
            <a:spLocks noGrp="1" noChangeArrowheads="1"/>
          </p:cNvSpPr>
          <p:nvPr>
            <p:ph type="body" idx="1"/>
          </p:nvPr>
        </p:nvSpPr>
        <p:spPr>
          <a:xfrm>
            <a:off x="819150" y="1809750"/>
            <a:ext cx="7162800" cy="4267200"/>
          </a:xfrm>
        </p:spPr>
        <p:txBody>
          <a:bodyPr/>
          <a:lstStyle/>
          <a:p>
            <a:pPr>
              <a:lnSpc>
                <a:spcPct val="90000"/>
              </a:lnSpc>
              <a:buFontTx/>
              <a:buNone/>
            </a:pPr>
            <a:r>
              <a:rPr lang="ru-RU" altLang="ru-RU" sz="2600" dirty="0">
                <a:solidFill>
                  <a:schemeClr val="bg1"/>
                </a:solidFill>
              </a:rPr>
              <a:t>   </a:t>
            </a:r>
            <a:r>
              <a:rPr lang="ru-RU" altLang="ru-RU" sz="2600" b="1" dirty="0">
                <a:solidFill>
                  <a:schemeClr val="bg1"/>
                </a:solidFill>
                <a:cs typeface="Times New Roman" pitchFamily="18" charset="0"/>
              </a:rPr>
              <a:t>Концлагеря строились поблизости от промышленных (оборонных) предприятий или источников сырья, таких, как каменоломни, шахты.</a:t>
            </a:r>
          </a:p>
          <a:p>
            <a:pPr>
              <a:lnSpc>
                <a:spcPct val="90000"/>
              </a:lnSpc>
              <a:buFontTx/>
              <a:buNone/>
            </a:pPr>
            <a:r>
              <a:rPr lang="ru-RU" altLang="ru-RU" sz="2600" b="1" dirty="0">
                <a:solidFill>
                  <a:schemeClr val="bg1"/>
                </a:solidFill>
              </a:rPr>
              <a:t>   </a:t>
            </a:r>
            <a:r>
              <a:rPr lang="ru-RU" altLang="ru-RU" sz="2600" b="1" dirty="0">
                <a:solidFill>
                  <a:schemeClr val="bg1"/>
                </a:solidFill>
                <a:cs typeface="Times New Roman" pitchFamily="18" charset="0"/>
              </a:rPr>
              <a:t>Лагеря делились на три категории:</a:t>
            </a:r>
            <a:br>
              <a:rPr lang="ru-RU" altLang="ru-RU" sz="2600" b="1" dirty="0">
                <a:solidFill>
                  <a:schemeClr val="bg1"/>
                </a:solidFill>
                <a:cs typeface="Times New Roman" pitchFamily="18" charset="0"/>
              </a:rPr>
            </a:br>
            <a:r>
              <a:rPr lang="ru-RU" altLang="ru-RU" sz="2600" b="1" dirty="0">
                <a:solidFill>
                  <a:schemeClr val="bg1"/>
                </a:solidFill>
                <a:cs typeface="Times New Roman" pitchFamily="18" charset="0"/>
              </a:rPr>
              <a:t>1) для всех, совершивших менее тяжкие преступления, способных к исправлению;</a:t>
            </a:r>
            <a:br>
              <a:rPr lang="ru-RU" altLang="ru-RU" sz="2600" b="1" dirty="0">
                <a:solidFill>
                  <a:schemeClr val="bg1"/>
                </a:solidFill>
                <a:cs typeface="Times New Roman" pitchFamily="18" charset="0"/>
              </a:rPr>
            </a:br>
            <a:r>
              <a:rPr lang="ru-RU" altLang="ru-RU" sz="2600" b="1" dirty="0">
                <a:solidFill>
                  <a:schemeClr val="bg1"/>
                </a:solidFill>
                <a:cs typeface="Times New Roman" pitchFamily="18" charset="0"/>
              </a:rPr>
              <a:t>2) для заключенных, совершивших более тяжкие преступления, но все же способных к исправлению;</a:t>
            </a:r>
            <a:br>
              <a:rPr lang="ru-RU" altLang="ru-RU" sz="2600" b="1" dirty="0">
                <a:solidFill>
                  <a:schemeClr val="bg1"/>
                </a:solidFill>
                <a:cs typeface="Times New Roman" pitchFamily="18" charset="0"/>
              </a:rPr>
            </a:br>
            <a:r>
              <a:rPr lang="ru-RU" altLang="ru-RU" sz="2600" b="1" dirty="0">
                <a:solidFill>
                  <a:schemeClr val="bg1"/>
                </a:solidFill>
                <a:cs typeface="Times New Roman" pitchFamily="18" charset="0"/>
              </a:rPr>
              <a:t>3) для совершивших тяжкие преступления и не поддающихся исправлению.</a:t>
            </a:r>
            <a:br>
              <a:rPr lang="ru-RU" altLang="ru-RU" sz="2600" b="1" dirty="0">
                <a:solidFill>
                  <a:schemeClr val="bg1"/>
                </a:solidFill>
                <a:cs typeface="Times New Roman" pitchFamily="18" charset="0"/>
              </a:rPr>
            </a:br>
            <a:r>
              <a:rPr lang="ru-RU" altLang="ru-RU" sz="2400" b="1" dirty="0">
                <a:solidFill>
                  <a:srgbClr val="FFFF00"/>
                </a:solidFill>
                <a:cs typeface="Times New Roman" pitchFamily="18" charset="0"/>
              </a:rPr>
              <a:t/>
            </a:r>
            <a:br>
              <a:rPr lang="ru-RU" altLang="ru-RU" sz="2400" b="1" dirty="0">
                <a:solidFill>
                  <a:srgbClr val="FFFF00"/>
                </a:solidFill>
                <a:cs typeface="Times New Roman" pitchFamily="18" charset="0"/>
              </a:rPr>
            </a:br>
            <a:endParaRPr lang="ru-RU" altLang="ru-RU" sz="2400" b="1" dirty="0">
              <a:solidFill>
                <a:srgbClr val="FFFF00"/>
              </a:solidFill>
              <a:cs typeface="Times New Roman" pitchFamily="18" charset="0"/>
            </a:endParaRPr>
          </a:p>
        </p:txBody>
      </p:sp>
      <p:sp>
        <p:nvSpPr>
          <p:cNvPr id="10244" name="AutoShape 4">
            <a:hlinkClick r:id="" action="ppaction://hlinkshowjump?jump=nextslide" highlightClick="1"/>
          </p:cNvPr>
          <p:cNvSpPr>
            <a:spLocks noChangeArrowheads="1"/>
          </p:cNvSpPr>
          <p:nvPr/>
        </p:nvSpPr>
        <p:spPr bwMode="auto">
          <a:xfrm flipV="1">
            <a:off x="8039100" y="5600700"/>
            <a:ext cx="814388" cy="439738"/>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0245" name="AutoShape 5">
            <a:hlinkClick r:id="" action="ppaction://hlinkshowjump?jump=previousslide" highlightClick="1"/>
          </p:cNvPr>
          <p:cNvSpPr>
            <a:spLocks noChangeArrowheads="1"/>
          </p:cNvSpPr>
          <p:nvPr/>
        </p:nvSpPr>
        <p:spPr bwMode="auto">
          <a:xfrm>
            <a:off x="8062913" y="6157913"/>
            <a:ext cx="804862" cy="41910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18375378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10242"/>
                                        </p:tgtEl>
                                        <p:attrNameLst>
                                          <p:attrName>style.visibility</p:attrName>
                                        </p:attrNameLst>
                                      </p:cBhvr>
                                      <p:to>
                                        <p:strVal val="visible"/>
                                      </p:to>
                                    </p:set>
                                    <p:animEffect transition="in" filter="box(out)">
                                      <p:cBhvr>
                                        <p:cTn id="7" dur="500"/>
                                        <p:tgtEl>
                                          <p:spTgt spid="10242"/>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10243">
                                            <p:txEl>
                                              <p:pRg st="0" end="0"/>
                                            </p:txEl>
                                          </p:spTgt>
                                        </p:tgtEl>
                                        <p:attrNameLst>
                                          <p:attrName>style.visibility</p:attrName>
                                        </p:attrNameLst>
                                      </p:cBhvr>
                                      <p:to>
                                        <p:strVal val="visible"/>
                                      </p:to>
                                    </p:set>
                                    <p:animEffect transition="in" filter="blinds(vertical)">
                                      <p:cBhvr>
                                        <p:cTn id="11" dur="500"/>
                                        <p:tgtEl>
                                          <p:spTgt spid="10243">
                                            <p:txEl>
                                              <p:pRg st="0" end="0"/>
                                            </p:txEl>
                                          </p:spTgt>
                                        </p:tgtEl>
                                      </p:cBhvr>
                                    </p:animEffect>
                                  </p:childTnLst>
                                </p:cTn>
                              </p:par>
                            </p:childTnLst>
                          </p:cTn>
                        </p:par>
                        <p:par>
                          <p:cTn id="12" fill="hold" nodeType="afterGroup">
                            <p:stCondLst>
                              <p:cond delay="3000"/>
                            </p:stCondLst>
                            <p:childTnLst>
                              <p:par>
                                <p:cTn id="13" presetID="3" presetClass="entr" presetSubtype="5" fill="hold" grpId="0" nodeType="afterEffect">
                                  <p:stCondLst>
                                    <p:cond delay="1000"/>
                                  </p:stCondLst>
                                  <p:childTnLst>
                                    <p:set>
                                      <p:cBhvr>
                                        <p:cTn id="14" dur="1" fill="hold">
                                          <p:stCondLst>
                                            <p:cond delay="0"/>
                                          </p:stCondLst>
                                        </p:cTn>
                                        <p:tgtEl>
                                          <p:spTgt spid="10243">
                                            <p:txEl>
                                              <p:pRg st="1" end="1"/>
                                            </p:txEl>
                                          </p:spTgt>
                                        </p:tgtEl>
                                        <p:attrNameLst>
                                          <p:attrName>style.visibility</p:attrName>
                                        </p:attrNameLst>
                                      </p:cBhvr>
                                      <p:to>
                                        <p:strVal val="visible"/>
                                      </p:to>
                                    </p:set>
                                    <p:animEffect transition="in" filter="blinds(vertical)">
                                      <p:cBhvr>
                                        <p:cTn id="15" dur="500"/>
                                        <p:tgtEl>
                                          <p:spTgt spid="10243">
                                            <p:txEl>
                                              <p:pRg st="1" end="1"/>
                                            </p:txEl>
                                          </p:spTgt>
                                        </p:tgtEl>
                                      </p:cBhvr>
                                    </p:animEffect>
                                  </p:childTnLst>
                                </p:cTn>
                              </p:par>
                            </p:childTnLst>
                          </p:cTn>
                        </p:par>
                        <p:par>
                          <p:cTn id="16" fill="hold" nodeType="afterGroup">
                            <p:stCondLst>
                              <p:cond delay="4500"/>
                            </p:stCondLst>
                            <p:childTnLst>
                              <p:par>
                                <p:cTn id="17" presetID="2" presetClass="entr" presetSubtype="2" fill="hold" grpId="0" nodeType="afterEffect">
                                  <p:stCondLst>
                                    <p:cond delay="1000"/>
                                  </p:stCondLst>
                                  <p:childTnLst>
                                    <p:set>
                                      <p:cBhvr>
                                        <p:cTn id="18" dur="1" fill="hold">
                                          <p:stCondLst>
                                            <p:cond delay="0"/>
                                          </p:stCondLst>
                                        </p:cTn>
                                        <p:tgtEl>
                                          <p:spTgt spid="10244"/>
                                        </p:tgtEl>
                                        <p:attrNameLst>
                                          <p:attrName>style.visibility</p:attrName>
                                        </p:attrNameLst>
                                      </p:cBhvr>
                                      <p:to>
                                        <p:strVal val="visible"/>
                                      </p:to>
                                    </p:set>
                                    <p:anim calcmode="lin" valueType="num">
                                      <p:cBhvr additive="base">
                                        <p:cTn id="19" dur="500" fill="hold"/>
                                        <p:tgtEl>
                                          <p:spTgt spid="10244"/>
                                        </p:tgtEl>
                                        <p:attrNameLst>
                                          <p:attrName>ppt_x</p:attrName>
                                        </p:attrNameLst>
                                      </p:cBhvr>
                                      <p:tavLst>
                                        <p:tav tm="0">
                                          <p:val>
                                            <p:strVal val="1+#ppt_w/2"/>
                                          </p:val>
                                        </p:tav>
                                        <p:tav tm="100000">
                                          <p:val>
                                            <p:strVal val="#ppt_x"/>
                                          </p:val>
                                        </p:tav>
                                      </p:tavLst>
                                    </p:anim>
                                    <p:anim calcmode="lin" valueType="num">
                                      <p:cBhvr additive="base">
                                        <p:cTn id="20" dur="500" fill="hold"/>
                                        <p:tgtEl>
                                          <p:spTgt spid="1024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6000"/>
                            </p:stCondLst>
                            <p:childTnLst>
                              <p:par>
                                <p:cTn id="22" presetID="2" presetClass="entr" presetSubtype="4" fill="hold" grpId="0" nodeType="afterEffect">
                                  <p:stCondLst>
                                    <p:cond delay="1000"/>
                                  </p:stCondLst>
                                  <p:childTnLst>
                                    <p:set>
                                      <p:cBhvr>
                                        <p:cTn id="23" dur="1" fill="hold">
                                          <p:stCondLst>
                                            <p:cond delay="0"/>
                                          </p:stCondLst>
                                        </p:cTn>
                                        <p:tgtEl>
                                          <p:spTgt spid="10245"/>
                                        </p:tgtEl>
                                        <p:attrNameLst>
                                          <p:attrName>style.visibility</p:attrName>
                                        </p:attrNameLst>
                                      </p:cBhvr>
                                      <p:to>
                                        <p:strVal val="visible"/>
                                      </p:to>
                                    </p:set>
                                    <p:anim calcmode="lin" valueType="num">
                                      <p:cBhvr additive="base">
                                        <p:cTn id="24" dur="500" fill="hold"/>
                                        <p:tgtEl>
                                          <p:spTgt spid="10245"/>
                                        </p:tgtEl>
                                        <p:attrNameLst>
                                          <p:attrName>ppt_x</p:attrName>
                                        </p:attrNameLst>
                                      </p:cBhvr>
                                      <p:tavLst>
                                        <p:tav tm="0">
                                          <p:val>
                                            <p:strVal val="#ppt_x"/>
                                          </p:val>
                                        </p:tav>
                                        <p:tav tm="100000">
                                          <p:val>
                                            <p:strVal val="#ppt_x"/>
                                          </p:val>
                                        </p:tav>
                                      </p:tavLst>
                                    </p:anim>
                                    <p:anim calcmode="lin" valueType="num">
                                      <p:cBhvr additive="base">
                                        <p:cTn id="25"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build="p" autoUpdateAnimBg="0" advAuto="1000"/>
      <p:bldP spid="10244" grpId="0" animBg="1"/>
      <p:bldP spid="1024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ru-RU" altLang="ru-RU" b="1">
                <a:solidFill>
                  <a:srgbClr val="DC4900"/>
                </a:solidFill>
                <a:latin typeface="a_RewinderDemi" pitchFamily="82" charset="-52"/>
              </a:rPr>
              <a:t>Жизнь и работа пленных</a:t>
            </a:r>
          </a:p>
        </p:txBody>
      </p:sp>
      <p:sp>
        <p:nvSpPr>
          <p:cNvPr id="11267" name="Rectangle 3"/>
          <p:cNvSpPr>
            <a:spLocks noGrp="1" noChangeArrowheads="1"/>
          </p:cNvSpPr>
          <p:nvPr>
            <p:ph type="body" idx="1"/>
          </p:nvPr>
        </p:nvSpPr>
        <p:spPr>
          <a:xfrm>
            <a:off x="457200" y="1752600"/>
            <a:ext cx="7620000" cy="4114800"/>
          </a:xfrm>
        </p:spPr>
        <p:txBody>
          <a:bodyPr/>
          <a:lstStyle/>
          <a:p>
            <a:pPr>
              <a:lnSpc>
                <a:spcPct val="90000"/>
              </a:lnSpc>
              <a:buFontTx/>
              <a:buNone/>
            </a:pPr>
            <a:r>
              <a:rPr lang="ru-RU" altLang="ru-RU" sz="2600" dirty="0">
                <a:solidFill>
                  <a:schemeClr val="bg1"/>
                </a:solidFill>
              </a:rPr>
              <a:t>   </a:t>
            </a:r>
            <a:r>
              <a:rPr lang="ru-RU" altLang="ru-RU" sz="2400" b="1" dirty="0">
                <a:solidFill>
                  <a:schemeClr val="bg1"/>
                </a:solidFill>
                <a:cs typeface="Times New Roman" pitchFamily="18" charset="0"/>
              </a:rPr>
              <a:t>Средняя продолжительность жизни в лагере составляла лишь несколько месяцев.</a:t>
            </a:r>
          </a:p>
          <a:p>
            <a:pPr>
              <a:lnSpc>
                <a:spcPct val="90000"/>
              </a:lnSpc>
              <a:buFontTx/>
              <a:buNone/>
            </a:pPr>
            <a:r>
              <a:rPr lang="ru-RU" altLang="ru-RU" sz="2400" b="1" dirty="0">
                <a:solidFill>
                  <a:schemeClr val="bg1"/>
                </a:solidFill>
              </a:rPr>
              <a:t>   </a:t>
            </a:r>
            <a:r>
              <a:rPr lang="ru-RU" altLang="ru-RU" sz="2400" b="1" dirty="0">
                <a:solidFill>
                  <a:schemeClr val="bg1"/>
                </a:solidFill>
                <a:cs typeface="Times New Roman" pitchFamily="18" charset="0"/>
              </a:rPr>
              <a:t>Самому жестокому обращению подвергались евреи, советские военнопленные, поляки, чехи, испанцы.</a:t>
            </a:r>
          </a:p>
          <a:p>
            <a:pPr>
              <a:lnSpc>
                <a:spcPct val="90000"/>
              </a:lnSpc>
              <a:buFontTx/>
              <a:buNone/>
            </a:pPr>
            <a:r>
              <a:rPr lang="ru-RU" altLang="ru-RU" sz="2400" b="1" dirty="0">
                <a:solidFill>
                  <a:schemeClr val="bg1"/>
                </a:solidFill>
              </a:rPr>
              <a:t>   </a:t>
            </a:r>
            <a:r>
              <a:rPr lang="ru-RU" altLang="ru-RU" sz="2400" b="1" dirty="0">
                <a:solidFill>
                  <a:schemeClr val="bg1"/>
                </a:solidFill>
                <a:cs typeface="Times New Roman" pitchFamily="18" charset="0"/>
              </a:rPr>
              <a:t>Распорядок дня:</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подъем</a:t>
            </a:r>
            <a:r>
              <a:rPr lang="ru-RU" altLang="ru-RU" sz="2400" b="1" dirty="0">
                <a:solidFill>
                  <a:schemeClr val="bg1"/>
                </a:solidFill>
              </a:rPr>
              <a:t> </a:t>
            </a:r>
            <a:r>
              <a:rPr lang="ru-RU" altLang="ru-RU" sz="2400" b="1" dirty="0">
                <a:solidFill>
                  <a:schemeClr val="bg1"/>
                </a:solidFill>
                <a:cs typeface="Times New Roman" pitchFamily="18" charset="0"/>
              </a:rPr>
              <a:t>- 4:45</a:t>
            </a:r>
            <a:r>
              <a:rPr lang="ru-RU" altLang="ru-RU" sz="2400" b="1" dirty="0">
                <a:solidFill>
                  <a:schemeClr val="bg1"/>
                </a:solidFill>
              </a:rPr>
              <a:t> </a:t>
            </a:r>
            <a:r>
              <a:rPr lang="ru-RU" altLang="ru-RU" sz="2400" b="1" dirty="0">
                <a:solidFill>
                  <a:schemeClr val="bg1"/>
                </a:solidFill>
                <a:cs typeface="Times New Roman" pitchFamily="18" charset="0"/>
              </a:rPr>
              <a:t>ч</a:t>
            </a:r>
            <a:r>
              <a:rPr lang="ru-RU" altLang="ru-RU" sz="2400" b="1" dirty="0">
                <a:solidFill>
                  <a:schemeClr val="bg1"/>
                </a:solidFill>
              </a:rPr>
              <a:t>.</a:t>
            </a:r>
            <a:r>
              <a:rPr lang="ru-RU" altLang="ru-RU" sz="2400" b="1" dirty="0">
                <a:solidFill>
                  <a:schemeClr val="bg1"/>
                </a:solidFill>
                <a:cs typeface="Times New Roman" pitchFamily="18" charset="0"/>
              </a:rPr>
              <a:t>, зимой</a:t>
            </a:r>
            <a:r>
              <a:rPr lang="ru-RU" altLang="ru-RU" sz="2400" b="1" dirty="0">
                <a:solidFill>
                  <a:schemeClr val="bg1"/>
                </a:solidFill>
              </a:rPr>
              <a:t> </a:t>
            </a:r>
            <a:r>
              <a:rPr lang="ru-RU" altLang="ru-RU" sz="2400" b="1" dirty="0">
                <a:solidFill>
                  <a:schemeClr val="bg1"/>
                </a:solidFill>
                <a:cs typeface="Times New Roman" pitchFamily="18" charset="0"/>
              </a:rPr>
              <a:t>- на час позже,</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построение на площади,</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формирование направляемых на работу групп,</a:t>
            </a:r>
            <a:br>
              <a:rPr lang="ru-RU" altLang="ru-RU" sz="2400" b="1" dirty="0">
                <a:solidFill>
                  <a:schemeClr val="bg1"/>
                </a:solidFill>
                <a:cs typeface="Times New Roman" pitchFamily="18" charset="0"/>
              </a:rPr>
            </a:br>
            <a:r>
              <a:rPr lang="ru-RU" altLang="ru-RU" sz="2400" b="1" dirty="0">
                <a:solidFill>
                  <a:schemeClr val="bg1"/>
                </a:solidFill>
                <a:cs typeface="Times New Roman" pitchFamily="18" charset="0"/>
              </a:rPr>
              <a:t>марш в каменоломню (другие работы), летом работали 11 часов, зимой</a:t>
            </a:r>
            <a:r>
              <a:rPr lang="ru-RU" altLang="ru-RU" sz="2400" b="1" dirty="0">
                <a:solidFill>
                  <a:schemeClr val="bg1"/>
                </a:solidFill>
              </a:rPr>
              <a:t> </a:t>
            </a:r>
            <a:r>
              <a:rPr lang="ru-RU" altLang="ru-RU" sz="2400" b="1" dirty="0">
                <a:solidFill>
                  <a:schemeClr val="bg1"/>
                </a:solidFill>
                <a:cs typeface="Times New Roman" pitchFamily="18" charset="0"/>
              </a:rPr>
              <a:t>– 8-9; на военных предприятиях и строительстве тоннелей</a:t>
            </a:r>
            <a:r>
              <a:rPr lang="ru-RU" altLang="ru-RU" sz="2400" b="1" dirty="0">
                <a:solidFill>
                  <a:schemeClr val="bg1"/>
                </a:solidFill>
              </a:rPr>
              <a:t> </a:t>
            </a:r>
            <a:r>
              <a:rPr lang="ru-RU" altLang="ru-RU" sz="2400" b="1" dirty="0">
                <a:solidFill>
                  <a:schemeClr val="bg1"/>
                </a:solidFill>
                <a:cs typeface="Times New Roman" pitchFamily="18" charset="0"/>
              </a:rPr>
              <a:t>- 11-12 часов.</a:t>
            </a:r>
          </a:p>
          <a:p>
            <a:pPr>
              <a:lnSpc>
                <a:spcPct val="90000"/>
              </a:lnSpc>
              <a:buFontTx/>
              <a:buNone/>
            </a:pPr>
            <a:endParaRPr lang="ru-RU" altLang="ru-RU" sz="2400" b="1" dirty="0">
              <a:solidFill>
                <a:srgbClr val="FFFF00"/>
              </a:solidFill>
            </a:endParaRPr>
          </a:p>
        </p:txBody>
      </p:sp>
      <p:sp>
        <p:nvSpPr>
          <p:cNvPr id="11269" name="AutoShape 5">
            <a:hlinkClick r:id="" action="ppaction://hlinkshowjump?jump=nextslide" highlightClick="1"/>
          </p:cNvPr>
          <p:cNvSpPr>
            <a:spLocks noChangeArrowheads="1"/>
          </p:cNvSpPr>
          <p:nvPr/>
        </p:nvSpPr>
        <p:spPr bwMode="auto">
          <a:xfrm>
            <a:off x="8020050" y="5580063"/>
            <a:ext cx="815975" cy="420687"/>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1270" name="AutoShape 6">
            <a:hlinkClick r:id="" action="ppaction://hlinkshowjump?jump=previousslide" highlightClick="1"/>
          </p:cNvPr>
          <p:cNvSpPr>
            <a:spLocks noChangeArrowheads="1"/>
          </p:cNvSpPr>
          <p:nvPr/>
        </p:nvSpPr>
        <p:spPr bwMode="auto">
          <a:xfrm>
            <a:off x="8035925" y="6153150"/>
            <a:ext cx="803275" cy="419100"/>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3664971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11266"/>
                                        </p:tgtEl>
                                        <p:attrNameLst>
                                          <p:attrName>style.visibility</p:attrName>
                                        </p:attrNameLst>
                                      </p:cBhvr>
                                      <p:to>
                                        <p:strVal val="visible"/>
                                      </p:to>
                                    </p:set>
                                    <p:animEffect transition="in" filter="box(out)">
                                      <p:cBhvr>
                                        <p:cTn id="7" dur="500"/>
                                        <p:tgtEl>
                                          <p:spTgt spid="11266"/>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11267">
                                            <p:txEl>
                                              <p:pRg st="0" end="0"/>
                                            </p:txEl>
                                          </p:spTgt>
                                        </p:tgtEl>
                                        <p:attrNameLst>
                                          <p:attrName>style.visibility</p:attrName>
                                        </p:attrNameLst>
                                      </p:cBhvr>
                                      <p:to>
                                        <p:strVal val="visible"/>
                                      </p:to>
                                    </p:set>
                                    <p:animEffect transition="in" filter="checkerboard(across)">
                                      <p:cBhvr>
                                        <p:cTn id="11" dur="500"/>
                                        <p:tgtEl>
                                          <p:spTgt spid="11267">
                                            <p:txEl>
                                              <p:pRg st="0" end="0"/>
                                            </p:txEl>
                                          </p:spTgt>
                                        </p:tgtEl>
                                      </p:cBhvr>
                                    </p:animEffect>
                                  </p:childTnLst>
                                </p:cTn>
                              </p:par>
                            </p:childTnLst>
                          </p:cTn>
                        </p:par>
                        <p:par>
                          <p:cTn id="12" fill="hold" nodeType="afterGroup">
                            <p:stCondLst>
                              <p:cond delay="3000"/>
                            </p:stCondLst>
                            <p:childTnLst>
                              <p:par>
                                <p:cTn id="13" presetID="5" presetClass="entr" presetSubtype="10" fill="hold" grpId="0" nodeType="afterEffect">
                                  <p:stCondLst>
                                    <p:cond delay="1000"/>
                                  </p:stCondLst>
                                  <p:childTnLst>
                                    <p:set>
                                      <p:cBhvr>
                                        <p:cTn id="14" dur="1" fill="hold">
                                          <p:stCondLst>
                                            <p:cond delay="0"/>
                                          </p:stCondLst>
                                        </p:cTn>
                                        <p:tgtEl>
                                          <p:spTgt spid="11267">
                                            <p:txEl>
                                              <p:pRg st="1" end="1"/>
                                            </p:txEl>
                                          </p:spTgt>
                                        </p:tgtEl>
                                        <p:attrNameLst>
                                          <p:attrName>style.visibility</p:attrName>
                                        </p:attrNameLst>
                                      </p:cBhvr>
                                      <p:to>
                                        <p:strVal val="visible"/>
                                      </p:to>
                                    </p:set>
                                    <p:animEffect transition="in" filter="checkerboard(across)">
                                      <p:cBhvr>
                                        <p:cTn id="15" dur="500"/>
                                        <p:tgtEl>
                                          <p:spTgt spid="11267">
                                            <p:txEl>
                                              <p:pRg st="1" end="1"/>
                                            </p:txEl>
                                          </p:spTgt>
                                        </p:tgtEl>
                                      </p:cBhvr>
                                    </p:animEffect>
                                  </p:childTnLst>
                                </p:cTn>
                              </p:par>
                            </p:childTnLst>
                          </p:cTn>
                        </p:par>
                        <p:par>
                          <p:cTn id="16" fill="hold" nodeType="afterGroup">
                            <p:stCondLst>
                              <p:cond delay="4500"/>
                            </p:stCondLst>
                            <p:childTnLst>
                              <p:par>
                                <p:cTn id="17" presetID="5" presetClass="entr" presetSubtype="10" fill="hold" grpId="0" nodeType="afterEffect">
                                  <p:stCondLst>
                                    <p:cond delay="1000"/>
                                  </p:stCondLst>
                                  <p:childTnLst>
                                    <p:set>
                                      <p:cBhvr>
                                        <p:cTn id="18" dur="1" fill="hold">
                                          <p:stCondLst>
                                            <p:cond delay="0"/>
                                          </p:stCondLst>
                                        </p:cTn>
                                        <p:tgtEl>
                                          <p:spTgt spid="11267">
                                            <p:txEl>
                                              <p:pRg st="2" end="2"/>
                                            </p:txEl>
                                          </p:spTgt>
                                        </p:tgtEl>
                                        <p:attrNameLst>
                                          <p:attrName>style.visibility</p:attrName>
                                        </p:attrNameLst>
                                      </p:cBhvr>
                                      <p:to>
                                        <p:strVal val="visible"/>
                                      </p:to>
                                    </p:set>
                                    <p:animEffect transition="in" filter="checkerboard(across)">
                                      <p:cBhvr>
                                        <p:cTn id="19" dur="500"/>
                                        <p:tgtEl>
                                          <p:spTgt spid="11267">
                                            <p:txEl>
                                              <p:pRg st="2" end="2"/>
                                            </p:txEl>
                                          </p:spTgt>
                                        </p:tgtEl>
                                      </p:cBhvr>
                                    </p:animEffect>
                                  </p:childTnLst>
                                </p:cTn>
                              </p:par>
                            </p:childTnLst>
                          </p:cTn>
                        </p:par>
                        <p:par>
                          <p:cTn id="20" fill="hold" nodeType="afterGroup">
                            <p:stCondLst>
                              <p:cond delay="6000"/>
                            </p:stCondLst>
                            <p:childTnLst>
                              <p:par>
                                <p:cTn id="21" presetID="2" presetClass="entr" presetSubtype="2" fill="hold" grpId="0" nodeType="afterEffect">
                                  <p:stCondLst>
                                    <p:cond delay="1000"/>
                                  </p:stCondLst>
                                  <p:childTnLst>
                                    <p:set>
                                      <p:cBhvr>
                                        <p:cTn id="22" dur="1" fill="hold">
                                          <p:stCondLst>
                                            <p:cond delay="0"/>
                                          </p:stCondLst>
                                        </p:cTn>
                                        <p:tgtEl>
                                          <p:spTgt spid="11269"/>
                                        </p:tgtEl>
                                        <p:attrNameLst>
                                          <p:attrName>style.visibility</p:attrName>
                                        </p:attrNameLst>
                                      </p:cBhvr>
                                      <p:to>
                                        <p:strVal val="visible"/>
                                      </p:to>
                                    </p:set>
                                    <p:anim calcmode="lin" valueType="num">
                                      <p:cBhvr additive="base">
                                        <p:cTn id="23" dur="500" fill="hold"/>
                                        <p:tgtEl>
                                          <p:spTgt spid="11269"/>
                                        </p:tgtEl>
                                        <p:attrNameLst>
                                          <p:attrName>ppt_x</p:attrName>
                                        </p:attrNameLst>
                                      </p:cBhvr>
                                      <p:tavLst>
                                        <p:tav tm="0">
                                          <p:val>
                                            <p:strVal val="1+#ppt_w/2"/>
                                          </p:val>
                                        </p:tav>
                                        <p:tav tm="100000">
                                          <p:val>
                                            <p:strVal val="#ppt_x"/>
                                          </p:val>
                                        </p:tav>
                                      </p:tavLst>
                                    </p:anim>
                                    <p:anim calcmode="lin" valueType="num">
                                      <p:cBhvr additive="base">
                                        <p:cTn id="24" dur="500" fill="hold"/>
                                        <p:tgtEl>
                                          <p:spTgt spid="1126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7500"/>
                            </p:stCondLst>
                            <p:childTnLst>
                              <p:par>
                                <p:cTn id="26" presetID="2" presetClass="entr" presetSubtype="4" fill="hold" grpId="0" nodeType="afterEffect">
                                  <p:stCondLst>
                                    <p:cond delay="1000"/>
                                  </p:stCondLst>
                                  <p:childTnLst>
                                    <p:set>
                                      <p:cBhvr>
                                        <p:cTn id="27" dur="1" fill="hold">
                                          <p:stCondLst>
                                            <p:cond delay="0"/>
                                          </p:stCondLst>
                                        </p:cTn>
                                        <p:tgtEl>
                                          <p:spTgt spid="11270"/>
                                        </p:tgtEl>
                                        <p:attrNameLst>
                                          <p:attrName>style.visibility</p:attrName>
                                        </p:attrNameLst>
                                      </p:cBhvr>
                                      <p:to>
                                        <p:strVal val="visible"/>
                                      </p:to>
                                    </p:set>
                                    <p:anim calcmode="lin" valueType="num">
                                      <p:cBhvr additive="base">
                                        <p:cTn id="28" dur="500" fill="hold"/>
                                        <p:tgtEl>
                                          <p:spTgt spid="11270"/>
                                        </p:tgtEl>
                                        <p:attrNameLst>
                                          <p:attrName>ppt_x</p:attrName>
                                        </p:attrNameLst>
                                      </p:cBhvr>
                                      <p:tavLst>
                                        <p:tav tm="0">
                                          <p:val>
                                            <p:strVal val="#ppt_x"/>
                                          </p:val>
                                        </p:tav>
                                        <p:tav tm="100000">
                                          <p:val>
                                            <p:strVal val="#ppt_x"/>
                                          </p:val>
                                        </p:tav>
                                      </p:tavLst>
                                    </p:anim>
                                    <p:anim calcmode="lin" valueType="num">
                                      <p:cBhvr additive="base">
                                        <p:cTn id="29"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build="p" autoUpdateAnimBg="0" advAuto="1000"/>
      <p:bldP spid="11269" grpId="0" animBg="1"/>
      <p:bldP spid="1127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28650" y="571500"/>
            <a:ext cx="7772400" cy="1143000"/>
          </a:xfrm>
        </p:spPr>
        <p:txBody>
          <a:bodyPr/>
          <a:lstStyle/>
          <a:p>
            <a:r>
              <a:rPr lang="ru-RU" altLang="ru-RU" b="1">
                <a:solidFill>
                  <a:srgbClr val="DC4900"/>
                </a:solidFill>
                <a:latin typeface="a_RewinderDemi" pitchFamily="82" charset="-52"/>
              </a:rPr>
              <a:t>Зверства фашистов</a:t>
            </a:r>
          </a:p>
        </p:txBody>
      </p:sp>
      <p:sp>
        <p:nvSpPr>
          <p:cNvPr id="13315" name="Rectangle 3"/>
          <p:cNvSpPr>
            <a:spLocks noGrp="1" noChangeArrowheads="1"/>
          </p:cNvSpPr>
          <p:nvPr>
            <p:ph type="body" sz="half" idx="1"/>
          </p:nvPr>
        </p:nvSpPr>
        <p:spPr>
          <a:xfrm>
            <a:off x="0" y="1752600"/>
            <a:ext cx="5029200" cy="4572000"/>
          </a:xfrm>
        </p:spPr>
        <p:txBody>
          <a:bodyPr/>
          <a:lstStyle/>
          <a:p>
            <a:pPr>
              <a:buFontTx/>
              <a:buNone/>
            </a:pPr>
            <a:r>
              <a:rPr lang="ru-RU" altLang="ru-RU" sz="2000" dirty="0">
                <a:solidFill>
                  <a:schemeClr val="bg1"/>
                </a:solidFill>
              </a:rPr>
              <a:t>    </a:t>
            </a:r>
            <a:r>
              <a:rPr lang="ru-RU" altLang="ru-RU" sz="2000" b="1" dirty="0">
                <a:solidFill>
                  <a:schemeClr val="bg1"/>
                </a:solidFill>
                <a:cs typeface="Times New Roman" pitchFamily="18" charset="0"/>
              </a:rPr>
              <a:t>Фантазии эсэсовцев в придумывании мучений для арестантов не было пределов. К «обычным» наказаниям относилось битье палками (причем избиваемые должны были вслух считать число ударов, при ошибке в счете экзекуция начиналась сначала), многочасовое, в течение дня и ночи, стояние по стойке «смирно» у лагерных ворот при любой погоде, подвешивание на высоте 2 метра за руки, связанные за спиной, штрафная «гимнастика»</a:t>
            </a:r>
            <a:r>
              <a:rPr lang="ru-RU" altLang="ru-RU" sz="2000" b="1" dirty="0">
                <a:solidFill>
                  <a:schemeClr val="bg1"/>
                </a:solidFill>
              </a:rPr>
              <a:t> </a:t>
            </a:r>
            <a:r>
              <a:rPr lang="ru-RU" altLang="ru-RU" sz="2000" b="1" dirty="0">
                <a:solidFill>
                  <a:schemeClr val="bg1"/>
                </a:solidFill>
                <a:cs typeface="Times New Roman" pitchFamily="18" charset="0"/>
              </a:rPr>
              <a:t>- приседание, катание в грязи, нечистотах, снегу и т.д.</a:t>
            </a:r>
          </a:p>
          <a:p>
            <a:pPr>
              <a:buFontTx/>
              <a:buNone/>
            </a:pPr>
            <a:endParaRPr lang="ru-RU" altLang="ru-RU" sz="2000" b="1" dirty="0">
              <a:solidFill>
                <a:srgbClr val="FFFF00"/>
              </a:solidFill>
            </a:endParaRPr>
          </a:p>
        </p:txBody>
      </p:sp>
      <p:pic>
        <p:nvPicPr>
          <p:cNvPr id="13319" name="Picture 7" descr="C:\Documents and Settings\Администратор\Рабочий стол\Проект Люба\P3310287.JPG"/>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073650" y="4019550"/>
            <a:ext cx="2774950" cy="2209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0" name="AutoShape 8">
            <a:hlinkClick r:id="" action="ppaction://hlinkshowjump?jump=nextslide" highlightClick="1"/>
          </p:cNvPr>
          <p:cNvSpPr>
            <a:spLocks noChangeArrowheads="1"/>
          </p:cNvSpPr>
          <p:nvPr/>
        </p:nvSpPr>
        <p:spPr bwMode="auto">
          <a:xfrm>
            <a:off x="7962900" y="5607050"/>
            <a:ext cx="852488" cy="412750"/>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3321" name="AutoShape 9">
            <a:hlinkClick r:id="" action="ppaction://hlinkshowjump?jump=previousslide" highlightClick="1"/>
          </p:cNvPr>
          <p:cNvSpPr>
            <a:spLocks noChangeArrowheads="1"/>
          </p:cNvSpPr>
          <p:nvPr/>
        </p:nvSpPr>
        <p:spPr bwMode="auto">
          <a:xfrm>
            <a:off x="7962900" y="6164263"/>
            <a:ext cx="871538" cy="427037"/>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pic>
        <p:nvPicPr>
          <p:cNvPr id="13330" name="Picture 18" descr="C:\Documents and Settings\Администратор\Рабочий стол\Проект Люба\456_bi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63" y="1682750"/>
            <a:ext cx="3363912" cy="2193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02087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1000"/>
                                  </p:stCondLst>
                                  <p:childTnLst>
                                    <p:set>
                                      <p:cBhvr>
                                        <p:cTn id="6" dur="1" fill="hold">
                                          <p:stCondLst>
                                            <p:cond delay="0"/>
                                          </p:stCondLst>
                                        </p:cTn>
                                        <p:tgtEl>
                                          <p:spTgt spid="13314"/>
                                        </p:tgtEl>
                                        <p:attrNameLst>
                                          <p:attrName>style.visibility</p:attrName>
                                        </p:attrNameLst>
                                      </p:cBhvr>
                                      <p:to>
                                        <p:strVal val="visible"/>
                                      </p:to>
                                    </p:set>
                                    <p:animEffect transition="in" filter="box(in)">
                                      <p:cBhvr>
                                        <p:cTn id="7" dur="500"/>
                                        <p:tgtEl>
                                          <p:spTgt spid="13314"/>
                                        </p:tgtEl>
                                      </p:cBhvr>
                                    </p:animEffect>
                                  </p:childTnLst>
                                </p:cTn>
                              </p:par>
                            </p:childTnLst>
                          </p:cTn>
                        </p:par>
                        <p:par>
                          <p:cTn id="8" fill="hold" nodeType="afterGroup">
                            <p:stCondLst>
                              <p:cond delay="1500"/>
                            </p:stCondLst>
                            <p:childTnLst>
                              <p:par>
                                <p:cTn id="9" presetID="3" presetClass="entr" presetSubtype="5" fill="hold" grpId="0" nodeType="afterEffect">
                                  <p:stCondLst>
                                    <p:cond delay="1000"/>
                                  </p:stCondLst>
                                  <p:childTnLst>
                                    <p:set>
                                      <p:cBhvr>
                                        <p:cTn id="10" dur="1" fill="hold">
                                          <p:stCondLst>
                                            <p:cond delay="0"/>
                                          </p:stCondLst>
                                        </p:cTn>
                                        <p:tgtEl>
                                          <p:spTgt spid="13315">
                                            <p:txEl>
                                              <p:pRg st="0" end="0"/>
                                            </p:txEl>
                                          </p:spTgt>
                                        </p:tgtEl>
                                        <p:attrNameLst>
                                          <p:attrName>style.visibility</p:attrName>
                                        </p:attrNameLst>
                                      </p:cBhvr>
                                      <p:to>
                                        <p:strVal val="visible"/>
                                      </p:to>
                                    </p:set>
                                    <p:animEffect transition="in" filter="blinds(vertical)">
                                      <p:cBhvr>
                                        <p:cTn id="11" dur="500"/>
                                        <p:tgtEl>
                                          <p:spTgt spid="13315">
                                            <p:txEl>
                                              <p:pRg st="0" end="0"/>
                                            </p:txEl>
                                          </p:spTgt>
                                        </p:tgtEl>
                                      </p:cBhvr>
                                    </p:animEffect>
                                  </p:childTnLst>
                                </p:cTn>
                              </p:par>
                            </p:childTnLst>
                          </p:cTn>
                        </p:par>
                        <p:par>
                          <p:cTn id="12" fill="hold" nodeType="afterGroup">
                            <p:stCondLst>
                              <p:cond delay="3000"/>
                            </p:stCondLst>
                            <p:childTnLst>
                              <p:par>
                                <p:cTn id="13" presetID="14" presetClass="entr" presetSubtype="5" fill="hold" nodeType="afterEffect">
                                  <p:stCondLst>
                                    <p:cond delay="1000"/>
                                  </p:stCondLst>
                                  <p:childTnLst>
                                    <p:set>
                                      <p:cBhvr>
                                        <p:cTn id="14" dur="1" fill="hold">
                                          <p:stCondLst>
                                            <p:cond delay="0"/>
                                          </p:stCondLst>
                                        </p:cTn>
                                        <p:tgtEl>
                                          <p:spTgt spid="13319"/>
                                        </p:tgtEl>
                                        <p:attrNameLst>
                                          <p:attrName>style.visibility</p:attrName>
                                        </p:attrNameLst>
                                      </p:cBhvr>
                                      <p:to>
                                        <p:strVal val="visible"/>
                                      </p:to>
                                    </p:set>
                                    <p:animEffect transition="in" filter="randombar(vertical)">
                                      <p:cBhvr>
                                        <p:cTn id="15" dur="500"/>
                                        <p:tgtEl>
                                          <p:spTgt spid="13319"/>
                                        </p:tgtEl>
                                      </p:cBhvr>
                                    </p:animEffect>
                                  </p:childTnLst>
                                </p:cTn>
                              </p:par>
                            </p:childTnLst>
                          </p:cTn>
                        </p:par>
                        <p:par>
                          <p:cTn id="16" fill="hold" nodeType="afterGroup">
                            <p:stCondLst>
                              <p:cond delay="4500"/>
                            </p:stCondLst>
                            <p:childTnLst>
                              <p:par>
                                <p:cTn id="17" presetID="14" presetClass="entr" presetSubtype="5" fill="hold" nodeType="afterEffect">
                                  <p:stCondLst>
                                    <p:cond delay="1000"/>
                                  </p:stCondLst>
                                  <p:childTnLst>
                                    <p:set>
                                      <p:cBhvr>
                                        <p:cTn id="18" dur="1" fill="hold">
                                          <p:stCondLst>
                                            <p:cond delay="0"/>
                                          </p:stCondLst>
                                        </p:cTn>
                                        <p:tgtEl>
                                          <p:spTgt spid="13330"/>
                                        </p:tgtEl>
                                        <p:attrNameLst>
                                          <p:attrName>style.visibility</p:attrName>
                                        </p:attrNameLst>
                                      </p:cBhvr>
                                      <p:to>
                                        <p:strVal val="visible"/>
                                      </p:to>
                                    </p:set>
                                    <p:animEffect transition="in" filter="randombar(vertical)">
                                      <p:cBhvr>
                                        <p:cTn id="19" dur="500"/>
                                        <p:tgtEl>
                                          <p:spTgt spid="13330"/>
                                        </p:tgtEl>
                                      </p:cBhvr>
                                    </p:animEffect>
                                  </p:childTnLst>
                                </p:cTn>
                              </p:par>
                            </p:childTnLst>
                          </p:cTn>
                        </p:par>
                        <p:par>
                          <p:cTn id="20" fill="hold" nodeType="afterGroup">
                            <p:stCondLst>
                              <p:cond delay="6000"/>
                            </p:stCondLst>
                            <p:childTnLst>
                              <p:par>
                                <p:cTn id="21" presetID="2" presetClass="entr" presetSubtype="2" fill="hold" grpId="0" nodeType="afterEffect">
                                  <p:stCondLst>
                                    <p:cond delay="1000"/>
                                  </p:stCondLst>
                                  <p:childTnLst>
                                    <p:set>
                                      <p:cBhvr>
                                        <p:cTn id="22" dur="1" fill="hold">
                                          <p:stCondLst>
                                            <p:cond delay="0"/>
                                          </p:stCondLst>
                                        </p:cTn>
                                        <p:tgtEl>
                                          <p:spTgt spid="13320"/>
                                        </p:tgtEl>
                                        <p:attrNameLst>
                                          <p:attrName>style.visibility</p:attrName>
                                        </p:attrNameLst>
                                      </p:cBhvr>
                                      <p:to>
                                        <p:strVal val="visible"/>
                                      </p:to>
                                    </p:set>
                                    <p:anim calcmode="lin" valueType="num">
                                      <p:cBhvr additive="base">
                                        <p:cTn id="23" dur="500" fill="hold"/>
                                        <p:tgtEl>
                                          <p:spTgt spid="13320"/>
                                        </p:tgtEl>
                                        <p:attrNameLst>
                                          <p:attrName>ppt_x</p:attrName>
                                        </p:attrNameLst>
                                      </p:cBhvr>
                                      <p:tavLst>
                                        <p:tav tm="0">
                                          <p:val>
                                            <p:strVal val="1+#ppt_w/2"/>
                                          </p:val>
                                        </p:tav>
                                        <p:tav tm="100000">
                                          <p:val>
                                            <p:strVal val="#ppt_x"/>
                                          </p:val>
                                        </p:tav>
                                      </p:tavLst>
                                    </p:anim>
                                    <p:anim calcmode="lin" valueType="num">
                                      <p:cBhvr additive="base">
                                        <p:cTn id="24" dur="500" fill="hold"/>
                                        <p:tgtEl>
                                          <p:spTgt spid="13320"/>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7500"/>
                            </p:stCondLst>
                            <p:childTnLst>
                              <p:par>
                                <p:cTn id="26" presetID="2" presetClass="entr" presetSubtype="4" fill="hold" grpId="0" nodeType="afterEffect">
                                  <p:stCondLst>
                                    <p:cond delay="1000"/>
                                  </p:stCondLst>
                                  <p:childTnLst>
                                    <p:set>
                                      <p:cBhvr>
                                        <p:cTn id="27" dur="1" fill="hold">
                                          <p:stCondLst>
                                            <p:cond delay="0"/>
                                          </p:stCondLst>
                                        </p:cTn>
                                        <p:tgtEl>
                                          <p:spTgt spid="13321"/>
                                        </p:tgtEl>
                                        <p:attrNameLst>
                                          <p:attrName>style.visibility</p:attrName>
                                        </p:attrNameLst>
                                      </p:cBhvr>
                                      <p:to>
                                        <p:strVal val="visible"/>
                                      </p:to>
                                    </p:set>
                                    <p:anim calcmode="lin" valueType="num">
                                      <p:cBhvr additive="base">
                                        <p:cTn id="28" dur="500" fill="hold"/>
                                        <p:tgtEl>
                                          <p:spTgt spid="13321"/>
                                        </p:tgtEl>
                                        <p:attrNameLst>
                                          <p:attrName>ppt_x</p:attrName>
                                        </p:attrNameLst>
                                      </p:cBhvr>
                                      <p:tavLst>
                                        <p:tav tm="0">
                                          <p:val>
                                            <p:strVal val="#ppt_x"/>
                                          </p:val>
                                        </p:tav>
                                        <p:tav tm="100000">
                                          <p:val>
                                            <p:strVal val="#ppt_x"/>
                                          </p:val>
                                        </p:tav>
                                      </p:tavLst>
                                    </p:anim>
                                    <p:anim calcmode="lin" valueType="num">
                                      <p:cBhvr additive="base">
                                        <p:cTn id="29"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build="p" autoUpdateAnimBg="0" advAuto="1000"/>
      <p:bldP spid="13320" grpId="0" animBg="1"/>
      <p:bldP spid="1332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ru-RU" altLang="ru-RU" b="1">
                <a:solidFill>
                  <a:srgbClr val="DC4900"/>
                </a:solidFill>
                <a:latin typeface="a_RewinderDemi" pitchFamily="82" charset="-52"/>
              </a:rPr>
              <a:t>Борьба за жизнь</a:t>
            </a:r>
          </a:p>
        </p:txBody>
      </p:sp>
      <p:sp>
        <p:nvSpPr>
          <p:cNvPr id="14339" name="Rectangle 3"/>
          <p:cNvSpPr>
            <a:spLocks noGrp="1" noChangeArrowheads="1"/>
          </p:cNvSpPr>
          <p:nvPr>
            <p:ph type="body" idx="1"/>
          </p:nvPr>
        </p:nvSpPr>
        <p:spPr/>
        <p:txBody>
          <a:bodyPr/>
          <a:lstStyle/>
          <a:p>
            <a:pPr>
              <a:lnSpc>
                <a:spcPct val="90000"/>
              </a:lnSpc>
              <a:buFontTx/>
              <a:buNone/>
            </a:pPr>
            <a:r>
              <a:rPr lang="ru-RU" altLang="ru-RU" sz="2800" dirty="0"/>
              <a:t>   </a:t>
            </a:r>
            <a:r>
              <a:rPr lang="ru-RU" altLang="ru-RU" sz="2800" b="1" dirty="0">
                <a:solidFill>
                  <a:schemeClr val="bg1"/>
                </a:solidFill>
                <a:cs typeface="Times New Roman" pitchFamily="18" charset="0"/>
              </a:rPr>
              <a:t>Масса заключенных была вынуждена ежечасно вести борьбу за само лишь существование. Их везде подстерегала смертельная опасность. Никто не знал, доживет ли он до следующего часа. Людей, переживших ночь, при команде подъема пронизывал страх. Большинство заключенных погибало в каменоломнях, от инъекций в область сердца, утоплений, недоедания.</a:t>
            </a:r>
          </a:p>
          <a:p>
            <a:pPr>
              <a:lnSpc>
                <a:spcPct val="90000"/>
              </a:lnSpc>
              <a:buFontTx/>
              <a:buNone/>
            </a:pPr>
            <a:endParaRPr lang="ru-RU" altLang="ru-RU" sz="2400" b="1" dirty="0">
              <a:solidFill>
                <a:srgbClr val="FFFF00"/>
              </a:solidFill>
            </a:endParaRPr>
          </a:p>
          <a:p>
            <a:pPr>
              <a:lnSpc>
                <a:spcPct val="90000"/>
              </a:lnSpc>
              <a:buFontTx/>
              <a:buNone/>
            </a:pPr>
            <a:endParaRPr lang="ru-RU" altLang="ru-RU" sz="2400" b="1" dirty="0">
              <a:solidFill>
                <a:srgbClr val="FFFF00"/>
              </a:solidFill>
            </a:endParaRPr>
          </a:p>
        </p:txBody>
      </p:sp>
      <p:sp>
        <p:nvSpPr>
          <p:cNvPr id="14340" name="AutoShape 4">
            <a:hlinkClick r:id="" action="ppaction://hlinkshowjump?jump=nextslide" highlightClick="1"/>
          </p:cNvPr>
          <p:cNvSpPr>
            <a:spLocks noChangeArrowheads="1"/>
          </p:cNvSpPr>
          <p:nvPr/>
        </p:nvSpPr>
        <p:spPr bwMode="auto">
          <a:xfrm>
            <a:off x="7962900" y="5630863"/>
            <a:ext cx="871538" cy="407987"/>
          </a:xfrm>
          <a:prstGeom prst="actionButtonForwardNext">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
        <p:nvSpPr>
          <p:cNvPr id="14341" name="AutoShape 5">
            <a:hlinkClick r:id="" action="ppaction://hlinkshowjump?jump=previousslide" highlightClick="1"/>
          </p:cNvPr>
          <p:cNvSpPr>
            <a:spLocks noChangeArrowheads="1"/>
          </p:cNvSpPr>
          <p:nvPr/>
        </p:nvSpPr>
        <p:spPr bwMode="auto">
          <a:xfrm>
            <a:off x="7967663" y="6203950"/>
            <a:ext cx="871537" cy="379413"/>
          </a:xfrm>
          <a:prstGeom prst="actionButtonBackPrevious">
            <a:avLst/>
          </a:prstGeom>
          <a:gradFill rotWithShape="0">
            <a:gsLst>
              <a:gs pos="0">
                <a:srgbClr val="FFFF00"/>
              </a:gs>
              <a:gs pos="100000">
                <a:srgbClr val="FFFF00">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ru-RU" sz="2400">
              <a:solidFill>
                <a:srgbClr val="000000"/>
              </a:solidFill>
            </a:endParaRPr>
          </a:p>
        </p:txBody>
      </p:sp>
    </p:spTree>
    <p:extLst>
      <p:ext uri="{BB962C8B-B14F-4D97-AF65-F5344CB8AC3E}">
        <p14:creationId xmlns:p14="http://schemas.microsoft.com/office/powerpoint/2010/main" val="6987090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1000"/>
                                  </p:stCondLst>
                                  <p:childTnLst>
                                    <p:set>
                                      <p:cBhvr>
                                        <p:cTn id="6" dur="1" fill="hold">
                                          <p:stCondLst>
                                            <p:cond delay="0"/>
                                          </p:stCondLst>
                                        </p:cTn>
                                        <p:tgtEl>
                                          <p:spTgt spid="14338"/>
                                        </p:tgtEl>
                                        <p:attrNameLst>
                                          <p:attrName>style.visibility</p:attrName>
                                        </p:attrNameLst>
                                      </p:cBhvr>
                                      <p:to>
                                        <p:strVal val="visible"/>
                                      </p:to>
                                    </p:set>
                                    <p:animEffect transition="in" filter="box(out)">
                                      <p:cBhvr>
                                        <p:cTn id="7" dur="500"/>
                                        <p:tgtEl>
                                          <p:spTgt spid="14338"/>
                                        </p:tgtEl>
                                      </p:cBhvr>
                                    </p:animEffect>
                                  </p:childTnLst>
                                </p:cTn>
                              </p:par>
                            </p:childTnLst>
                          </p:cTn>
                        </p:par>
                        <p:par>
                          <p:cTn id="8" fill="hold" nodeType="afterGroup">
                            <p:stCondLst>
                              <p:cond delay="1500"/>
                            </p:stCondLst>
                            <p:childTnLst>
                              <p:par>
                                <p:cTn id="9" presetID="5" presetClass="entr" presetSubtype="10" fill="hold" grpId="0" nodeType="afterEffect">
                                  <p:stCondLst>
                                    <p:cond delay="1000"/>
                                  </p:stCondLst>
                                  <p:childTnLst>
                                    <p:set>
                                      <p:cBhvr>
                                        <p:cTn id="10" dur="1" fill="hold">
                                          <p:stCondLst>
                                            <p:cond delay="0"/>
                                          </p:stCondLst>
                                        </p:cTn>
                                        <p:tgtEl>
                                          <p:spTgt spid="14339">
                                            <p:txEl>
                                              <p:pRg st="0" end="0"/>
                                            </p:txEl>
                                          </p:spTgt>
                                        </p:tgtEl>
                                        <p:attrNameLst>
                                          <p:attrName>style.visibility</p:attrName>
                                        </p:attrNameLst>
                                      </p:cBhvr>
                                      <p:to>
                                        <p:strVal val="visible"/>
                                      </p:to>
                                    </p:set>
                                    <p:animEffect transition="in" filter="checkerboard(across)">
                                      <p:cBhvr>
                                        <p:cTn id="11" dur="500"/>
                                        <p:tgtEl>
                                          <p:spTgt spid="14339">
                                            <p:txEl>
                                              <p:pRg st="0" end="0"/>
                                            </p:txEl>
                                          </p:spTgt>
                                        </p:tgtEl>
                                      </p:cBhvr>
                                    </p:animEffect>
                                  </p:childTnLst>
                                </p:cTn>
                              </p:par>
                            </p:childTnLst>
                          </p:cTn>
                        </p:par>
                        <p:par>
                          <p:cTn id="12" fill="hold" nodeType="afterGroup">
                            <p:stCondLst>
                              <p:cond delay="3000"/>
                            </p:stCondLst>
                            <p:childTnLst>
                              <p:par>
                                <p:cTn id="13" presetID="2" presetClass="entr" presetSubtype="2" fill="hold" grpId="0" nodeType="afterEffect">
                                  <p:stCondLst>
                                    <p:cond delay="1000"/>
                                  </p:stCondLst>
                                  <p:childTnLst>
                                    <p:set>
                                      <p:cBhvr>
                                        <p:cTn id="14" dur="1" fill="hold">
                                          <p:stCondLst>
                                            <p:cond delay="0"/>
                                          </p:stCondLst>
                                        </p:cTn>
                                        <p:tgtEl>
                                          <p:spTgt spid="14340"/>
                                        </p:tgtEl>
                                        <p:attrNameLst>
                                          <p:attrName>style.visibility</p:attrName>
                                        </p:attrNameLst>
                                      </p:cBhvr>
                                      <p:to>
                                        <p:strVal val="visible"/>
                                      </p:to>
                                    </p:set>
                                    <p:anim calcmode="lin" valueType="num">
                                      <p:cBhvr additive="base">
                                        <p:cTn id="15" dur="500" fill="hold"/>
                                        <p:tgtEl>
                                          <p:spTgt spid="14340"/>
                                        </p:tgtEl>
                                        <p:attrNameLst>
                                          <p:attrName>ppt_x</p:attrName>
                                        </p:attrNameLst>
                                      </p:cBhvr>
                                      <p:tavLst>
                                        <p:tav tm="0">
                                          <p:val>
                                            <p:strVal val="1+#ppt_w/2"/>
                                          </p:val>
                                        </p:tav>
                                        <p:tav tm="100000">
                                          <p:val>
                                            <p:strVal val="#ppt_x"/>
                                          </p:val>
                                        </p:tav>
                                      </p:tavLst>
                                    </p:anim>
                                    <p:anim calcmode="lin" valueType="num">
                                      <p:cBhvr additive="base">
                                        <p:cTn id="16" dur="500" fill="hold"/>
                                        <p:tgtEl>
                                          <p:spTgt spid="1434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4500"/>
                            </p:stCondLst>
                            <p:childTnLst>
                              <p:par>
                                <p:cTn id="18" presetID="2" presetClass="entr" presetSubtype="4" fill="hold" grpId="0" nodeType="afterEffect">
                                  <p:stCondLst>
                                    <p:cond delay="1000"/>
                                  </p:stCondLst>
                                  <p:childTnLst>
                                    <p:set>
                                      <p:cBhvr>
                                        <p:cTn id="19" dur="1" fill="hold">
                                          <p:stCondLst>
                                            <p:cond delay="0"/>
                                          </p:stCondLst>
                                        </p:cTn>
                                        <p:tgtEl>
                                          <p:spTgt spid="14341"/>
                                        </p:tgtEl>
                                        <p:attrNameLst>
                                          <p:attrName>style.visibility</p:attrName>
                                        </p:attrNameLst>
                                      </p:cBhvr>
                                      <p:to>
                                        <p:strVal val="visible"/>
                                      </p:to>
                                    </p:set>
                                    <p:anim calcmode="lin" valueType="num">
                                      <p:cBhvr additive="base">
                                        <p:cTn id="20" dur="500" fill="hold"/>
                                        <p:tgtEl>
                                          <p:spTgt spid="14341"/>
                                        </p:tgtEl>
                                        <p:attrNameLst>
                                          <p:attrName>ppt_x</p:attrName>
                                        </p:attrNameLst>
                                      </p:cBhvr>
                                      <p:tavLst>
                                        <p:tav tm="0">
                                          <p:val>
                                            <p:strVal val="#ppt_x"/>
                                          </p:val>
                                        </p:tav>
                                        <p:tav tm="100000">
                                          <p:val>
                                            <p:strVal val="#ppt_x"/>
                                          </p:val>
                                        </p:tav>
                                      </p:tavLst>
                                    </p:anim>
                                    <p:anim calcmode="lin" valueType="num">
                                      <p:cBhvr additive="base">
                                        <p:cTn id="21"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build="p" autoUpdateAnimBg="0" advAuto="1000"/>
      <p:bldP spid="14340" grpId="0" animBg="1"/>
      <p:bldP spid="14341" grpId="0" animBg="1"/>
    </p:bldLst>
  </p:timing>
</p:sld>
</file>

<file path=ppt/theme/theme1.xml><?xml version="1.0" encoding="utf-8"?>
<a:theme xmlns:a="http://schemas.openxmlformats.org/drawingml/2006/main" name="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Оформление по умолчанию">
  <a:themeElements>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TotalTime>
  <Words>704</Words>
  <Application>Microsoft Office PowerPoint</Application>
  <PresentationFormat>Экран (4:3)</PresentationFormat>
  <Paragraphs>58</Paragraphs>
  <Slides>17</Slides>
  <Notes>6</Notes>
  <HiddenSlides>0</HiddenSlides>
  <MMClips>2</MMClips>
  <ScaleCrop>false</ScaleCrop>
  <HeadingPairs>
    <vt:vector size="4" baseType="variant">
      <vt:variant>
        <vt:lpstr>Тема</vt:lpstr>
      </vt:variant>
      <vt:variant>
        <vt:i4>17</vt:i4>
      </vt:variant>
      <vt:variant>
        <vt:lpstr>Заголовки слайдов</vt:lpstr>
      </vt:variant>
      <vt:variant>
        <vt:i4>17</vt:i4>
      </vt:variant>
    </vt:vector>
  </HeadingPairs>
  <TitlesOfParts>
    <vt:vector size="34" baseType="lpstr">
      <vt:lpstr>Оформление по умолчанию</vt:lpstr>
      <vt:lpstr>1_Оформление по умолчанию</vt:lpstr>
      <vt:lpstr>2_Оформление по умолчанию</vt:lpstr>
      <vt:lpstr>3_Оформление по умолчанию</vt:lpstr>
      <vt:lpstr>4_Оформление по умолчанию</vt:lpstr>
      <vt:lpstr>5_Оформление по умолчанию</vt:lpstr>
      <vt:lpstr>6_Оформление по умолчанию</vt:lpstr>
      <vt:lpstr>7_Оформление по умолчанию</vt:lpstr>
      <vt:lpstr>8_Оформление по умолчанию</vt:lpstr>
      <vt:lpstr>9_Оформление по умолчанию</vt:lpstr>
      <vt:lpstr>10_Оформление по умолчанию</vt:lpstr>
      <vt:lpstr>11_Оформление по умолчанию</vt:lpstr>
      <vt:lpstr>12_Оформление по умолчанию</vt:lpstr>
      <vt:lpstr>13_Оформление по умолчанию</vt:lpstr>
      <vt:lpstr>14_Оформление по умолчанию</vt:lpstr>
      <vt:lpstr>15_Оформление по умолчанию</vt:lpstr>
      <vt:lpstr>16_Оформление по умолчанию</vt:lpstr>
      <vt:lpstr>Презентация PowerPoint</vt:lpstr>
      <vt:lpstr>Презентация PowerPoint</vt:lpstr>
      <vt:lpstr>Куда забросила война советских военнопленных</vt:lpstr>
      <vt:lpstr>Для чего создавались концлагеря</vt:lpstr>
      <vt:lpstr>История создания концлагерей</vt:lpstr>
      <vt:lpstr>Типы лагерей</vt:lpstr>
      <vt:lpstr>Жизнь и работа пленных</vt:lpstr>
      <vt:lpstr>Зверства фашистов</vt:lpstr>
      <vt:lpstr>Борьба за жизнь</vt:lpstr>
      <vt:lpstr>Узница - жительница нашего поселка</vt:lpstr>
      <vt:lpstr>В первом лагере</vt:lpstr>
      <vt:lpstr>Бесправие угнетенных</vt:lpstr>
      <vt:lpstr>Работа в шахте</vt:lpstr>
      <vt:lpstr>Освобождение</vt:lpstr>
      <vt:lpstr>Памятники узникам</vt:lpstr>
      <vt:lpstr>Источники информации:</vt:lpstr>
      <vt:lpstr>Презентация PowerPoint</vt:lpstr>
    </vt:vector>
  </TitlesOfParts>
  <Company>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Наталья</cp:lastModifiedBy>
  <cp:revision>2</cp:revision>
  <dcterms:created xsi:type="dcterms:W3CDTF">2015-01-31T07:41:59Z</dcterms:created>
  <dcterms:modified xsi:type="dcterms:W3CDTF">2015-01-31T07:50:10Z</dcterms:modified>
</cp:coreProperties>
</file>