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3" r:id="rId3"/>
    <p:sldId id="256" r:id="rId4"/>
    <p:sldId id="283" r:id="rId5"/>
    <p:sldId id="284" r:id="rId6"/>
    <p:sldId id="285" r:id="rId7"/>
    <p:sldId id="262" r:id="rId8"/>
    <p:sldId id="258" r:id="rId9"/>
    <p:sldId id="260" r:id="rId10"/>
    <p:sldId id="261" r:id="rId11"/>
    <p:sldId id="264" r:id="rId12"/>
    <p:sldId id="259" r:id="rId13"/>
    <p:sldId id="301" r:id="rId14"/>
    <p:sldId id="272" r:id="rId15"/>
    <p:sldId id="274" r:id="rId16"/>
    <p:sldId id="257" r:id="rId17"/>
    <p:sldId id="273" r:id="rId18"/>
    <p:sldId id="265" r:id="rId19"/>
    <p:sldId id="266" r:id="rId20"/>
    <p:sldId id="267" r:id="rId21"/>
    <p:sldId id="268" r:id="rId22"/>
    <p:sldId id="269" r:id="rId23"/>
    <p:sldId id="297" r:id="rId24"/>
    <p:sldId id="270" r:id="rId25"/>
    <p:sldId id="288" r:id="rId26"/>
    <p:sldId id="289" r:id="rId27"/>
    <p:sldId id="286" r:id="rId28"/>
    <p:sldId id="287" r:id="rId29"/>
    <p:sldId id="271" r:id="rId30"/>
    <p:sldId id="298" r:id="rId31"/>
    <p:sldId id="291" r:id="rId32"/>
    <p:sldId id="292" r:id="rId33"/>
    <p:sldId id="293" r:id="rId34"/>
    <p:sldId id="290" r:id="rId35"/>
    <p:sldId id="275" r:id="rId36"/>
    <p:sldId id="276" r:id="rId37"/>
    <p:sldId id="280" r:id="rId38"/>
    <p:sldId id="281" r:id="rId39"/>
    <p:sldId id="299" r:id="rId40"/>
    <p:sldId id="277" r:id="rId41"/>
    <p:sldId id="282" r:id="rId42"/>
    <p:sldId id="279" r:id="rId43"/>
    <p:sldId id="300" r:id="rId44"/>
    <p:sldId id="294" r:id="rId45"/>
    <p:sldId id="296" r:id="rId46"/>
    <p:sldId id="278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21" autoAdjust="0"/>
    <p:restoredTop sz="93073" autoAdjust="0"/>
  </p:normalViewPr>
  <p:slideViewPr>
    <p:cSldViewPr>
      <p:cViewPr>
        <p:scale>
          <a:sx n="76" d="100"/>
          <a:sy n="76" d="100"/>
        </p:scale>
        <p:origin x="-15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31.08.2015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758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31.08.2015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88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31.08.2015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121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31.08.2015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680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31.08.2015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6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31.08.2015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559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31.08.2015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665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31.08.2015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409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31.08.2015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67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31.08.2015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117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31.08.2015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55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31.08.2015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69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0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5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33764" y="2924944"/>
            <a:ext cx="4211960" cy="136815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altLang="ru-RU" sz="2000" b="1" dirty="0">
                <a:solidFill>
                  <a:schemeClr val="tx1"/>
                </a:solidFill>
              </a:rPr>
              <a:t>Авторский коллектив проекта: </a:t>
            </a:r>
            <a:r>
              <a:rPr lang="ru-RU" altLang="ru-RU" sz="1800" b="1" i="1" dirty="0">
                <a:solidFill>
                  <a:srgbClr val="FFC000"/>
                </a:solidFill>
              </a:rPr>
              <a:t>Винтер Лилия Ивановна, учитель изобразительного искусства </a:t>
            </a:r>
            <a:r>
              <a:rPr lang="ru-RU" altLang="ru-RU" sz="1800" b="1" i="1" dirty="0" smtClean="0">
                <a:solidFill>
                  <a:srgbClr val="FFC000"/>
                </a:solidFill>
              </a:rPr>
              <a:t>,</a:t>
            </a:r>
          </a:p>
          <a:p>
            <a:pPr>
              <a:spcBef>
                <a:spcPts val="0"/>
              </a:spcBef>
            </a:pPr>
            <a:r>
              <a:rPr lang="ru-RU" altLang="ru-RU" sz="1800" b="1" i="1" dirty="0" smtClean="0">
                <a:solidFill>
                  <a:srgbClr val="FFC000"/>
                </a:solidFill>
              </a:rPr>
              <a:t>Казакова </a:t>
            </a:r>
            <a:r>
              <a:rPr lang="ru-RU" altLang="ru-RU" sz="1800" b="1" i="1" dirty="0">
                <a:solidFill>
                  <a:srgbClr val="FFC000"/>
                </a:solidFill>
              </a:rPr>
              <a:t>Елена Александровна, учитель русского языка и литературы, </a:t>
            </a:r>
            <a:r>
              <a:rPr lang="ru-RU" altLang="ru-RU" sz="1800" b="1" i="1" dirty="0" err="1">
                <a:solidFill>
                  <a:srgbClr val="FFC000"/>
                </a:solidFill>
              </a:rPr>
              <a:t>Тюмейко</a:t>
            </a:r>
            <a:r>
              <a:rPr lang="ru-RU" altLang="ru-RU" sz="1800" b="1" i="1" dirty="0">
                <a:solidFill>
                  <a:srgbClr val="FFC000"/>
                </a:solidFill>
              </a:rPr>
              <a:t> Наталья Анатольевна, учитель русского языка и </a:t>
            </a:r>
            <a:r>
              <a:rPr lang="ru-RU" altLang="ru-RU" sz="1800" b="1" i="1" dirty="0" smtClean="0">
                <a:solidFill>
                  <a:srgbClr val="FFC000"/>
                </a:solidFill>
              </a:rPr>
              <a:t>литературы </a:t>
            </a:r>
            <a:endParaRPr lang="ru-RU" altLang="ru-RU" sz="1800" b="1" i="1" dirty="0">
              <a:solidFill>
                <a:srgbClr val="FFC000"/>
              </a:solidFill>
            </a:endParaRPr>
          </a:p>
          <a:p>
            <a:pPr>
              <a:spcBef>
                <a:spcPts val="0"/>
              </a:spcBef>
            </a:pPr>
            <a:endParaRPr lang="ru-RU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1574795"/>
            <a:ext cx="9108504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solidFill>
                  <a:srgbClr val="FFD85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Презентация проекта «Встречая Весну и Победу…»</a:t>
            </a:r>
            <a:br>
              <a:rPr lang="ru-RU" sz="2800" b="1" dirty="0" smtClean="0">
                <a:ln w="11430"/>
                <a:solidFill>
                  <a:srgbClr val="FFD85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800" b="1" dirty="0" smtClean="0">
                <a:ln w="11430"/>
                <a:solidFill>
                  <a:srgbClr val="FFD85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(к 70-летию Победы в Великой Отечественной войне)</a:t>
            </a:r>
            <a:endParaRPr lang="ru-RU" sz="2800" b="1" dirty="0">
              <a:ln w="11430"/>
              <a:solidFill>
                <a:srgbClr val="FFD85D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620688"/>
            <a:ext cx="8820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>
                <a:solidFill>
                  <a:schemeClr val="accent6"/>
                </a:solidFill>
                <a:latin typeface="Arial Black" pitchFamily="34" charset="0"/>
              </a:rPr>
              <a:t>Муниципальное бюджетное общеобразовательное учреждение</a:t>
            </a:r>
            <a:r>
              <a:rPr lang="ru-RU" altLang="ru-RU" sz="2800" b="1" dirty="0">
                <a:solidFill>
                  <a:schemeClr val="accent6"/>
                </a:solidFill>
                <a:latin typeface="Arial Black" pitchFamily="34" charset="0"/>
              </a:rPr>
              <a:t/>
            </a:r>
            <a:br>
              <a:rPr lang="ru-RU" altLang="ru-RU" sz="2800" b="1" dirty="0">
                <a:solidFill>
                  <a:schemeClr val="accent6"/>
                </a:solidFill>
                <a:latin typeface="Arial Black" pitchFamily="34" charset="0"/>
              </a:rPr>
            </a:br>
            <a:r>
              <a:rPr lang="ru-RU" altLang="ru-RU" sz="2000" b="1" dirty="0">
                <a:solidFill>
                  <a:schemeClr val="accent6"/>
                </a:solidFill>
                <a:latin typeface="Arial Black" pitchFamily="34" charset="0"/>
              </a:rPr>
              <a:t>«Гимназия №3»  г. Белгорода</a:t>
            </a:r>
            <a:r>
              <a:rPr lang="ru-RU" altLang="ru-RU" sz="2000" b="1" dirty="0">
                <a:latin typeface="Arial Black" pitchFamily="34" charset="0"/>
              </a:rPr>
              <a:t/>
            </a:r>
            <a:br>
              <a:rPr lang="ru-RU" altLang="ru-RU" sz="2000" b="1" dirty="0">
                <a:latin typeface="Arial Black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97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15" y="260648"/>
            <a:ext cx="8229600" cy="792088"/>
          </a:xfrm>
        </p:spPr>
        <p:txBody>
          <a:bodyPr>
            <a:normAutofit/>
          </a:bodyPr>
          <a:lstStyle/>
          <a:p>
            <a:r>
              <a:rPr lang="ru-RU" altLang="ru-RU" sz="3200" b="1" dirty="0">
                <a:solidFill>
                  <a:schemeClr val="accent6">
                    <a:lumMod val="50000"/>
                  </a:schemeClr>
                </a:solidFill>
              </a:rPr>
              <a:t>ОСНОВНЫЕ РАБОТЫ ПРОЕКТА</a:t>
            </a:r>
            <a:endParaRPr lang="ru-RU" sz="3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355976" y="5101952"/>
            <a:ext cx="4464495" cy="127937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«Я не такой и смелый» (с приглашением работников литературного музея), образ </a:t>
            </a:r>
            <a:r>
              <a:rPr lang="ru-RU" dirty="0" smtClean="0">
                <a:solidFill>
                  <a:schemeClr val="tx1"/>
                </a:solidFill>
              </a:rPr>
              <a:t>ребёнка </a:t>
            </a:r>
            <a:r>
              <a:rPr lang="ru-RU" dirty="0">
                <a:solidFill>
                  <a:schemeClr val="tx1"/>
                </a:solidFill>
              </a:rPr>
              <a:t>на войне в творчестве белгородских писателей)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347864" y="3473053"/>
            <a:ext cx="2448272" cy="11652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Участие в городской акции 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«Знамя Победы»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25016" y="5229200"/>
            <a:ext cx="3742928" cy="11521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«</a:t>
            </a:r>
            <a:r>
              <a:rPr lang="ru-RU" dirty="0">
                <a:solidFill>
                  <a:schemeClr val="tx1"/>
                </a:solidFill>
              </a:rPr>
              <a:t>Они освобождали наш город»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(рассказы о </a:t>
            </a:r>
            <a:r>
              <a:rPr lang="ru-RU" dirty="0">
                <a:solidFill>
                  <a:schemeClr val="tx1"/>
                </a:solidFill>
              </a:rPr>
              <a:t>А.И. Попове, Н.Ф. Ватутине, </a:t>
            </a:r>
            <a:r>
              <a:rPr lang="ru-RU" dirty="0" smtClean="0">
                <a:solidFill>
                  <a:schemeClr val="tx1"/>
                </a:solidFill>
              </a:rPr>
              <a:t>М.П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smtClean="0">
                <a:solidFill>
                  <a:schemeClr val="tx1"/>
                </a:solidFill>
              </a:rPr>
              <a:t>Лебеде, И. </a:t>
            </a:r>
            <a:r>
              <a:rPr lang="ru-RU" dirty="0">
                <a:solidFill>
                  <a:schemeClr val="tx1"/>
                </a:solidFill>
              </a:rPr>
              <a:t>Р. Апанасенко)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25016" y="2173772"/>
            <a:ext cx="2878832" cy="10474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Встреча с ветеранами микрорайона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«От всей души»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528628" y="2239743"/>
            <a:ext cx="2086744" cy="87304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 «</a:t>
            </a:r>
            <a:r>
              <a:rPr lang="ru-RU" dirty="0">
                <a:solidFill>
                  <a:schemeClr val="tx1"/>
                </a:solidFill>
              </a:rPr>
              <a:t>Маленькие герои большой войны» </a:t>
            </a:r>
          </a:p>
          <a:p>
            <a:r>
              <a:rPr lang="ru-RU" dirty="0">
                <a:solidFill>
                  <a:schemeClr val="tx1"/>
                </a:solidFill>
              </a:rPr>
              <a:t>(о </a:t>
            </a:r>
            <a:r>
              <a:rPr lang="ru-RU" dirty="0" smtClean="0">
                <a:solidFill>
                  <a:schemeClr val="tx1"/>
                </a:solidFill>
              </a:rPr>
              <a:t>детях-героях</a:t>
            </a:r>
            <a:r>
              <a:rPr lang="ru-RU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25016" y="3489621"/>
            <a:ext cx="2878832" cy="12883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   Презентации </a:t>
            </a:r>
            <a:r>
              <a:rPr lang="ru-RU" dirty="0">
                <a:solidFill>
                  <a:schemeClr val="tx1"/>
                </a:solidFill>
              </a:rPr>
              <a:t>по классам: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«</a:t>
            </a:r>
            <a:r>
              <a:rPr lang="ru-RU" dirty="0">
                <a:solidFill>
                  <a:schemeClr val="tx1"/>
                </a:solidFill>
              </a:rPr>
              <a:t>Навечно белгородскую прописку им город благодарный сохранит»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95536" y="1312137"/>
            <a:ext cx="2448272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Радиопередача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«Гимн бессмертию»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069187" y="1153134"/>
            <a:ext cx="2655911" cy="9276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Экскурсия по экспозиции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«Художники о войне»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»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083540" y="3600102"/>
            <a:ext cx="2641557" cy="117784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Посещение выставки книг о войне в школьной библиотеке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069187" y="2314365"/>
            <a:ext cx="2667616" cy="11586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Участие во Всероссийской акции «Георгиевская ленточка»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1573382" y="843730"/>
            <a:ext cx="1908956" cy="418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615372" y="872909"/>
            <a:ext cx="468168" cy="27271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5723814" y="872909"/>
            <a:ext cx="345373" cy="14414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5796136" y="825491"/>
            <a:ext cx="1872208" cy="307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3203848" y="924122"/>
            <a:ext cx="594438" cy="43050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3203849" y="872909"/>
            <a:ext cx="430889" cy="26167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3203850" y="872909"/>
            <a:ext cx="324778" cy="13008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4483106" y="924122"/>
            <a:ext cx="0" cy="1249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516488" y="872909"/>
            <a:ext cx="552699" cy="42290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24" idx="2"/>
            <a:endCxn id="21" idx="0"/>
          </p:cNvCxnSpPr>
          <p:nvPr/>
        </p:nvCxnSpPr>
        <p:spPr>
          <a:xfrm>
            <a:off x="4572000" y="3112789"/>
            <a:ext cx="0" cy="3602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00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949" y="332656"/>
            <a:ext cx="8229600" cy="79208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Публикации статей учащихся в прессе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(газета «Житье-бытьё» - энциклопедия белгородской жизни)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4968552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ru-RU" altLang="ru-RU" sz="2000" dirty="0"/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endParaRPr lang="ru-RU" sz="1800" dirty="0" smtClean="0"/>
          </a:p>
        </p:txBody>
      </p:sp>
      <p:pic>
        <p:nvPicPr>
          <p:cNvPr id="2050" name="Picture 2" descr="Кликните, чтобы увеличить изображение IMG_37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ликните, чтобы увеличить изображение IMG_37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tvamos\Pictures\2015-08-05 Газета\Газета 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22" y="1412776"/>
            <a:ext cx="4176464" cy="355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vamos\Pictures\2015-08-05 Газета\Газета 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883" y="2052346"/>
            <a:ext cx="410445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5570" y="5211406"/>
            <a:ext cx="399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Статья Алины </a:t>
            </a:r>
            <a:r>
              <a:rPr lang="ru-RU" dirty="0" err="1" smtClean="0"/>
              <a:t>Разбековой</a:t>
            </a:r>
            <a:r>
              <a:rPr lang="ru-RU" dirty="0" smtClean="0"/>
              <a:t>, 7 «Б» класс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05749" y="5908630"/>
            <a:ext cx="438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Статья Андрея </a:t>
            </a:r>
            <a:r>
              <a:rPr lang="ru-RU" dirty="0" err="1" smtClean="0"/>
              <a:t>Трухно</a:t>
            </a:r>
            <a:r>
              <a:rPr lang="ru-RU" dirty="0" smtClean="0"/>
              <a:t>, 9 «А» класс </a:t>
            </a:r>
            <a:endParaRPr lang="ru-RU" dirty="0"/>
          </a:p>
        </p:txBody>
      </p:sp>
      <p:pic>
        <p:nvPicPr>
          <p:cNvPr id="10" name="Рисунок 9" descr="http://www.playcast.ru/uploads/2014/04/29/840190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83567" y="5908630"/>
            <a:ext cx="4232353" cy="48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32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Публикации статей учащихся в прессе</a:t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400" dirty="0">
                <a:solidFill>
                  <a:srgbClr val="C00000"/>
                </a:solidFill>
              </a:rPr>
              <a:t>(газета «Житье-бытьё» - энциклопедия белгородской жизни)</a:t>
            </a:r>
            <a:endParaRPr lang="ru-RU" sz="2400" dirty="0"/>
          </a:p>
        </p:txBody>
      </p:sp>
      <p:pic>
        <p:nvPicPr>
          <p:cNvPr id="1026" name="Picture 2" descr="C:\Users\tvamos\Pictures\DSCN018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995" y="1988840"/>
            <a:ext cx="609600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www.playcast.ru/uploads/2014/04/29/84019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83567" y="5699342"/>
            <a:ext cx="7704857" cy="69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0072" y="517557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Романов Егор, 9 А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26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26" y="692696"/>
            <a:ext cx="8991056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Экскурсия для учащихся 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«Плакаты времен Великой Отечественной войны»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6" y="2132857"/>
            <a:ext cx="899105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5736" y="5661248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Выставка плакатов времён Великой Отечественной войны </a:t>
            </a:r>
          </a:p>
          <a:p>
            <a:pPr algn="r"/>
            <a:r>
              <a:rPr lang="ru-RU" dirty="0" smtClean="0"/>
              <a:t>была организована в атриуме гимназии №3.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78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«Подарок ветерану»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Выставка поделок учащихся 5-х классов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D:\ФОТО\70 лет\SAM_33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61093"/>
            <a:ext cx="4788024" cy="359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ФОТО\70 лет\SAM_33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388" y="2230395"/>
            <a:ext cx="1891306" cy="13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ФОТО\70 лет\SAM_33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766" y="1520094"/>
            <a:ext cx="1619672" cy="121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ФОТО\70 лет\SAM_33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69160"/>
            <a:ext cx="1170910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ФОТО\70 лет\SAM_33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148" y="3964140"/>
            <a:ext cx="1619672" cy="114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ФОТО\70 лет\SAM_338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6" y="2964822"/>
            <a:ext cx="1585861" cy="127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ФОТО\70 лет\SAM_338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080" y="4820873"/>
            <a:ext cx="1660935" cy="167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ФОТО\70 лет\SAM_338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717" y="5379184"/>
            <a:ext cx="1547664" cy="106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ФОТО\70 лет\SAM_338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818" y="4869160"/>
            <a:ext cx="1181474" cy="168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ФОТО\70 лет\SAM_338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2" y="1338697"/>
            <a:ext cx="2181826" cy="157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D:\ФОТО\70 лет\SAM_338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015" y="4429101"/>
            <a:ext cx="1397174" cy="20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38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7624" y="513546"/>
            <a:ext cx="590465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663300"/>
                </a:solidFill>
                <a:latin typeface="Times New Roman" pitchFamily="18" charset="0"/>
              </a:rPr>
              <a:t>Конкурс рисунков </a:t>
            </a:r>
            <a:endParaRPr lang="ru-RU" altLang="ru-RU" sz="3200" b="1" dirty="0" smtClean="0">
              <a:solidFill>
                <a:srgbClr val="663300"/>
              </a:solidFill>
              <a:latin typeface="Times New Roman" pitchFamily="18" charset="0"/>
            </a:endParaRPr>
          </a:p>
          <a:p>
            <a:pPr algn="ctr"/>
            <a:r>
              <a:rPr lang="ru-RU" altLang="ru-RU" sz="3200" b="1" dirty="0" smtClean="0">
                <a:solidFill>
                  <a:srgbClr val="663300"/>
                </a:solidFill>
                <a:latin typeface="Times New Roman" pitchFamily="18" charset="0"/>
              </a:rPr>
              <a:t>«</a:t>
            </a:r>
            <a:r>
              <a:rPr lang="ru-RU" altLang="ru-RU" sz="3200" b="1" dirty="0">
                <a:solidFill>
                  <a:srgbClr val="663300"/>
                </a:solidFill>
                <a:latin typeface="Times New Roman" pitchFamily="18" charset="0"/>
              </a:rPr>
              <a:t>Победа глазами детей»</a:t>
            </a:r>
            <a:endParaRPr lang="ru-RU" sz="3200" dirty="0"/>
          </a:p>
          <a:p>
            <a:endParaRPr lang="ru-RU" dirty="0"/>
          </a:p>
        </p:txBody>
      </p:sp>
      <p:pic>
        <p:nvPicPr>
          <p:cNvPr id="5122" name="Picture 2" descr="D:\ФОТО\70 лет\рисунки\SAM_31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441" y="4077071"/>
            <a:ext cx="3458725" cy="240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проект\атриум\SAM_32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184" y="2428789"/>
            <a:ext cx="1649267" cy="123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проект\атриум\SAM_32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74958"/>
            <a:ext cx="3924944" cy="294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проект\атриум\SAM_32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322" y="4378179"/>
            <a:ext cx="1491630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:\проект\атриум\SAM_32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40" y="4437112"/>
            <a:ext cx="1403231" cy="187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F:\проект\атриум\SAM_32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043" y="1856919"/>
            <a:ext cx="2411760" cy="180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ФОТО\70 лет\SAM_33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82006"/>
            <a:ext cx="1877243" cy="140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29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altLang="ru-RU" sz="3600" b="1" dirty="0">
                <a:solidFill>
                  <a:srgbClr val="663300"/>
                </a:solidFill>
                <a:latin typeface="Times New Roman" pitchFamily="18" charset="0"/>
              </a:rPr>
              <a:t>Конкурс рисунков «Победа глазами детей»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42" name="Picture 2" descr="D:\ФОТО\70 лет\рисунки\SAM_3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70" y="4078619"/>
            <a:ext cx="3375171" cy="234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ФОТО\70 лет\рисунки\SAM_31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99402"/>
            <a:ext cx="351244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ФОТО\70 лет\рисунки\SAM_31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99402"/>
            <a:ext cx="3816424" cy="279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8170" y="6404524"/>
            <a:ext cx="20116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+mj-lt"/>
              </a:rPr>
              <a:t>Корякин Богдан, 6 «А» класс</a:t>
            </a:r>
            <a:endParaRPr lang="ru-RU" sz="9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6287210"/>
            <a:ext cx="36724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Новикова Мария, 6 «Б» класс</a:t>
            </a:r>
            <a:endParaRPr lang="ru-RU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3847670"/>
            <a:ext cx="35957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err="1" smtClean="0"/>
              <a:t>Сополева</a:t>
            </a:r>
            <a:r>
              <a:rPr lang="ru-RU" sz="900" dirty="0" smtClean="0"/>
              <a:t> Анастасия,  9 «А» класс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26006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12416"/>
            <a:ext cx="8433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663300"/>
                </a:solidFill>
                <a:latin typeface="Times New Roman" pitchFamily="18" charset="0"/>
              </a:rPr>
              <a:t>Конкурс рисунков «Победа глазами детей»</a:t>
            </a:r>
            <a:endParaRPr lang="ru-RU" sz="2800" dirty="0"/>
          </a:p>
        </p:txBody>
      </p:sp>
      <p:pic>
        <p:nvPicPr>
          <p:cNvPr id="2050" name="Picture 2" descr="D:\ФОТО\70 лет\рисунки\SAM_3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48986"/>
            <a:ext cx="263334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ОТО\70 лет\рисунки\SAM_31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66523"/>
            <a:ext cx="2070672" cy="149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ФОТО\70 лет\рисунки\SAM_31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74931"/>
            <a:ext cx="2795651" cy="197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ФОТО\70 лет\рисунки\SAM_3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324" y="4274931"/>
            <a:ext cx="2159736" cy="163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ФОТО\70 лет\рисунки\SAM_31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611" y="1321092"/>
            <a:ext cx="3174867" cy="232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ФОТО\70 лет\рисунки\SAM_31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082" y="4274931"/>
            <a:ext cx="2876381" cy="205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3554610"/>
            <a:ext cx="26333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Усачева Марина, 7 «А» класс</a:t>
            </a:r>
            <a:endParaRPr lang="ru-RU" sz="900" dirty="0"/>
          </a:p>
        </p:txBody>
      </p:sp>
      <p:sp>
        <p:nvSpPr>
          <p:cNvPr id="4" name="TextBox 3"/>
          <p:cNvSpPr txBox="1"/>
          <p:nvPr/>
        </p:nvSpPr>
        <p:spPr>
          <a:xfrm>
            <a:off x="3275856" y="2953544"/>
            <a:ext cx="2070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Лобанова Алина, 7 «Б» класс</a:t>
            </a:r>
            <a:endParaRPr lang="ru-RU" sz="900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6331385"/>
            <a:ext cx="27956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err="1" smtClean="0"/>
              <a:t>Выхристюк</a:t>
            </a:r>
            <a:r>
              <a:rPr lang="ru-RU" sz="900" dirty="0" smtClean="0"/>
              <a:t> Максим, 7 «Б» класс</a:t>
            </a:r>
            <a:endParaRPr lang="ru-RU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3411324" y="6017115"/>
            <a:ext cx="2159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Костылев Александр, 7 «В» класс</a:t>
            </a:r>
            <a:endParaRPr lang="ru-RU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5726611" y="3672608"/>
            <a:ext cx="34173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err="1" smtClean="0"/>
              <a:t>Зинкова</a:t>
            </a:r>
            <a:r>
              <a:rPr lang="ru-RU" sz="900" dirty="0" smtClean="0"/>
              <a:t> Дарья, 7 «Б» класс</a:t>
            </a:r>
            <a:endParaRPr lang="ru-RU" sz="900" dirty="0"/>
          </a:p>
        </p:txBody>
      </p:sp>
      <p:sp>
        <p:nvSpPr>
          <p:cNvPr id="8" name="TextBox 7"/>
          <p:cNvSpPr txBox="1"/>
          <p:nvPr/>
        </p:nvSpPr>
        <p:spPr>
          <a:xfrm>
            <a:off x="5872082" y="6339808"/>
            <a:ext cx="28763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Пахомова Алина., 7 «А» класс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5166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ФОТО\70 лет\рисунки\SAM_3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01" y="802896"/>
            <a:ext cx="3623988" cy="275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ФОТО\70 лет\рисунки\SAM_31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5" y="3999883"/>
            <a:ext cx="2992956" cy="223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ФОТО\70 лет\рисунки\SAM_31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659" y="790154"/>
            <a:ext cx="3838061" cy="262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ФОТО\70 лет\рисунки\SAM_31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420" y="3999883"/>
            <a:ext cx="2954057" cy="221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1391" y="4991754"/>
            <a:ext cx="2448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err="1" smtClean="0">
                <a:latin typeface="+mj-lt"/>
              </a:rPr>
              <a:t>Новокшонов</a:t>
            </a:r>
            <a:r>
              <a:rPr lang="ru-RU" sz="900" dirty="0" smtClean="0">
                <a:latin typeface="+mj-lt"/>
              </a:rPr>
              <a:t> Владимир, 6 «Б» класс</a:t>
            </a:r>
            <a:endParaRPr lang="ru-RU" sz="9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00253" y="3558208"/>
            <a:ext cx="27363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+mj-lt"/>
              </a:rPr>
              <a:t>Чубарых Алина, 7 «А» класс</a:t>
            </a:r>
            <a:endParaRPr lang="ru-RU" sz="900" dirty="0">
              <a:latin typeface="+mj-lt"/>
            </a:endParaRPr>
          </a:p>
        </p:txBody>
      </p:sp>
      <p:pic>
        <p:nvPicPr>
          <p:cNvPr id="3077" name="Picture 5" descr="D:\ФОТО\70 лет\рисунки\SAM_31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643" y="3233714"/>
            <a:ext cx="2309416" cy="160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04919" y="6265912"/>
            <a:ext cx="27988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+mj-lt"/>
              </a:rPr>
              <a:t>Першина Виктория , 6 «Б» класс</a:t>
            </a:r>
            <a:endParaRPr lang="ru-RU" sz="9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528" y="3551911"/>
            <a:ext cx="2448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Ходячих Юлия, 6 «Д» класс</a:t>
            </a:r>
            <a:endParaRPr lang="ru-RU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353528" y="6265912"/>
            <a:ext cx="25630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Дроздова Алина , 7 «А» класс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5166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ТО\70 лет\рисунки\SAM_3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2" y="1301670"/>
            <a:ext cx="2905168" cy="214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ФОТО\70 лет\рисунки\SAM_3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368" y="1301670"/>
            <a:ext cx="2888981" cy="217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ФОТО\70 лет\рисунки\SAM_31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1" y="4128253"/>
            <a:ext cx="2840431" cy="203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ФОТО\70 лет\рисунки\SAM_31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336" y="4164865"/>
            <a:ext cx="2863816" cy="206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ФОТО\70 лет\рисунки\SAM_31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1241099"/>
            <a:ext cx="2736305" cy="220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ФОТО\70 лет\рисунки\SAM_319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4164866"/>
            <a:ext cx="2823601" cy="206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9574" y="3540322"/>
            <a:ext cx="26964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+mj-lt"/>
              </a:rPr>
              <a:t>Малиновский Илья, 6 «В» класс</a:t>
            </a:r>
            <a:endParaRPr lang="ru-RU" sz="9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87736" y="3540322"/>
            <a:ext cx="271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err="1" smtClean="0">
                <a:latin typeface="+mj-lt"/>
              </a:rPr>
              <a:t>Каменяка</a:t>
            </a:r>
            <a:r>
              <a:rPr lang="ru-RU" sz="900" dirty="0" smtClean="0">
                <a:latin typeface="+mj-lt"/>
              </a:rPr>
              <a:t> София, 6 «Д» класс</a:t>
            </a:r>
            <a:endParaRPr lang="ru-RU" sz="9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391" y="6230834"/>
            <a:ext cx="28755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+mj-lt"/>
              </a:rPr>
              <a:t>Чернов Владимир,  6 «Д» класс</a:t>
            </a:r>
            <a:endParaRPr lang="ru-RU" sz="9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368" y="6254122"/>
            <a:ext cx="28524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err="1" smtClean="0">
                <a:latin typeface="+mj-lt"/>
              </a:rPr>
              <a:t>Батракова</a:t>
            </a:r>
            <a:r>
              <a:rPr lang="ru-RU" sz="900" dirty="0" smtClean="0">
                <a:latin typeface="+mj-lt"/>
              </a:rPr>
              <a:t> Алина,  7 «Б» класс</a:t>
            </a:r>
            <a:endParaRPr lang="ru-RU" sz="9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6175" y="3540322"/>
            <a:ext cx="27363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+mj-lt"/>
              </a:rPr>
              <a:t>Мухин Дмитрий, 6 «Е» класс</a:t>
            </a:r>
            <a:endParaRPr lang="ru-RU" sz="9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6175" y="6254122"/>
            <a:ext cx="27363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err="1" smtClean="0"/>
              <a:t>Сополева</a:t>
            </a:r>
            <a:r>
              <a:rPr lang="ru-RU" sz="900" dirty="0" smtClean="0"/>
              <a:t> Оля,  8 «А» класс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5166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980728"/>
            <a:ext cx="2975248" cy="1008112"/>
          </a:xfrm>
        </p:spPr>
        <p:txBody>
          <a:bodyPr>
            <a:noAutofit/>
          </a:bodyPr>
          <a:lstStyle/>
          <a:p>
            <a:pPr marL="285750" indent="-285750" algn="l"/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</a:rPr>
              <a:t/>
            </a:r>
            <a:br>
              <a:rPr lang="ru-RU" sz="2000" b="1" dirty="0" smtClean="0">
                <a:solidFill>
                  <a:srgbClr val="663300"/>
                </a:solidFill>
                <a:latin typeface="Times New Roman" pitchFamily="18" charset="0"/>
              </a:rPr>
            </a:b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</a:rPr>
              <a:t/>
            </a:r>
            <a:br>
              <a:rPr lang="ru-RU" sz="2000" b="1" dirty="0">
                <a:solidFill>
                  <a:srgbClr val="663300"/>
                </a:solidFill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</a:rPr>
              <a:t/>
            </a:r>
            <a:br>
              <a:rPr lang="ru-RU" sz="2000" b="1" dirty="0" smtClean="0">
                <a:solidFill>
                  <a:srgbClr val="663300"/>
                </a:solidFill>
                <a:latin typeface="Times New Roman" pitchFamily="18" charset="0"/>
              </a:rPr>
            </a:b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</a:rPr>
              <a:t/>
            </a:r>
            <a:br>
              <a:rPr lang="ru-RU" sz="2000" b="1" dirty="0">
                <a:solidFill>
                  <a:srgbClr val="663300"/>
                </a:solidFill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</a:rPr>
              <a:t/>
            </a:r>
            <a:br>
              <a:rPr lang="ru-RU" sz="2000" b="1" dirty="0" smtClean="0">
                <a:solidFill>
                  <a:srgbClr val="663300"/>
                </a:solidFill>
                <a:latin typeface="Times New Roman" pitchFamily="18" charset="0"/>
              </a:rPr>
            </a:b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</a:rPr>
              <a:t/>
            </a:r>
            <a:br>
              <a:rPr lang="ru-RU" sz="2000" b="1" dirty="0">
                <a:solidFill>
                  <a:srgbClr val="663300"/>
                </a:solidFill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</a:rPr>
              <a:t/>
            </a:r>
            <a:br>
              <a:rPr lang="ru-RU" sz="2000" b="1" dirty="0" smtClean="0">
                <a:solidFill>
                  <a:srgbClr val="663300"/>
                </a:solidFill>
                <a:latin typeface="Times New Roman" pitchFamily="18" charset="0"/>
              </a:rPr>
            </a:b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</a:rPr>
              <a:t/>
            </a:r>
            <a:br>
              <a:rPr lang="ru-RU" sz="2000" b="1" dirty="0">
                <a:solidFill>
                  <a:srgbClr val="663300"/>
                </a:solidFill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</a:rPr>
              <a:t/>
            </a:r>
            <a:br>
              <a:rPr lang="ru-RU" sz="2000" b="1" dirty="0" smtClean="0">
                <a:solidFill>
                  <a:srgbClr val="663300"/>
                </a:solidFill>
                <a:latin typeface="Times New Roman" pitchFamily="18" charset="0"/>
              </a:rPr>
            </a:b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</a:rPr>
              <a:t/>
            </a:r>
            <a:br>
              <a:rPr lang="ru-RU" sz="2000" b="1" dirty="0">
                <a:solidFill>
                  <a:srgbClr val="663300"/>
                </a:solidFill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</a:rPr>
              <a:t/>
            </a:r>
            <a:br>
              <a:rPr lang="ru-RU" sz="2000" b="1" dirty="0" smtClean="0">
                <a:solidFill>
                  <a:srgbClr val="663300"/>
                </a:solidFill>
                <a:latin typeface="Times New Roman" pitchFamily="18" charset="0"/>
              </a:rPr>
            </a:b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</a:rPr>
              <a:t/>
            </a:r>
            <a:br>
              <a:rPr lang="ru-RU" sz="2000" b="1" dirty="0">
                <a:solidFill>
                  <a:srgbClr val="663300"/>
                </a:solidFill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</a:rPr>
              <a:t/>
            </a:r>
            <a:br>
              <a:rPr lang="ru-RU" sz="2000" b="1" dirty="0" smtClean="0">
                <a:solidFill>
                  <a:srgbClr val="663300"/>
                </a:solidFill>
                <a:latin typeface="Times New Roman" pitchFamily="18" charset="0"/>
              </a:rPr>
            </a:b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</a:rPr>
              <a:t/>
            </a:r>
            <a:br>
              <a:rPr lang="ru-RU" sz="2000" b="1" dirty="0">
                <a:solidFill>
                  <a:srgbClr val="663300"/>
                </a:solidFill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</a:rPr>
              <a:t/>
            </a:r>
            <a:br>
              <a:rPr lang="ru-RU" sz="2000" b="1" dirty="0" smtClean="0">
                <a:solidFill>
                  <a:srgbClr val="663300"/>
                </a:solidFill>
                <a:latin typeface="Times New Roman" pitchFamily="18" charset="0"/>
              </a:rPr>
            </a:b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</a:rPr>
              <a:t/>
            </a:r>
            <a:br>
              <a:rPr lang="ru-RU" sz="2000" b="1" dirty="0">
                <a:solidFill>
                  <a:srgbClr val="663300"/>
                </a:solidFill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</a:rPr>
              <a:t>Направления </a:t>
            </a:r>
            <a:r>
              <a:rPr lang="ru-RU" sz="2000" b="1" dirty="0">
                <a:solidFill>
                  <a:srgbClr val="663300"/>
                </a:solidFill>
                <a:latin typeface="Times New Roman" pitchFamily="18" charset="0"/>
              </a:rPr>
              <a:t>работы</a:t>
            </a:r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</a:rPr>
              <a:t>:</a:t>
            </a:r>
            <a:br>
              <a:rPr lang="ru-RU" sz="2000" b="1" dirty="0" smtClean="0">
                <a:solidFill>
                  <a:srgbClr val="663300"/>
                </a:solidFill>
                <a:latin typeface="Times New Roman" pitchFamily="18" charset="0"/>
              </a:rPr>
            </a:br>
            <a:r>
              <a:rPr lang="ru-RU" sz="1800" b="1" dirty="0"/>
              <a:t>Работа с </a:t>
            </a:r>
            <a:r>
              <a:rPr lang="ru-RU" sz="1800" b="1" dirty="0" smtClean="0"/>
              <a:t>учителями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/>
              <a:t>Работа с </a:t>
            </a:r>
            <a:r>
              <a:rPr lang="ru-RU" sz="1800" b="1" dirty="0" smtClean="0"/>
              <a:t>родителями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/>
              <a:t>Работа с учащимися по получению знаний</a:t>
            </a:r>
            <a:br>
              <a:rPr lang="ru-RU" sz="1800" b="1" dirty="0"/>
            </a:br>
            <a:r>
              <a:rPr lang="ru-RU" sz="1800" b="1" dirty="0"/>
              <a:t>в условиях подготовки к празднованию 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70-летия </a:t>
            </a:r>
            <a:r>
              <a:rPr lang="ru-RU" sz="1800" b="1" dirty="0"/>
              <a:t>Великой Победы:</a:t>
            </a:r>
            <a:br>
              <a:rPr lang="ru-RU" sz="1800" b="1" dirty="0"/>
            </a:br>
            <a:r>
              <a:rPr lang="ru-RU" sz="3200" b="1" dirty="0" smtClean="0">
                <a:solidFill>
                  <a:srgbClr val="663300"/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rgbClr val="663300"/>
                </a:solidFill>
                <a:latin typeface="Times New Roman" pitchFamily="18" charset="0"/>
              </a:rPr>
            </a:br>
            <a:r>
              <a:rPr lang="ru-RU" sz="3200" b="1" dirty="0">
                <a:solidFill>
                  <a:srgbClr val="663300"/>
                </a:solidFill>
                <a:latin typeface="Times New Roman" pitchFamily="18" charset="0"/>
              </a:rPr>
              <a:t/>
            </a:r>
            <a:br>
              <a:rPr lang="ru-RU" sz="3200" b="1" dirty="0">
                <a:solidFill>
                  <a:srgbClr val="663300"/>
                </a:solidFill>
                <a:latin typeface="Times New Roman" pitchFamily="18" charset="0"/>
              </a:rPr>
            </a:br>
            <a:r>
              <a:rPr lang="ru-RU" sz="3200" b="1" dirty="0" smtClean="0">
                <a:solidFill>
                  <a:srgbClr val="663300"/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rgbClr val="663300"/>
                </a:solidFill>
                <a:latin typeface="Times New Roman" pitchFamily="18" charset="0"/>
              </a:rPr>
            </a:br>
            <a:r>
              <a:rPr lang="ru-RU" sz="3200" dirty="0">
                <a:solidFill>
                  <a:srgbClr val="663300"/>
                </a:solidFill>
                <a:latin typeface="Times New Roman" pitchFamily="18" charset="0"/>
              </a:rPr>
              <a:t/>
            </a:r>
            <a:br>
              <a:rPr lang="ru-RU" sz="3200" dirty="0">
                <a:solidFill>
                  <a:srgbClr val="663300"/>
                </a:solidFill>
                <a:latin typeface="Times New Roman" pitchFamily="18" charset="0"/>
              </a:rPr>
            </a:b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824" y="1124744"/>
            <a:ext cx="604867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Организация </a:t>
            </a:r>
            <a:r>
              <a:rPr lang="ru-RU" sz="1400" dirty="0"/>
              <a:t>учебно-туристических поездок по местам малой Родины</a:t>
            </a:r>
            <a:r>
              <a:rPr lang="ru-RU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Создание картотеки о ветеранах Великой Отечественной войны, родственниках обучающихся </a:t>
            </a:r>
            <a:r>
              <a:rPr lang="ru-RU" sz="1400" dirty="0" smtClean="0"/>
              <a:t>гимназии.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Проведение классных часов, уроков мужества, библиотечных уроков «Никто не забыт и ничто не забыто</a:t>
            </a:r>
            <a:r>
              <a:rPr lang="ru-RU" sz="1400" dirty="0" smtClean="0"/>
              <a:t>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Проведение музейных уроков, экскурсий в музее «Боевой Славы</a:t>
            </a:r>
            <a:r>
              <a:rPr lang="ru-RU" sz="1400" dirty="0" smtClean="0"/>
              <a:t>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Тематические выставки в музее «Боевой Славы»  </a:t>
            </a:r>
            <a:r>
              <a:rPr lang="ru-RU" sz="1400" dirty="0" smtClean="0"/>
              <a:t>и школьной  </a:t>
            </a:r>
            <a:r>
              <a:rPr lang="ru-RU" sz="1400" dirty="0"/>
              <a:t>библиотеке,  посвященные Дню </a:t>
            </a:r>
            <a:r>
              <a:rPr lang="ru-RU" sz="1400" dirty="0" smtClean="0"/>
              <a:t>Победы.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Участие </a:t>
            </a:r>
            <a:r>
              <a:rPr lang="ru-RU" sz="1400" dirty="0" smtClean="0"/>
              <a:t>в городской </a:t>
            </a:r>
            <a:r>
              <a:rPr lang="ru-RU" sz="1400" dirty="0"/>
              <a:t>акции «Ветеран живет рядом</a:t>
            </a:r>
            <a:r>
              <a:rPr lang="ru-RU" sz="1400" dirty="0" smtClean="0"/>
              <a:t>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В</a:t>
            </a:r>
            <a:r>
              <a:rPr lang="ru-RU" sz="1400" dirty="0" smtClean="0"/>
              <a:t>ыставка-конкурс </a:t>
            </a:r>
            <a:r>
              <a:rPr lang="ru-RU" sz="1400" dirty="0"/>
              <a:t>декоративно-прикладного творчества </a:t>
            </a:r>
            <a:r>
              <a:rPr lang="ru-RU" sz="1400" dirty="0" smtClean="0"/>
              <a:t>«Творчество </a:t>
            </a:r>
            <a:r>
              <a:rPr lang="ru-RU" sz="1400" dirty="0"/>
              <a:t>юных – юбилею Победы</a:t>
            </a:r>
            <a:r>
              <a:rPr lang="ru-RU" sz="1400" dirty="0" smtClean="0"/>
              <a:t>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Конкурс </a:t>
            </a:r>
            <a:r>
              <a:rPr lang="ru-RU" sz="1400" dirty="0"/>
              <a:t>детского рисунка «Великая Отечественная война глазами детей</a:t>
            </a:r>
            <a:r>
              <a:rPr lang="ru-RU" sz="1400" dirty="0" smtClean="0"/>
              <a:t>».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Акция  </a:t>
            </a:r>
            <a:r>
              <a:rPr lang="ru-RU" sz="1400" dirty="0"/>
              <a:t>«Цветы к подножию Памяти</a:t>
            </a:r>
            <a:r>
              <a:rPr lang="ru-RU" sz="1400" dirty="0" smtClean="0"/>
              <a:t>…»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Праздник микрорайона, посвященный Дню Победы </a:t>
            </a:r>
            <a:r>
              <a:rPr lang="ru-RU" sz="1400" dirty="0" smtClean="0"/>
              <a:t> - «</a:t>
            </a:r>
            <a:r>
              <a:rPr lang="ru-RU" sz="1400" dirty="0"/>
              <a:t>Будут жить в любые времена и подвиг </a:t>
            </a:r>
            <a:r>
              <a:rPr lang="ru-RU" sz="1400" dirty="0" smtClean="0"/>
              <a:t>Ваш, </a:t>
            </a:r>
            <a:r>
              <a:rPr lang="ru-RU" sz="1400" dirty="0"/>
              <a:t>и Ваши имена</a:t>
            </a:r>
            <a:r>
              <a:rPr lang="ru-RU" sz="1400" dirty="0" smtClean="0"/>
              <a:t>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Вахта Памяти и акция «Свеча Памяти</a:t>
            </a:r>
            <a:r>
              <a:rPr lang="ru-RU" sz="1400" dirty="0" smtClean="0"/>
              <a:t>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Городской музыкально-поэтический марафон «А мы  с тобой войны не знали</a:t>
            </a:r>
            <a:r>
              <a:rPr lang="ru-RU" sz="1400" dirty="0" smtClean="0"/>
              <a:t>».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35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ФОТО\70 лет\рисунки\SAM_31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1760620" cy="256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ФОТО\70 лет\рисунки\SAM_31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658" y="723080"/>
            <a:ext cx="1708685" cy="250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ФОТО\70 лет\рисунки\SAM_31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211" y="3694410"/>
            <a:ext cx="1860224" cy="269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ФОТО\70 лет\рисунки\SAM_31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1904636" cy="282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ФОТО\70 лет\рисунки\SAM_31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78016"/>
            <a:ext cx="1929007" cy="269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ФОТО\70 лет\рисунки\SAM_31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457" y="778735"/>
            <a:ext cx="1816818" cy="25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:\ФОТО\70 лет\рисунки\SAM_313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712212"/>
            <a:ext cx="1879743" cy="266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9802" y="3303037"/>
            <a:ext cx="25527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Кондрашихина Милана, 6 «Д» класс</a:t>
            </a:r>
            <a:endParaRPr lang="ru-RU" sz="900" dirty="0"/>
          </a:p>
        </p:txBody>
      </p:sp>
      <p:sp>
        <p:nvSpPr>
          <p:cNvPr id="3" name="TextBox 2"/>
          <p:cNvSpPr txBox="1"/>
          <p:nvPr/>
        </p:nvSpPr>
        <p:spPr>
          <a:xfrm>
            <a:off x="3407658" y="3325078"/>
            <a:ext cx="18844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err="1" smtClean="0"/>
              <a:t>Шарабарова</a:t>
            </a:r>
            <a:r>
              <a:rPr lang="ru-RU" sz="900" dirty="0" smtClean="0"/>
              <a:t> Ирина,. 6 «Г» класс</a:t>
            </a:r>
            <a:endParaRPr lang="ru-RU" sz="900" dirty="0"/>
          </a:p>
        </p:txBody>
      </p:sp>
      <p:sp>
        <p:nvSpPr>
          <p:cNvPr id="4" name="TextBox 3"/>
          <p:cNvSpPr txBox="1"/>
          <p:nvPr/>
        </p:nvSpPr>
        <p:spPr>
          <a:xfrm>
            <a:off x="2393619" y="6434298"/>
            <a:ext cx="20777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err="1" smtClean="0"/>
              <a:t>Счастливенко</a:t>
            </a:r>
            <a:r>
              <a:rPr lang="ru-RU" sz="900" dirty="0" smtClean="0"/>
              <a:t> Екатерина, 6 «Б» класс</a:t>
            </a:r>
            <a:endParaRPr lang="ru-RU" sz="900" dirty="0"/>
          </a:p>
        </p:txBody>
      </p:sp>
      <p:sp>
        <p:nvSpPr>
          <p:cNvPr id="5" name="TextBox 4"/>
          <p:cNvSpPr txBox="1"/>
          <p:nvPr/>
        </p:nvSpPr>
        <p:spPr>
          <a:xfrm>
            <a:off x="4788024" y="6469822"/>
            <a:ext cx="19290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err="1" smtClean="0"/>
              <a:t>Мякушко</a:t>
            </a:r>
            <a:r>
              <a:rPr lang="ru-RU" sz="900" dirty="0" smtClean="0"/>
              <a:t> Лилия, 6 «Б» класс</a:t>
            </a:r>
            <a:endParaRPr lang="ru-RU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5877561" y="3361504"/>
            <a:ext cx="20476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Токарь София, 6 «Б» класс</a:t>
            </a:r>
            <a:endParaRPr lang="ru-RU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7020272" y="6457296"/>
            <a:ext cx="18797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err="1" smtClean="0"/>
              <a:t>Косицина</a:t>
            </a:r>
            <a:r>
              <a:rPr lang="ru-RU" sz="900" dirty="0" smtClean="0"/>
              <a:t> Валерия, 6 «Б» класс</a:t>
            </a:r>
            <a:endParaRPr lang="ru-RU" sz="900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6455898"/>
            <a:ext cx="19046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Калугин Иван, 8 «А» класс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5166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ФОТО\70 лет\рисунки\SAM_3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480" y="3837545"/>
            <a:ext cx="1722822" cy="256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ФОТО\70 лет\рисунки\SAM_3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89" y="620689"/>
            <a:ext cx="2065728" cy="275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:\ФОТО\70 лет\рисунки\SAM_31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677" y="3869463"/>
            <a:ext cx="1754561" cy="258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D:\ФОТО\70 лет\рисунки\SAM_31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65" y="3789041"/>
            <a:ext cx="1827331" cy="266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:\ФОТО\70 лет\рисунки\SAM_31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957" y="760140"/>
            <a:ext cx="1993164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D:\ФОТО\70 лет\рисунки\SAM_315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60140"/>
            <a:ext cx="1944216" cy="285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:\ФОТО\70 лет\рисунки\SAM_313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009" y="3869463"/>
            <a:ext cx="1859216" cy="253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9474" y="3386878"/>
            <a:ext cx="2065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Чумак Карина, 6 «Б» класс</a:t>
            </a:r>
            <a:endParaRPr lang="ru-RU" sz="900" dirty="0"/>
          </a:p>
        </p:txBody>
      </p:sp>
      <p:sp>
        <p:nvSpPr>
          <p:cNvPr id="3" name="TextBox 2"/>
          <p:cNvSpPr txBox="1"/>
          <p:nvPr/>
        </p:nvSpPr>
        <p:spPr>
          <a:xfrm>
            <a:off x="2626677" y="6453899"/>
            <a:ext cx="187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err="1" smtClean="0"/>
              <a:t>Межирицкая</a:t>
            </a:r>
            <a:r>
              <a:rPr lang="ru-RU" sz="900" dirty="0" smtClean="0"/>
              <a:t> Арсения,  6 «Б» класс</a:t>
            </a:r>
            <a:endParaRPr lang="ru-RU" sz="900" dirty="0"/>
          </a:p>
        </p:txBody>
      </p:sp>
      <p:sp>
        <p:nvSpPr>
          <p:cNvPr id="4" name="TextBox 3"/>
          <p:cNvSpPr txBox="1"/>
          <p:nvPr/>
        </p:nvSpPr>
        <p:spPr>
          <a:xfrm>
            <a:off x="395265" y="6434524"/>
            <a:ext cx="18273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Стецюк Максим, 6 «Г» класс</a:t>
            </a:r>
            <a:endParaRPr lang="ru-RU" sz="900" dirty="0"/>
          </a:p>
        </p:txBody>
      </p:sp>
      <p:sp>
        <p:nvSpPr>
          <p:cNvPr id="5" name="TextBox 4"/>
          <p:cNvSpPr txBox="1"/>
          <p:nvPr/>
        </p:nvSpPr>
        <p:spPr>
          <a:xfrm>
            <a:off x="3503957" y="3617710"/>
            <a:ext cx="19931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err="1" smtClean="0"/>
              <a:t>Юхтанов</a:t>
            </a:r>
            <a:r>
              <a:rPr lang="ru-RU" sz="900" dirty="0" smtClean="0"/>
              <a:t> Даниил, 6 «Д» класс</a:t>
            </a:r>
            <a:endParaRPr lang="ru-RU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6012160" y="3617710"/>
            <a:ext cx="19442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err="1" smtClean="0"/>
              <a:t>Берлизева</a:t>
            </a:r>
            <a:r>
              <a:rPr lang="ru-RU" sz="900" dirty="0" smtClean="0"/>
              <a:t> Ирина , 7 «Б» класс</a:t>
            </a:r>
            <a:endParaRPr lang="ru-RU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4729009" y="6459576"/>
            <a:ext cx="1715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err="1" smtClean="0"/>
              <a:t>Лошагина</a:t>
            </a:r>
            <a:r>
              <a:rPr lang="ru-RU" sz="900" dirty="0" smtClean="0"/>
              <a:t> Валерия,  6 «В» класс</a:t>
            </a:r>
            <a:endParaRPr lang="ru-RU" sz="900" dirty="0"/>
          </a:p>
        </p:txBody>
      </p:sp>
      <p:sp>
        <p:nvSpPr>
          <p:cNvPr id="8" name="TextBox 7"/>
          <p:cNvSpPr txBox="1"/>
          <p:nvPr/>
        </p:nvSpPr>
        <p:spPr>
          <a:xfrm>
            <a:off x="6868480" y="6470930"/>
            <a:ext cx="17228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Рогозина Настя , 6 «Б» класс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5166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Конкурс рисунков на асфальте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 descr="D:\2014-2015 уч год\ПРОЕКТ 70 лет\fldr\Рисунки на асфальте\IMG_05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291632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2014-2015 уч год\ПРОЕКТ 70 лет\fldr\Рисунки на асфальте\IMG_05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139" y="1376772"/>
            <a:ext cx="5370759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2014-2015 уч год\ПРОЕКТ 70 лет\fldr\Рисунки на асфальте\IMG_05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313234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5897" y="5445224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</a:t>
            </a:r>
            <a:r>
              <a:rPr lang="ru-RU" i="1" dirty="0" smtClean="0"/>
              <a:t>Учащиеся гимназии приняли</a:t>
            </a:r>
          </a:p>
          <a:p>
            <a:r>
              <a:rPr lang="ru-RU" i="1" dirty="0" smtClean="0"/>
              <a:t> участие в Международном фестивале мела. </a:t>
            </a:r>
          </a:p>
          <a:p>
            <a:r>
              <a:rPr lang="ru-RU" i="1" dirty="0" smtClean="0"/>
              <a:t>Рисунки на асфальте были посвящены 70-летию Великой Победы.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47997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476672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Люди «горячего» сердца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Z:\для обмена\2014-2015\МО русс.яз\Моё\От всей души\IMG_95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69" y="3753145"/>
            <a:ext cx="3059832" cy="203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для обмена\2014-2015\МО русс.яз\Моё\От всей души\IMG_95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44990"/>
            <a:ext cx="4608004" cy="307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:\для обмена\2014-2015\МО русс.яз\Моё\От всей души\IMG_96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37910"/>
            <a:ext cx="3131840" cy="208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Z:\для обмена\2014-2015\МО русс.яз\Моё\От всей души\IMG_95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68" y="957064"/>
            <a:ext cx="3923928" cy="261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5793033"/>
            <a:ext cx="351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Встреча учащихся гимназии №3 с ветеранами микрорайона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66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Встреча с поэтом-земляком</a:t>
            </a:r>
            <a:br>
              <a:rPr lang="ru-RU" sz="2800" b="1" dirty="0" smtClean="0"/>
            </a:br>
            <a:r>
              <a:rPr lang="ru-RU" sz="2800" b="1" dirty="0" err="1" smtClean="0"/>
              <a:t>Ермошиным</a:t>
            </a:r>
            <a:r>
              <a:rPr lang="ru-RU" sz="2800" b="1" dirty="0" smtClean="0"/>
              <a:t> Александром Тихоновичем</a:t>
            </a:r>
            <a:endParaRPr lang="ru-RU" sz="2800" b="1" dirty="0"/>
          </a:p>
        </p:txBody>
      </p:sp>
      <p:pic>
        <p:nvPicPr>
          <p:cNvPr id="1026" name="Picture 2" descr="C:\Users\Filin\Desktop\МОИ документы\70 лет Победа\ПОЭТ ЕРМОШИН\imag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208823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68877" y="1628800"/>
            <a:ext cx="5679587" cy="47705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i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       </a:t>
            </a:r>
            <a:r>
              <a:rPr lang="ru-RU" sz="1600" i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Родился Александр Тихонович 3 </a:t>
            </a:r>
            <a:r>
              <a:rPr lang="ru-RU" sz="1600" i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мая 1957 года в селе </a:t>
            </a:r>
            <a:r>
              <a:rPr lang="ru-RU" sz="1600" i="1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Берёзовка</a:t>
            </a:r>
            <a:r>
              <a:rPr lang="ru-RU" sz="1600" i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 </a:t>
            </a:r>
            <a:r>
              <a:rPr lang="ru-RU" sz="1600" i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Воронежской области. С семи лет пошёл в школу. </a:t>
            </a:r>
            <a:r>
              <a:rPr lang="ru-RU" sz="1600" i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endParaRPr lang="ru-RU" sz="1600" i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just"/>
            <a:r>
              <a:rPr lang="ru-RU" sz="1600" i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      В </a:t>
            </a:r>
            <a:r>
              <a:rPr lang="ru-RU" sz="1600" i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1973 году поехал поступать в город Воронеж в сельскохозяйственный институт, но экзамены не удалось сдать. </a:t>
            </a:r>
          </a:p>
          <a:p>
            <a:pPr algn="just"/>
            <a:r>
              <a:rPr lang="ru-RU" sz="1600" i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 </a:t>
            </a:r>
            <a:r>
              <a:rPr lang="ru-RU" sz="1600" i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     </a:t>
            </a:r>
            <a:r>
              <a:rPr lang="ru-RU" sz="1600" i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В 1975 году пошел в армию, где прослужил два года. После армии решил уехать из села в Белгород. Работал на заводе «Сокол» слесарем-инструментальщиком. </a:t>
            </a:r>
          </a:p>
          <a:p>
            <a:pPr algn="just"/>
            <a:r>
              <a:rPr lang="ru-RU" sz="1600" i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ru-RU" sz="1600" i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     </a:t>
            </a:r>
            <a:r>
              <a:rPr lang="ru-RU" sz="1600" i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5 ноября 1978 года женился. Закончил </a:t>
            </a:r>
            <a:r>
              <a:rPr lang="ru-RU" sz="1600" i="1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Новооскольский</a:t>
            </a:r>
            <a:r>
              <a:rPr lang="ru-RU" sz="1600" i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сельскохозяйственный техникум по специальности инженер-механик. </a:t>
            </a:r>
            <a:r>
              <a:rPr lang="ru-RU" sz="1600" i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Поступил </a:t>
            </a:r>
            <a:r>
              <a:rPr lang="ru-RU" sz="1600" i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в Белгородский </a:t>
            </a:r>
            <a:r>
              <a:rPr lang="ru-RU" sz="1600" i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сельскохозяйственный </a:t>
            </a:r>
            <a:r>
              <a:rPr lang="ru-RU" sz="1600" i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институт. С 1985 года работал директором нефтебазы.</a:t>
            </a:r>
          </a:p>
          <a:p>
            <a:pPr algn="just"/>
            <a:r>
              <a:rPr lang="ru-RU" sz="1600" i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 </a:t>
            </a:r>
            <a:r>
              <a:rPr lang="ru-RU" sz="1600" i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        Писать стихи начал </a:t>
            </a:r>
            <a:r>
              <a:rPr lang="ru-RU" sz="1600" i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в школе, </a:t>
            </a:r>
            <a:r>
              <a:rPr lang="ru-RU" sz="1600" i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из </a:t>
            </a:r>
            <a:r>
              <a:rPr lang="ru-RU" sz="1600" i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армии присылал письма, написанные в стихах.</a:t>
            </a:r>
          </a:p>
          <a:p>
            <a:pPr algn="just"/>
            <a:r>
              <a:rPr lang="ru-RU" sz="1600" i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          </a:t>
            </a:r>
            <a:r>
              <a:rPr lang="ru-RU" sz="1600" i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Сейчас на пенсии, проживает в с. Прохоровка.</a:t>
            </a:r>
          </a:p>
        </p:txBody>
      </p:sp>
    </p:spTree>
    <p:extLst>
      <p:ext uri="{BB962C8B-B14F-4D97-AF65-F5344CB8AC3E}">
        <p14:creationId xmlns:p14="http://schemas.microsoft.com/office/powerpoint/2010/main" val="208331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91264" cy="86895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Вам, </a:t>
            </a:r>
            <a:r>
              <a:rPr lang="ru-RU" sz="3600" b="1" dirty="0" smtClean="0">
                <a:solidFill>
                  <a:srgbClr val="C00000"/>
                </a:solidFill>
              </a:rPr>
              <a:t>ветераны, посвящается…</a:t>
            </a:r>
            <a:r>
              <a:rPr lang="ru-RU" sz="3600" b="1" dirty="0">
                <a:solidFill>
                  <a:srgbClr val="C00000"/>
                </a:solidFill>
              </a:rPr>
              <a:t/>
            </a:r>
            <a:br>
              <a:rPr lang="ru-RU" sz="3600" b="1" dirty="0">
                <a:solidFill>
                  <a:srgbClr val="C00000"/>
                </a:solidFill>
              </a:rPr>
            </a:b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12776"/>
            <a:ext cx="3394719" cy="446449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5600" dirty="0" smtClean="0"/>
              <a:t>       </a:t>
            </a:r>
            <a:r>
              <a:rPr lang="ru-RU" sz="5600" b="1" dirty="0"/>
              <a:t>  </a:t>
            </a:r>
            <a:r>
              <a:rPr lang="ru-RU" sz="5600" b="1" dirty="0" err="1"/>
              <a:t>Ермошин</a:t>
            </a:r>
            <a:r>
              <a:rPr lang="ru-RU" sz="5600" b="1" dirty="0"/>
              <a:t> А. Т</a:t>
            </a:r>
            <a:r>
              <a:rPr lang="ru-RU" sz="5600" b="1" dirty="0" smtClean="0"/>
              <a:t>.</a:t>
            </a:r>
          </a:p>
          <a:p>
            <a:pPr marL="0" indent="0">
              <a:buNone/>
            </a:pPr>
            <a:r>
              <a:rPr lang="ru-RU" sz="5600" b="1" dirty="0" smtClean="0"/>
              <a:t>  Вот снова май, садов цветенье…</a:t>
            </a:r>
            <a:endParaRPr lang="ru-RU" sz="5600" b="1" dirty="0"/>
          </a:p>
          <a:p>
            <a:pPr marL="0" indent="0">
              <a:buNone/>
            </a:pPr>
            <a:endParaRPr lang="ru-RU" sz="5600" dirty="0" smtClean="0"/>
          </a:p>
          <a:p>
            <a:pPr marL="0" indent="0">
              <a:buNone/>
            </a:pPr>
            <a:r>
              <a:rPr lang="ru-RU" sz="6400" i="1" dirty="0" smtClean="0">
                <a:latin typeface="Arial Narrow" panose="020B0606020202030204" pitchFamily="34" charset="0"/>
                <a:ea typeface="Batang" panose="02030600000101010101" pitchFamily="18" charset="-127"/>
              </a:rPr>
              <a:t>Вот </a:t>
            </a:r>
            <a:r>
              <a:rPr lang="ru-RU" sz="6400" i="1" dirty="0">
                <a:latin typeface="Arial Narrow" panose="020B0606020202030204" pitchFamily="34" charset="0"/>
                <a:ea typeface="Batang" panose="02030600000101010101" pitchFamily="18" charset="-127"/>
              </a:rPr>
              <a:t>снова май, садов цветенье.</a:t>
            </a:r>
          </a:p>
          <a:p>
            <a:pPr marL="0" indent="0">
              <a:buNone/>
            </a:pPr>
            <a:r>
              <a:rPr lang="ru-RU" sz="6400" i="1" dirty="0">
                <a:latin typeface="Arial Narrow" panose="020B0606020202030204" pitchFamily="34" charset="0"/>
                <a:ea typeface="Batang" panose="02030600000101010101" pitchFamily="18" charset="-127"/>
              </a:rPr>
              <a:t>Вот снова праздник у страны.</a:t>
            </a:r>
          </a:p>
          <a:p>
            <a:pPr marL="0" indent="0">
              <a:buNone/>
            </a:pPr>
            <a:r>
              <a:rPr lang="ru-RU" sz="6400" i="1" dirty="0">
                <a:latin typeface="Arial Narrow" panose="020B0606020202030204" pitchFamily="34" charset="0"/>
                <a:ea typeface="Batang" panose="02030600000101010101" pitchFamily="18" charset="-127"/>
              </a:rPr>
              <a:t>На Звоннице вновь ветераны,</a:t>
            </a:r>
          </a:p>
          <a:p>
            <a:pPr marL="0" indent="0">
              <a:buNone/>
            </a:pPr>
            <a:r>
              <a:rPr lang="ru-RU" sz="6400" i="1" dirty="0">
                <a:latin typeface="Arial Narrow" panose="020B0606020202030204" pitchFamily="34" charset="0"/>
                <a:ea typeface="Batang" panose="02030600000101010101" pitchFamily="18" charset="-127"/>
              </a:rPr>
              <a:t>Участники Великой той войны.</a:t>
            </a:r>
          </a:p>
          <a:p>
            <a:pPr marL="0" indent="0">
              <a:buNone/>
            </a:pPr>
            <a:r>
              <a:rPr lang="ru-RU" sz="6400" i="1" dirty="0">
                <a:latin typeface="Arial Narrow" panose="020B0606020202030204" pitchFamily="34" charset="0"/>
                <a:ea typeface="Batang" panose="02030600000101010101" pitchFamily="18" charset="-127"/>
              </a:rPr>
              <a:t> </a:t>
            </a:r>
          </a:p>
          <a:p>
            <a:pPr marL="0" indent="0">
              <a:buNone/>
            </a:pPr>
            <a:r>
              <a:rPr lang="ru-RU" sz="6400" i="1" dirty="0">
                <a:latin typeface="Arial Narrow" panose="020B0606020202030204" pitchFamily="34" charset="0"/>
                <a:ea typeface="Batang" panose="02030600000101010101" pitchFamily="18" charset="-127"/>
              </a:rPr>
              <a:t>Вот той войны, что все крушила,</a:t>
            </a:r>
          </a:p>
          <a:p>
            <a:pPr marL="0" indent="0">
              <a:buNone/>
            </a:pPr>
            <a:r>
              <a:rPr lang="ru-RU" sz="6400" i="1" dirty="0">
                <a:latin typeface="Arial Narrow" panose="020B0606020202030204" pitchFamily="34" charset="0"/>
                <a:ea typeface="Batang" panose="02030600000101010101" pitchFamily="18" charset="-127"/>
              </a:rPr>
              <a:t>И словно ночью, было днем.</a:t>
            </a:r>
          </a:p>
          <a:p>
            <a:pPr marL="0" indent="0">
              <a:buNone/>
            </a:pPr>
            <a:r>
              <a:rPr lang="ru-RU" sz="6400" i="1" dirty="0">
                <a:latin typeface="Arial Narrow" panose="020B0606020202030204" pitchFamily="34" charset="0"/>
                <a:ea typeface="Batang" panose="02030600000101010101" pitchFamily="18" charset="-127"/>
              </a:rPr>
              <a:t>И на смерть шла на силу сила,</a:t>
            </a:r>
          </a:p>
          <a:p>
            <a:pPr marL="0" indent="0">
              <a:buNone/>
            </a:pPr>
            <a:r>
              <a:rPr lang="ru-RU" sz="6400" i="1" dirty="0">
                <a:latin typeface="Arial Narrow" panose="020B0606020202030204" pitchFamily="34" charset="0"/>
                <a:ea typeface="Batang" panose="02030600000101010101" pitchFamily="18" charset="-127"/>
              </a:rPr>
              <a:t>И тут свершился перелом.</a:t>
            </a:r>
          </a:p>
          <a:p>
            <a:pPr marL="0" indent="0">
              <a:buNone/>
            </a:pPr>
            <a:r>
              <a:rPr lang="ru-RU" sz="6400" i="1" dirty="0">
                <a:latin typeface="Arial Narrow" panose="020B0606020202030204" pitchFamily="34" charset="0"/>
                <a:ea typeface="Batang" panose="02030600000101010101" pitchFamily="18" charset="-127"/>
              </a:rPr>
              <a:t> </a:t>
            </a:r>
          </a:p>
          <a:p>
            <a:pPr marL="0" indent="0">
              <a:buNone/>
            </a:pPr>
            <a:r>
              <a:rPr lang="ru-RU" sz="6400" i="1" dirty="0">
                <a:latin typeface="Arial Narrow" panose="020B0606020202030204" pitchFamily="34" charset="0"/>
                <a:ea typeface="Batang" panose="02030600000101010101" pitchFamily="18" charset="-127"/>
              </a:rPr>
              <a:t>Был враг разбит, назад армада.</a:t>
            </a:r>
          </a:p>
          <a:p>
            <a:pPr marL="0" indent="0">
              <a:buNone/>
            </a:pPr>
            <a:r>
              <a:rPr lang="ru-RU" sz="6400" i="1" dirty="0">
                <a:latin typeface="Arial Narrow" panose="020B0606020202030204" pitchFamily="34" charset="0"/>
                <a:ea typeface="Batang" panose="02030600000101010101" pitchFamily="18" charset="-127"/>
              </a:rPr>
              <a:t>Тут наша Родина и тут наш дом.</a:t>
            </a:r>
          </a:p>
          <a:p>
            <a:pPr marL="0" indent="0">
              <a:buNone/>
            </a:pPr>
            <a:r>
              <a:rPr lang="ru-RU" sz="6400" i="1" dirty="0">
                <a:latin typeface="Arial Narrow" panose="020B0606020202030204" pitchFamily="34" charset="0"/>
                <a:ea typeface="Batang" panose="02030600000101010101" pitchFamily="18" charset="-127"/>
              </a:rPr>
              <a:t>С сердец солдатских тут преграда</a:t>
            </a:r>
          </a:p>
          <a:p>
            <a:pPr marL="0" indent="0">
              <a:buNone/>
            </a:pPr>
            <a:r>
              <a:rPr lang="ru-RU" sz="6400" i="1" dirty="0">
                <a:latin typeface="Arial Narrow" panose="020B0606020202030204" pitchFamily="34" charset="0"/>
                <a:ea typeface="Batang" panose="02030600000101010101" pitchFamily="18" charset="-127"/>
              </a:rPr>
              <a:t>На </a:t>
            </a:r>
            <a:r>
              <a:rPr lang="ru-RU" sz="6400" i="1" dirty="0" smtClean="0">
                <a:latin typeface="Arial Narrow" panose="020B0606020202030204" pitchFamily="34" charset="0"/>
                <a:ea typeface="Batang" panose="02030600000101010101" pitchFamily="18" charset="-127"/>
              </a:rPr>
              <a:t>Третьем </a:t>
            </a:r>
            <a:r>
              <a:rPr lang="ru-RU" sz="6400" i="1" dirty="0">
                <a:latin typeface="Arial Narrow" panose="020B0606020202030204" pitchFamily="34" charset="0"/>
                <a:ea typeface="Batang" panose="02030600000101010101" pitchFamily="18" charset="-127"/>
              </a:rPr>
              <a:t>поле </a:t>
            </a:r>
            <a:r>
              <a:rPr lang="ru-RU" sz="6400" i="1" dirty="0" smtClean="0">
                <a:latin typeface="Arial Narrow" panose="020B0606020202030204" pitchFamily="34" charset="0"/>
                <a:ea typeface="Batang" panose="02030600000101010101" pitchFamily="18" charset="-127"/>
              </a:rPr>
              <a:t>боевом.</a:t>
            </a:r>
          </a:p>
          <a:p>
            <a:pPr marL="0" indent="0">
              <a:buNone/>
            </a:pPr>
            <a:endParaRPr lang="ru-RU" sz="6400" i="1" dirty="0">
              <a:latin typeface="Arial Narrow" panose="020B0606020202030204" pitchFamily="34" charset="0"/>
              <a:ea typeface="Batang" panose="02030600000101010101" pitchFamily="18" charset="-127"/>
            </a:endParaRPr>
          </a:p>
          <a:p>
            <a:pPr marL="0" indent="0">
              <a:buNone/>
            </a:pPr>
            <a:r>
              <a:rPr lang="ru-RU" sz="6400" i="1" dirty="0">
                <a:latin typeface="Arial Narrow" panose="020B0606020202030204" pitchFamily="34" charset="0"/>
                <a:ea typeface="Batang" panose="02030600000101010101" pitchFamily="18" charset="-127"/>
              </a:rPr>
              <a:t> </a:t>
            </a:r>
          </a:p>
          <a:p>
            <a:pPr marL="0" indent="0">
              <a:buNone/>
            </a:pPr>
            <a:endParaRPr lang="ru-RU" sz="6400" i="1" dirty="0">
              <a:latin typeface="Arial Narrow" panose="020B0606020202030204" pitchFamily="34" charset="0"/>
              <a:ea typeface="Batang" panose="02030600000101010101" pitchFamily="18" charset="-127"/>
            </a:endParaRPr>
          </a:p>
          <a:p>
            <a:pPr marL="0" indent="0">
              <a:buNone/>
            </a:pPr>
            <a:r>
              <a:rPr lang="ru-RU" sz="6400" i="1" dirty="0">
                <a:latin typeface="Arial Narrow" panose="020B0606020202030204" pitchFamily="34" charset="0"/>
                <a:ea typeface="Batang" panose="02030600000101010101" pitchFamily="18" charset="-127"/>
              </a:rPr>
              <a:t> </a:t>
            </a:r>
          </a:p>
          <a:p>
            <a:pPr marL="0" indent="0">
              <a:buNone/>
            </a:pPr>
            <a:r>
              <a:rPr lang="ru-RU" sz="6400" dirty="0">
                <a:latin typeface="Arial Narrow" panose="020B0606020202030204" pitchFamily="34" charset="0"/>
              </a:rPr>
              <a:t/>
            </a:r>
            <a:br>
              <a:rPr lang="ru-RU" sz="6400" dirty="0">
                <a:latin typeface="Arial Narrow" panose="020B0606020202030204" pitchFamily="34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4" name="Picture 2" descr="C:\Users\tvamos\Pictures\День Победы\gj,tlf 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72816"/>
            <a:ext cx="424847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40152" y="5373216"/>
            <a:ext cx="272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Встреча друзей, 2015 год</a:t>
            </a:r>
            <a:endParaRPr lang="ru-RU" b="1" i="1" dirty="0"/>
          </a:p>
        </p:txBody>
      </p:sp>
      <p:pic>
        <p:nvPicPr>
          <p:cNvPr id="7" name="Рисунок 6" descr="http://www.playcast.ru/uploads/2014/04/29/84019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3528" y="5949280"/>
            <a:ext cx="8550820" cy="63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97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В гостях у Петра Матвеевича </a:t>
            </a:r>
            <a:r>
              <a:rPr lang="ru-RU" sz="2400" b="1" dirty="0" err="1" smtClean="0"/>
              <a:t>Седнева</a:t>
            </a:r>
            <a:r>
              <a:rPr lang="ru-RU" sz="2400" b="1" dirty="0" smtClean="0"/>
              <a:t>, ветерана Великой Отечественной войны</a:t>
            </a:r>
            <a:endParaRPr lang="ru-RU" sz="2400" b="1" dirty="0"/>
          </a:p>
        </p:txBody>
      </p:sp>
      <p:pic>
        <p:nvPicPr>
          <p:cNvPr id="1028" name="Picture 4" descr="C:\Users\Filin\Desktop\ПРЕССА!!!\Петр Тимофеевич\IMG_22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64904"/>
            <a:ext cx="309634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Filin\Desktop\ПРЕССА!!!\Петр Тимофеевич\Конкурс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6881"/>
            <a:ext cx="3240360" cy="445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Filin\Desktop\ПРЕССА!!!\Петр Тимофеевич\IMG_22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46881"/>
            <a:ext cx="207580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64288" y="6237312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Март, 2015 г.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262176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«Как молоды мы были…»</a:t>
            </a:r>
            <a:br>
              <a:rPr lang="ru-RU" b="1" i="1" dirty="0" smtClean="0"/>
            </a:br>
            <a:r>
              <a:rPr lang="ru-RU" sz="2700" b="1" i="1" dirty="0" smtClean="0"/>
              <a:t>Листая страницы  альбома П. М </a:t>
            </a:r>
            <a:r>
              <a:rPr lang="ru-RU" sz="2700" b="1" i="1" dirty="0" err="1" smtClean="0"/>
              <a:t>Седнева</a:t>
            </a:r>
            <a:r>
              <a:rPr lang="ru-RU" sz="2700" b="1" i="1" dirty="0" smtClean="0"/>
              <a:t>…</a:t>
            </a:r>
            <a:endParaRPr lang="ru-RU" sz="2700" b="1" i="1" dirty="0"/>
          </a:p>
        </p:txBody>
      </p:sp>
      <p:pic>
        <p:nvPicPr>
          <p:cNvPr id="4" name="Picture 7" descr="C:\Users\Filin\Desktop\ПРЕССА!!!\Петр Тимофеевич\IMG_22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3018781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Filin\Desktop\ПРЕССА!!!\Петр Тимофеевич\IMG_22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60848"/>
            <a:ext cx="4032448" cy="436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04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548680"/>
            <a:ext cx="669674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Участие в акции «Знамя Победы»</a:t>
            </a:r>
          </a:p>
          <a:p>
            <a:pPr algn="ctr"/>
            <a:r>
              <a:rPr lang="ru-RU" dirty="0" smtClean="0"/>
              <a:t>11 апреля в Белгород прибыли участники международного автопробега «Наша Великая Победа». Была развернута 200-метровая копия Знамени Победы</a:t>
            </a:r>
            <a:endParaRPr lang="ru-RU" dirty="0"/>
          </a:p>
        </p:txBody>
      </p:sp>
      <p:pic>
        <p:nvPicPr>
          <p:cNvPr id="2050" name="Picture 2" descr="Z:\для обмена\2014-2015\МО русс.яз\Моё\Знамя Победы\IMG_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34600"/>
            <a:ext cx="2843808" cy="189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для обмена\2014-2015\МО русс.яз\Моё\Знамя Победы\IMG_0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132856"/>
            <a:ext cx="3851920" cy="256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:\для обмена\2014-2015\МО русс.яз\Моё\Знамя Победы\IMG_00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81129"/>
            <a:ext cx="3456384" cy="196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Z:\для обмена\2014-2015\МО русс.яз\Моё\Знамя Победы\IMG_00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7072"/>
            <a:ext cx="412951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6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2"/>
                </a:solidFill>
              </a:rPr>
              <a:t>Открытие памятника горожанам, не вернувшимся с войны</a:t>
            </a:r>
            <a:endParaRPr lang="ru-RU" sz="3600" dirty="0">
              <a:solidFill>
                <a:schemeClr val="accent2"/>
              </a:solidFill>
            </a:endParaRPr>
          </a:p>
        </p:txBody>
      </p:sp>
      <p:pic>
        <p:nvPicPr>
          <p:cNvPr id="2050" name="Picture 2" descr="D:\2014-2015 уч год\ПРОЕКТ 70 лет\fldr\Памятник Солдату\IMG_06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81453"/>
            <a:ext cx="486054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2014-2015 уч год\ПРОЕКТ 70 лет\fldr\Памятник Солдату\IMG_05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2972048" cy="445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7904" y="4777830"/>
            <a:ext cx="52205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            Новый </a:t>
            </a:r>
            <a:r>
              <a:rPr lang="ru-RU" sz="1600" dirty="0"/>
              <a:t>мемориальный </a:t>
            </a:r>
            <a:r>
              <a:rPr lang="ru-RU" sz="1600" dirty="0" smtClean="0"/>
              <a:t>комплекс, открывшийся в 2015 году, </a:t>
            </a:r>
            <a:r>
              <a:rPr lang="ru-RU" sz="1600" dirty="0"/>
              <a:t>состоит из памятника </a:t>
            </a:r>
            <a:r>
              <a:rPr lang="ru-RU" sz="1600" dirty="0" smtClean="0"/>
              <a:t>Солдату </a:t>
            </a:r>
            <a:r>
              <a:rPr lang="ru-RU" sz="1600" dirty="0"/>
              <a:t>и электронной книги, которая содержит информацию о более чем четырех тысячах белгородцев, погибших в годы Великой Отечественной войны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            Автор </a:t>
            </a:r>
            <a:r>
              <a:rPr lang="ru-RU" sz="1600" dirty="0"/>
              <a:t>комплекса — заслуженный художник РФ </a:t>
            </a:r>
            <a:r>
              <a:rPr lang="ru-RU" sz="1600" b="1" dirty="0"/>
              <a:t>Александр </a:t>
            </a:r>
            <a:r>
              <a:rPr lang="ru-RU" sz="1600" b="1" dirty="0" err="1"/>
              <a:t>Лохтачёв</a:t>
            </a:r>
            <a:r>
              <a:rPr lang="ru-RU" sz="1600" dirty="0" smtClean="0"/>
              <a:t>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0058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Проблема проекта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/>
          <a:lstStyle/>
          <a:p>
            <a:pPr algn="just"/>
            <a:r>
              <a:rPr lang="ru-RU" sz="2000" dirty="0" err="1" smtClean="0"/>
              <a:t>Несформированность</a:t>
            </a:r>
            <a:r>
              <a:rPr lang="ru-RU" sz="2000" dirty="0" smtClean="0"/>
              <a:t> </a:t>
            </a:r>
            <a:r>
              <a:rPr lang="ru-RU" sz="2000" dirty="0"/>
              <a:t>представления о таких понятиях, как ГЕРОЙ, ВЕРНОСТЬ, ДОЛГ, </a:t>
            </a:r>
            <a:r>
              <a:rPr lang="ru-RU" sz="2000" dirty="0" smtClean="0"/>
              <a:t>ПАТРИОТИЗМ, отсутствие </a:t>
            </a:r>
            <a:r>
              <a:rPr lang="ru-RU" sz="2000" dirty="0"/>
              <a:t>уважительного отношения к прошлому нашей Родины и пониманию цены </a:t>
            </a:r>
            <a:r>
              <a:rPr lang="ru-RU" sz="2000" dirty="0" smtClean="0"/>
              <a:t>Победы </a:t>
            </a:r>
            <a:r>
              <a:rPr lang="ru-RU" sz="2000" dirty="0"/>
              <a:t>нашего народа в войне </a:t>
            </a:r>
            <a:r>
              <a:rPr lang="ru-RU" sz="2000" dirty="0" smtClean="0"/>
              <a:t>1941-1945 гг.</a:t>
            </a:r>
            <a:endParaRPr lang="ru-RU" sz="2000" dirty="0"/>
          </a:p>
          <a:p>
            <a:endParaRPr lang="ru-RU" dirty="0"/>
          </a:p>
        </p:txBody>
      </p:sp>
      <p:pic>
        <p:nvPicPr>
          <p:cNvPr id="1026" name="Picture 2" descr="C:\Users\tvamos\Pictures\2015-07-30 5 августа 2015 года Белгород\5 августа 2015 года Белгород 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933056"/>
            <a:ext cx="2664296" cy="258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vamos\Pictures\2015-07-30 5 августа 2015 года Белгород\5 августа 2015 года Белгород 0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0928"/>
            <a:ext cx="302433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tvamos\Pictures\День Победы\gj,tlf 0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140968"/>
            <a:ext cx="295232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63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</a:rPr>
              <a:t>Из жизни гимназии на школьном сайте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680521" cy="41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747" y="1916832"/>
            <a:ext cx="453650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51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accent2"/>
                </a:solidFill>
              </a:rPr>
              <a:t>Новости на школьном сайте</a:t>
            </a:r>
            <a:br>
              <a:rPr lang="ru-RU" sz="4000" b="1" dirty="0" smtClean="0">
                <a:solidFill>
                  <a:schemeClr val="accent2"/>
                </a:solidFill>
              </a:rPr>
            </a:br>
            <a:r>
              <a:rPr lang="ru-RU" sz="4000" b="1" dirty="0" smtClean="0">
                <a:solidFill>
                  <a:schemeClr val="accent2"/>
                </a:solidFill>
              </a:rPr>
              <a:t> (</a:t>
            </a:r>
            <a:r>
              <a:rPr lang="en-US" sz="3600" b="1" dirty="0" smtClean="0">
                <a:solidFill>
                  <a:schemeClr val="accent2"/>
                </a:solidFill>
              </a:rPr>
              <a:t>8 </a:t>
            </a:r>
            <a:r>
              <a:rPr lang="ru-RU" sz="3600" b="1" dirty="0" smtClean="0">
                <a:solidFill>
                  <a:schemeClr val="accent2"/>
                </a:solidFill>
              </a:rPr>
              <a:t>мая 2015 года)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200800" cy="468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15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</a:rPr>
              <a:t>Выступление хора ветеранов для коллектива гимназии №3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0200"/>
            <a:ext cx="7848871" cy="48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78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/>
                </a:solidFill>
              </a:rPr>
              <a:t>«Нет оправдания войне!»</a:t>
            </a:r>
            <a:br>
              <a:rPr lang="ru-RU" sz="3200" b="1" dirty="0" smtClean="0">
                <a:solidFill>
                  <a:schemeClr val="accent2"/>
                </a:solidFill>
              </a:rPr>
            </a:br>
            <a:r>
              <a:rPr lang="ru-RU" sz="3200" b="1" dirty="0" smtClean="0">
                <a:solidFill>
                  <a:schemeClr val="accent2"/>
                </a:solidFill>
              </a:rPr>
              <a:t>(выступление учащихся 7-8 классов)</a:t>
            </a:r>
            <a:endParaRPr lang="ru-RU" sz="3200" b="1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C:\Users\Filin\Desktop\МОИ документы\70 лет Победа\Моё\афиша Победа 8 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345638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132856"/>
            <a:ext cx="5040560" cy="430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25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«Парад бессмертной Славы»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 descr="Z:\для обмена\2014-2015\МО русс.яз\Моё\ПАРАД\IMG_94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167844" cy="211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34" y="3212976"/>
            <a:ext cx="2845839" cy="334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Z:\для обмена\2014-2015\МО русс.яз\Моё\ПАРАД\IMG_94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001144"/>
            <a:ext cx="2069976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Z:\для обмена\2014-2015\МО русс.яз\Моё\ПАРАД\IMG_9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1035006"/>
            <a:ext cx="2047401" cy="307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Z:\для обмена\2014-2015\МО русс.яз\Моё\ПАРАД\IMG_94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437112"/>
            <a:ext cx="308297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Z:\для обмена\2014-2015\МО русс.яз\Моё\ПАРАД\IMG_96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334" y="4437112"/>
            <a:ext cx="1922754" cy="146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22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2"/>
                </a:solidFill>
              </a:rPr>
              <a:t>«Парад бессмертной Славы»</a:t>
            </a:r>
          </a:p>
        </p:txBody>
      </p:sp>
      <p:pic>
        <p:nvPicPr>
          <p:cNvPr id="4098" name="Picture 2" descr="Z:\для обмена\2014-2015\МО русс.яз\Моё\ПАРАД\IMG_94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2045973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Z:\для обмена\2014-2015\МО русс.яз\Моё\ПАРАД\IMG_94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296" y="1316186"/>
            <a:ext cx="2297760" cy="420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Z:\для обмена\2014-2015\МО русс.яз\Моё\ПАРАД\IMG_95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28" y="1412776"/>
            <a:ext cx="216024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Z:\для обмена\2014-2015\МО русс.яз\Моё\ПАРАД\IMG_95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87207"/>
            <a:ext cx="3491880" cy="232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Z:\для обмена\2014-2015\МО русс.яз\Моё\ПАРАД\IMG_95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452" y="3765036"/>
            <a:ext cx="3632548" cy="271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0746273">
            <a:off x="2116801" y="5702214"/>
            <a:ext cx="334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Не стареют душой ветераны!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1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Бессмертный полк в Белгороде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170" name="Picture 2" descr="Z:\для обмена\2014-2015\МО русс.яз\Моё\Бессмертный полк\IMG_9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5427">
            <a:off x="281064" y="1239752"/>
            <a:ext cx="4355976" cy="29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Z:\для обмена\2014-2015\МО русс.яз\Моё\Бессмертный полк\IMG_94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3744416" cy="223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Z:\для обмена\2014-2015\МО русс.яз\Моё\Бессмертный полк\IMG_96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917" y="3429000"/>
            <a:ext cx="352839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://www.playcast.ru/uploads/2014/04/29/840190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61132" y="5949280"/>
            <a:ext cx="8731347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rot="21186022">
            <a:off x="447583" y="4530472"/>
            <a:ext cx="377508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C00000"/>
                </a:solidFill>
              </a:rPr>
              <a:t>    </a:t>
            </a:r>
            <a:r>
              <a:rPr lang="ru-RU" sz="1400" b="1" i="1" dirty="0" smtClean="0">
                <a:solidFill>
                  <a:srgbClr val="C00000"/>
                </a:solidFill>
              </a:rPr>
              <a:t>Шествие </a:t>
            </a:r>
            <a:r>
              <a:rPr lang="ru-RU" sz="1400" b="1" i="1" dirty="0">
                <a:solidFill>
                  <a:srgbClr val="C00000"/>
                </a:solidFill>
              </a:rPr>
              <a:t>акции «Бессмертный полк». От музея-диорамы до Соборной площади прошли около 3 тыс. зарегистрированных участников.</a:t>
            </a:r>
          </a:p>
        </p:txBody>
      </p:sp>
    </p:spTree>
    <p:extLst>
      <p:ext uri="{BB962C8B-B14F-4D97-AF65-F5344CB8AC3E}">
        <p14:creationId xmlns:p14="http://schemas.microsoft.com/office/powerpoint/2010/main" val="241538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Эстафета Вечного огня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2" name="Picture 2" descr="Z:\для обмена\2014-2015\МО русс.яз\Моё\Эстафета Вечного огня\IMG_92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6898"/>
            <a:ext cx="2627784" cy="175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Z:\для обмена\2014-2015\МО русс.яз\Моё\Эстафета Вечного огня\IMG_92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12776"/>
            <a:ext cx="2635587" cy="395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Z:\для обмена\2014-2015\МО русс.яз\Моё\Эстафета Вечного огня\IMG_92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698" y="1016732"/>
            <a:ext cx="2538282" cy="16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Z:\для обмена\2014-2015\МО русс.яз\Моё\Эстафета Вечного огня\IMG_92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72306"/>
            <a:ext cx="2575327" cy="386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://www.playcast.ru/uploads/2014/04/29/840190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61132" y="6335296"/>
            <a:ext cx="8256357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25698" y="3920335"/>
            <a:ext cx="255706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ea typeface="Times New Roman"/>
              </a:rPr>
              <a:t>   </a:t>
            </a:r>
            <a:r>
              <a:rPr lang="ru-RU" sz="1400" dirty="0" smtClean="0">
                <a:solidFill>
                  <a:srgbClr val="C00000"/>
                </a:solidFill>
                <a:ea typeface="Times New Roman"/>
              </a:rPr>
              <a:t>В  </a:t>
            </a:r>
            <a:r>
              <a:rPr lang="ru-RU" sz="1400" dirty="0">
                <a:solidFill>
                  <a:srgbClr val="C00000"/>
                </a:solidFill>
                <a:ea typeface="Times New Roman"/>
              </a:rPr>
              <a:t>Белгород Вечный огонь доставил мэр города Сергей </a:t>
            </a:r>
            <a:r>
              <a:rPr lang="ru-RU" sz="1400" dirty="0" err="1">
                <a:solidFill>
                  <a:srgbClr val="C00000"/>
                </a:solidFill>
                <a:ea typeface="Times New Roman"/>
              </a:rPr>
              <a:t>Боженов</a:t>
            </a:r>
            <a:r>
              <a:rPr lang="ru-RU" sz="1400" dirty="0" smtClean="0">
                <a:solidFill>
                  <a:srgbClr val="C00000"/>
                </a:solidFill>
                <a:ea typeface="Times New Roman"/>
              </a:rPr>
              <a:t>.</a:t>
            </a:r>
          </a:p>
          <a:p>
            <a:r>
              <a:rPr lang="ru-RU" sz="1400" dirty="0" smtClean="0">
                <a:solidFill>
                  <a:srgbClr val="C00000"/>
                </a:solidFill>
                <a:ea typeface="Times New Roman"/>
              </a:rPr>
              <a:t>     Вечный огонь зажгли  </a:t>
            </a:r>
            <a:r>
              <a:rPr lang="ru-RU" sz="1400" dirty="0">
                <a:solidFill>
                  <a:srgbClr val="C00000"/>
                </a:solidFill>
                <a:ea typeface="Times New Roman"/>
              </a:rPr>
              <a:t>на Соборной площади у скульптурной композиции "Скорбящая мать".</a:t>
            </a:r>
            <a:r>
              <a:rPr lang="ru-RU" dirty="0">
                <a:solidFill>
                  <a:srgbClr val="C00000"/>
                </a:solidFill>
                <a:ea typeface="Times New Roman"/>
              </a:rPr>
              <a:t/>
            </a:r>
            <a:br>
              <a:rPr lang="ru-RU" dirty="0">
                <a:solidFill>
                  <a:srgbClr val="C00000"/>
                </a:solidFill>
                <a:ea typeface="Times New Roman"/>
              </a:rPr>
            </a:b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68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«Солдатская каша»</a:t>
            </a:r>
            <a:endParaRPr lang="ru-RU" dirty="0"/>
          </a:p>
        </p:txBody>
      </p:sp>
      <p:pic>
        <p:nvPicPr>
          <p:cNvPr id="3074" name="Picture 2" descr="D:\2014-2015 уч год\ПРОЕКТ 70 лет\fldr\КАША\IMG_06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96" y="1314622"/>
            <a:ext cx="4143675" cy="27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2014-2015 уч год\ПРОЕКТ 70 лет\fldr\КАША\IMG_07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96752"/>
            <a:ext cx="320397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2014-2015 уч год\ПРОЕКТ 70 лет\fldr\КАША\IMG_06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01008"/>
            <a:ext cx="3877099" cy="284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976" y="4090382"/>
            <a:ext cx="464707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          Солдатскую </a:t>
            </a:r>
            <a:r>
              <a:rPr lang="ru-RU" sz="1400" dirty="0"/>
              <a:t>кашу с тушёнкой в Белгороде готовят на каждый День города, однако на этот раз её количество побило все рекорды не только в нашем городе, но и по всей стране. Получилось 1 945 килограммов, которых хватило на 7 000 порций. Деликатес раздавали на площадке перед Диорамой. Всю кашу горожане быстро и с удовольствием съели. Чтобы зарегистрировать этот рекорд, в Белгород специально приехал арбитр из Комитета мировых рекордов. Кормили белгородцев пять полевых кухонь КП-130, которые работали в парке Победы во время народных гуляний. </a:t>
            </a:r>
          </a:p>
        </p:txBody>
      </p:sp>
    </p:spTree>
    <p:extLst>
      <p:ext uri="{BB962C8B-B14F-4D97-AF65-F5344CB8AC3E}">
        <p14:creationId xmlns:p14="http://schemas.microsoft.com/office/powerpoint/2010/main" val="410925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Письма с фронта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146" name="Picture 2" descr="Z:\для обмена\2014-2015\МО русс.яз\Моё\Треугольники-письма\IMG_9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620688"/>
            <a:ext cx="2232248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Z:\для обмена\2014-2015\МО русс.яз\Моё\Треугольники-письма\IMG_92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40768"/>
            <a:ext cx="27003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Z:\для обмена\2014-2015\МО русс.яз\Моё\Треугольники-письма\IMG_92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340768"/>
            <a:ext cx="2267744" cy="151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Z:\для обмена\2014-2015\МО русс.яз\Моё\Треугольники-письма\IMG_92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352" y="3140967"/>
            <a:ext cx="2242592" cy="149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Z:\для обмена\2014-2015\МО русс.яз\Моё\Треугольники-письма\IMG_97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1805947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9832" y="3409374"/>
            <a:ext cx="3024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А письма</a:t>
            </a:r>
          </a:p>
          <a:p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В </a:t>
            </a:r>
            <a:r>
              <a:rPr lang="ru-RU" sz="1600" i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треугольничках</a:t>
            </a: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 солдатских!</a:t>
            </a:r>
          </a:p>
          <a:p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Они для нас</a:t>
            </a:r>
          </a:p>
          <a:p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До сей поры полны</a:t>
            </a:r>
          </a:p>
          <a:p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И мужества, и доброты, и ласки,</a:t>
            </a:r>
          </a:p>
          <a:p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И грозного дыхания войны.</a:t>
            </a:r>
          </a:p>
          <a:p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                    Г. Серебряков</a:t>
            </a:r>
            <a:endParaRPr lang="ru-RU" sz="1600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2180" y="5401631"/>
            <a:ext cx="2447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Из фонда школьного музея Боевой славы</a:t>
            </a:r>
            <a:endParaRPr lang="ru-RU" b="1" i="1" dirty="0"/>
          </a:p>
        </p:txBody>
      </p:sp>
      <p:pic>
        <p:nvPicPr>
          <p:cNvPr id="10" name="Рисунок 9" descr="http://www.playcast.ru/uploads/2014/04/29/840190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61132" y="6335296"/>
            <a:ext cx="8256357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33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Ведущая деятельность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/>
              <a:t>  </a:t>
            </a:r>
            <a:r>
              <a:rPr lang="ru-RU" sz="2800" dirty="0"/>
              <a:t>поисковый и исследовательский методы работы над проектом в условиях психолого-педагогической поддержки учащихся  в атмосфере сотрудничества.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7" name="Picture 3" descr="C:\Users\tvamos\Pictures\День Победы\gj,tlf 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67569"/>
            <a:ext cx="4032448" cy="248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5229200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Учащиеся 8 «А» класса на экскурсии в Краеведческом музее города Белгорода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056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Из фондов школьного музея Боевой славы</a:t>
            </a:r>
            <a:br>
              <a:rPr lang="ru-RU" sz="3200" dirty="0">
                <a:solidFill>
                  <a:srgbClr val="C00000"/>
                </a:solidFill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988840"/>
            <a:ext cx="3898776" cy="3196952"/>
          </a:xfrm>
        </p:spPr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1400" dirty="0" smtClean="0"/>
              <a:t>Треугольником </a:t>
            </a:r>
            <a:r>
              <a:rPr lang="ru-RU" sz="1400" dirty="0"/>
              <a:t>сложен потемневший листок,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dirty="0"/>
              <a:t>В нем и горькое лето, и сигналы тревог,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dirty="0"/>
              <a:t>В нем печаль отступленья в тот отчаянный год.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dirty="0"/>
              <a:t>Рвется ветер осенний и команда: вперёд!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dirty="0"/>
              <a:t>Даже смерть отступала, хоть на несколько дней,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dirty="0"/>
              <a:t>Где солдатские письма шли дорогой своей.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dirty="0"/>
              <a:t>И с поклоном последние письма, полные сил,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dirty="0"/>
              <a:t>От погибших в сраженьях почтальон приносил.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dirty="0"/>
              <a:t>Письма с фронта вобрали и судьбу, и любовь,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400" dirty="0"/>
              <a:t>И бессонную правду фронтовых голосов.</a:t>
            </a:r>
          </a:p>
          <a:p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16684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1027" name="Picture 3" descr="C:\Users\Filin\Desktop\МОИ документы\70 лет Победа\Моё\Треугольники-письма\IMG_97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899" y="1256718"/>
            <a:ext cx="192501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ilin\Desktop\МОИ документы\70 лет Победа\Моё\Треугольники-письма\IMG_97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276872"/>
            <a:ext cx="2332372" cy="413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083007"/>
            <a:ext cx="506581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56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Выставка «Музей под открытым небом»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Filin\Desktop\МОИ документы\70 лет Победа\Моё\9 Мая в Белгороде\IMG_96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04604"/>
            <a:ext cx="3796680" cy="24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Filin\Desktop\МОИ документы\70 лет Победа\Моё\9 Мая в Белгороде\IMG_96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1"/>
            <a:ext cx="403244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Filin\Desktop\МОИ документы\70 лет Победа\Моё\9 Мая в Белгороде\IMG_9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56792"/>
            <a:ext cx="260471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www.playcast.ru/uploads/2014/04/29/840190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61132" y="6165304"/>
            <a:ext cx="3690787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75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Выставка цветов, посвящённая </a:t>
            </a:r>
            <a:br>
              <a:rPr lang="ru-RU" sz="3600" b="1" dirty="0" smtClean="0">
                <a:solidFill>
                  <a:srgbClr val="00B050"/>
                </a:solidFill>
              </a:rPr>
            </a:br>
            <a:r>
              <a:rPr lang="ru-RU" sz="3600" b="1" dirty="0" smtClean="0">
                <a:solidFill>
                  <a:srgbClr val="00B050"/>
                </a:solidFill>
              </a:rPr>
              <a:t>юбилею Победы</a:t>
            </a:r>
            <a:endParaRPr lang="ru-RU" sz="3600" b="1" dirty="0">
              <a:solidFill>
                <a:srgbClr val="00B050"/>
              </a:solidFill>
            </a:endParaRPr>
          </a:p>
        </p:txBody>
      </p:sp>
      <p:pic>
        <p:nvPicPr>
          <p:cNvPr id="4098" name="Picture 2" descr="D:\ФОТО\5 августа\гим 3\SAM_21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6" y="1475556"/>
            <a:ext cx="2361446" cy="177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127" y="1484784"/>
            <a:ext cx="3155199" cy="443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03580"/>
            <a:ext cx="2736304" cy="441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3" y="3501008"/>
            <a:ext cx="26846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В </a:t>
            </a:r>
            <a:r>
              <a:rPr lang="ru-RU" dirty="0"/>
              <a:t>парке </a:t>
            </a:r>
            <a:r>
              <a:rPr lang="ru-RU" dirty="0" smtClean="0"/>
              <a:t>Победы г. Белгорода была </a:t>
            </a:r>
            <a:r>
              <a:rPr lang="ru-RU" dirty="0"/>
              <a:t>проведена выставка цветочно-декоративных </a:t>
            </a:r>
            <a:r>
              <a:rPr lang="ru-RU" dirty="0" smtClean="0"/>
              <a:t>композиций «</a:t>
            </a:r>
            <a:r>
              <a:rPr lang="ru-RU" dirty="0"/>
              <a:t>Тебе с любовью, Белый город». Гимназия </a:t>
            </a:r>
            <a:r>
              <a:rPr lang="ru-RU" dirty="0" smtClean="0"/>
              <a:t>№3 </a:t>
            </a:r>
            <a:r>
              <a:rPr lang="ru-RU" dirty="0"/>
              <a:t>приняла активное участие в этом празднике.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184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Третье ратное поле России</a:t>
            </a:r>
            <a:endParaRPr lang="ru-RU" sz="2800" b="1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C:\Users\Filin\Desktop\танкодром\IMG_04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528392" cy="426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16016" y="5733256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C00000"/>
                </a:solidFill>
              </a:rPr>
              <a:t>16 мая 2015 года ученики 8 А и 8 В классов побывали на </a:t>
            </a:r>
            <a:r>
              <a:rPr lang="ru-RU" sz="1600" i="1" dirty="0" err="1" smtClean="0">
                <a:solidFill>
                  <a:srgbClr val="C00000"/>
                </a:solidFill>
              </a:rPr>
              <a:t>Прохоровском</a:t>
            </a:r>
            <a:r>
              <a:rPr lang="ru-RU" sz="1600" i="1" dirty="0" smtClean="0">
                <a:solidFill>
                  <a:srgbClr val="C00000"/>
                </a:solidFill>
              </a:rPr>
              <a:t> поле</a:t>
            </a:r>
            <a:endParaRPr lang="ru-RU" sz="1600" i="1" dirty="0">
              <a:solidFill>
                <a:srgbClr val="C00000"/>
              </a:solidFill>
            </a:endParaRPr>
          </a:p>
        </p:txBody>
      </p:sp>
      <p:pic>
        <p:nvPicPr>
          <p:cNvPr id="3" name="Picture 2" descr="C:\Users\Filin\Desktop\МОИ документы\70 лет Победа\Моё\Танкодром\IMG_04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648" y="1412776"/>
            <a:ext cx="4150023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www.playcast.ru/uploads/2014/04/29/84019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61133" y="5733256"/>
            <a:ext cx="412283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71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На открытии танкодрома в Прохоровке</a:t>
            </a:r>
            <a:endParaRPr lang="ru-RU" sz="2800" b="1" dirty="0">
              <a:solidFill>
                <a:schemeClr val="accent2"/>
              </a:solidFill>
            </a:endParaRPr>
          </a:p>
        </p:txBody>
      </p:sp>
      <p:pic>
        <p:nvPicPr>
          <p:cNvPr id="1029" name="Picture 5" descr="C:\Users\Filin\Desktop\танкодром\IMG_0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2616"/>
            <a:ext cx="3704928" cy="268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Filin\Desktop\танкодром\IMG_03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21595"/>
            <a:ext cx="403244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5013175"/>
            <a:ext cx="38884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           </a:t>
            </a:r>
            <a:r>
              <a:rPr lang="ru-RU" sz="1200" dirty="0" smtClean="0">
                <a:solidFill>
                  <a:schemeClr val="tx2"/>
                </a:solidFill>
              </a:rPr>
              <a:t>Мы, ученики 8 А и 8 В классов,  </a:t>
            </a:r>
            <a:r>
              <a:rPr lang="ru-RU" sz="1200" dirty="0" smtClean="0">
                <a:solidFill>
                  <a:schemeClr val="tx2"/>
                </a:solidFill>
              </a:rPr>
              <a:t>увидели на открытии танкодрома  </a:t>
            </a:r>
            <a:r>
              <a:rPr lang="ru-RU" sz="1200" dirty="0">
                <a:solidFill>
                  <a:schemeClr val="tx2"/>
                </a:solidFill>
              </a:rPr>
              <a:t>13 БТРов и </a:t>
            </a:r>
            <a:r>
              <a:rPr lang="ru-RU" sz="1200" dirty="0" smtClean="0">
                <a:solidFill>
                  <a:schemeClr val="tx2"/>
                </a:solidFill>
              </a:rPr>
              <a:t>танков,  </a:t>
            </a:r>
            <a:r>
              <a:rPr lang="ru-RU" sz="1200" dirty="0">
                <a:solidFill>
                  <a:schemeClr val="tx2"/>
                </a:solidFill>
              </a:rPr>
              <a:t>бронеавтомобиль </a:t>
            </a:r>
            <a:r>
              <a:rPr lang="ru-RU" sz="1200" dirty="0" smtClean="0">
                <a:solidFill>
                  <a:schemeClr val="tx2"/>
                </a:solidFill>
              </a:rPr>
              <a:t>БА-64 </a:t>
            </a:r>
            <a:r>
              <a:rPr lang="ru-RU" sz="1200" dirty="0">
                <a:solidFill>
                  <a:schemeClr val="tx2"/>
                </a:solidFill>
              </a:rPr>
              <a:t>и бронетранспортёры, </a:t>
            </a:r>
            <a:r>
              <a:rPr lang="ru-RU" sz="1200" dirty="0" smtClean="0">
                <a:solidFill>
                  <a:schemeClr val="tx2"/>
                </a:solidFill>
              </a:rPr>
              <a:t>бронированную </a:t>
            </a:r>
            <a:r>
              <a:rPr lang="ru-RU" sz="1200" dirty="0">
                <a:solidFill>
                  <a:schemeClr val="tx2"/>
                </a:solidFill>
              </a:rPr>
              <a:t>разведывательно-дозорную машину, боевую машину десанта</a:t>
            </a:r>
            <a:r>
              <a:rPr lang="ru-RU" sz="1200" dirty="0" smtClean="0">
                <a:solidFill>
                  <a:schemeClr val="tx2"/>
                </a:solidFill>
              </a:rPr>
              <a:t>,</a:t>
            </a:r>
          </a:p>
          <a:p>
            <a:r>
              <a:rPr lang="ru-RU" sz="1200" dirty="0" smtClean="0">
                <a:solidFill>
                  <a:schemeClr val="tx2"/>
                </a:solidFill>
              </a:rPr>
              <a:t> </a:t>
            </a:r>
            <a:r>
              <a:rPr lang="ru-RU" sz="1200" dirty="0">
                <a:solidFill>
                  <a:schemeClr val="tx2"/>
                </a:solidFill>
              </a:rPr>
              <a:t>военные грузовики и современные джипы </a:t>
            </a:r>
            <a:r>
              <a:rPr lang="ru-RU" sz="1200" dirty="0" smtClean="0">
                <a:solidFill>
                  <a:schemeClr val="tx2"/>
                </a:solidFill>
              </a:rPr>
              <a:t>ФСБ.</a:t>
            </a:r>
          </a:p>
          <a:p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smtClean="0">
                <a:solidFill>
                  <a:schemeClr val="tx2"/>
                </a:solidFill>
              </a:rPr>
              <a:t>                  </a:t>
            </a:r>
            <a:r>
              <a:rPr lang="ru-RU" sz="1200" dirty="0">
                <a:solidFill>
                  <a:schemeClr val="tx2"/>
                </a:solidFill>
              </a:rPr>
              <a:t>Вся эта техника преодолевала ландшафтные неровности, </a:t>
            </a:r>
            <a:r>
              <a:rPr lang="ru-RU" sz="1200" dirty="0" smtClean="0">
                <a:solidFill>
                  <a:schemeClr val="tx2"/>
                </a:solidFill>
              </a:rPr>
              <a:t>участки </a:t>
            </a:r>
            <a:r>
              <a:rPr lang="ru-RU" sz="1200" dirty="0">
                <a:solidFill>
                  <a:schemeClr val="tx2"/>
                </a:solidFill>
              </a:rPr>
              <a:t>для </a:t>
            </a:r>
            <a:r>
              <a:rPr lang="ru-RU" sz="1200" dirty="0" smtClean="0">
                <a:solidFill>
                  <a:schemeClr val="tx2"/>
                </a:solidFill>
              </a:rPr>
              <a:t>маневрирования.</a:t>
            </a:r>
            <a:endParaRPr lang="ru-RU" sz="1200" dirty="0">
              <a:solidFill>
                <a:schemeClr val="tx2"/>
              </a:solidFill>
            </a:endParaRPr>
          </a:p>
        </p:txBody>
      </p:sp>
      <p:pic>
        <p:nvPicPr>
          <p:cNvPr id="1031" name="Picture 7" descr="C:\Users\Filin\Desktop\танкодром\IMG_00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96726"/>
            <a:ext cx="3091909" cy="229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06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Салют Победы в Белгороде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194" name="Picture 2" descr="Z:\для обмена\2014-2015\МО русс.яз\Моё\САЛЮТ\IMG_97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491880" cy="232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Z:\для обмена\2014-2015\МО русс.яз\Моё\САЛЮТ\IMG_98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57" y="3356992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s.go31.ru/section/newsIcon/subdir/full/upload/images/news/icon/_142860866593_1430128091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4"/>
            <a:ext cx="3000375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САЛЮТ\IMG_98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63" y="4437112"/>
            <a:ext cx="2464863" cy="15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42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Комментарий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052736"/>
            <a:ext cx="8147248" cy="5073427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2500" dirty="0" smtClean="0"/>
              <a:t>Данный </a:t>
            </a:r>
            <a:r>
              <a:rPr lang="ru-RU" sz="2500" dirty="0"/>
              <a:t>проект </a:t>
            </a:r>
            <a:r>
              <a:rPr lang="ru-RU" sz="2500" dirty="0">
                <a:solidFill>
                  <a:srgbClr val="FF0000"/>
                </a:solidFill>
              </a:rPr>
              <a:t>является </a:t>
            </a:r>
            <a:r>
              <a:rPr lang="ru-RU" sz="2500" dirty="0" smtClean="0">
                <a:solidFill>
                  <a:srgbClr val="FF0000"/>
                </a:solidFill>
              </a:rPr>
              <a:t>отчетом о  проделанной работе, направленной </a:t>
            </a:r>
            <a:r>
              <a:rPr lang="ru-RU" sz="2500" dirty="0" smtClean="0"/>
              <a:t>на  патриотическое воспитание учащихся, </a:t>
            </a:r>
            <a:r>
              <a:rPr lang="ru-RU" sz="2500" dirty="0"/>
              <a:t>уважительное отношение к историческому прошлому, любовь к Родине, к своему народу. Роль личности в истории, героизм и верность воинскому долгу </a:t>
            </a:r>
            <a:r>
              <a:rPr lang="ru-RU" sz="2500" dirty="0" smtClean="0"/>
              <a:t>позволяют </a:t>
            </a:r>
            <a:r>
              <a:rPr lang="ru-RU" sz="2500" dirty="0"/>
              <a:t>учащимся самостоятельно сформировать целостный подход к оценке таких </a:t>
            </a:r>
            <a:r>
              <a:rPr lang="ru-RU" sz="2500" dirty="0" smtClean="0"/>
              <a:t>понятий, </a:t>
            </a:r>
            <a:r>
              <a:rPr lang="ru-RU" sz="2500" dirty="0"/>
              <a:t>как ГЕРОЙ, ПОДВИГ, ДОЛГ.   </a:t>
            </a:r>
            <a:endParaRPr lang="en-US" sz="2500" dirty="0" smtClean="0"/>
          </a:p>
          <a:p>
            <a:pPr algn="just"/>
            <a:r>
              <a:rPr lang="ru-RU" sz="2500" dirty="0" smtClean="0"/>
              <a:t>В </a:t>
            </a:r>
            <a:r>
              <a:rPr lang="ru-RU" sz="2500" dirty="0"/>
              <a:t>работе над этим проектом выполнено основное условие развития творческой личности – создание атмосферы сотрудничества. </a:t>
            </a:r>
            <a:r>
              <a:rPr lang="ru-RU" sz="2500" dirty="0" smtClean="0"/>
              <a:t>Работа учащихся, родителей, старшего поколений семей школьников под руководством  учителей </a:t>
            </a:r>
            <a:r>
              <a:rPr lang="ru-RU" sz="2500" dirty="0"/>
              <a:t>над проектом явилась основным средством формирования и развития мыслительных и творческих навыков, повышения уровня мотивации изучения </a:t>
            </a:r>
            <a:r>
              <a:rPr lang="ru-RU" sz="2500" dirty="0" smtClean="0"/>
              <a:t>истории страны. </a:t>
            </a:r>
            <a:endParaRPr lang="en-US" sz="2500" dirty="0" smtClean="0"/>
          </a:p>
          <a:p>
            <a:pPr algn="just"/>
            <a:r>
              <a:rPr lang="ru-RU" sz="2500" dirty="0" smtClean="0"/>
              <a:t>Реализуя </a:t>
            </a:r>
            <a:r>
              <a:rPr lang="ru-RU" sz="2500" dirty="0"/>
              <a:t>задачи проекта, </a:t>
            </a:r>
            <a:r>
              <a:rPr lang="ru-RU" sz="2500" dirty="0" smtClean="0"/>
              <a:t>дети </a:t>
            </a:r>
            <a:r>
              <a:rPr lang="ru-RU" sz="2500" dirty="0"/>
              <a:t>смогли проявить себя как редакторы, художники, актёры в создании </a:t>
            </a:r>
            <a:r>
              <a:rPr lang="ru-RU" sz="2500" dirty="0" smtClean="0"/>
              <a:t>альбома памяти  </a:t>
            </a:r>
            <a:r>
              <a:rPr lang="ru-RU" sz="2500" dirty="0"/>
              <a:t>«</a:t>
            </a:r>
            <a:r>
              <a:rPr lang="ru-RU" sz="2500" dirty="0" smtClean="0"/>
              <a:t>Бессмертный полк» для школьного музея Боевой славы,  </a:t>
            </a:r>
            <a:r>
              <a:rPr lang="ru-RU" sz="2500" dirty="0"/>
              <a:t>имели возможность продемонстрировать свои творческие способности и как поэты, и как художники, обменяться исследовательскими </a:t>
            </a:r>
            <a:r>
              <a:rPr lang="ru-RU" sz="2500" dirty="0" smtClean="0"/>
              <a:t>находками сучащимися младших классов в качестве наставников. </a:t>
            </a:r>
          </a:p>
          <a:p>
            <a:pPr algn="just"/>
            <a:r>
              <a:rPr lang="ru-RU" sz="2500" dirty="0" smtClean="0"/>
              <a:t>Результаты разнообразной </a:t>
            </a:r>
            <a:r>
              <a:rPr lang="ru-RU" sz="2500" dirty="0"/>
              <a:t>деятельности нашли отражение в </a:t>
            </a:r>
            <a:r>
              <a:rPr lang="ru-RU" sz="2500" dirty="0" smtClean="0"/>
              <a:t>созданном </a:t>
            </a:r>
            <a:r>
              <a:rPr lang="ru-RU" sz="2500" b="1" dirty="0" smtClean="0"/>
              <a:t>проекте «Встречая Весну и Победу…»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9467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b="1" dirty="0">
                <a:solidFill>
                  <a:srgbClr val="663300"/>
                </a:solidFill>
                <a:latin typeface="Franklin Gothic Medium" pitchFamily="34" charset="0"/>
              </a:rPr>
              <a:t>Актуальность </a:t>
            </a:r>
            <a:r>
              <a:rPr lang="ru-RU" altLang="ru-RU" sz="3200" b="1" dirty="0" smtClean="0">
                <a:solidFill>
                  <a:srgbClr val="663300"/>
                </a:solidFill>
                <a:latin typeface="Franklin Gothic Medium" pitchFamily="34" charset="0"/>
              </a:rPr>
              <a:t> </a:t>
            </a:r>
            <a:r>
              <a:rPr lang="ru-RU" altLang="ru-RU" sz="3200" b="1" dirty="0">
                <a:solidFill>
                  <a:srgbClr val="663300"/>
                </a:solidFill>
                <a:latin typeface="Franklin Gothic Medium" pitchFamily="34" charset="0"/>
              </a:rPr>
              <a:t>проекта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>
              <a:defRPr/>
            </a:pPr>
            <a:r>
              <a:rPr lang="ru-RU" dirty="0">
                <a:latin typeface="Times New Roman" pitchFamily="18" charset="0"/>
              </a:rPr>
              <a:t>В гимназии </a:t>
            </a:r>
            <a:r>
              <a:rPr lang="ru-RU" dirty="0" smtClean="0">
                <a:latin typeface="Times New Roman" pitchFamily="18" charset="0"/>
              </a:rPr>
              <a:t>61% </a:t>
            </a:r>
            <a:r>
              <a:rPr lang="ru-RU" dirty="0">
                <a:latin typeface="Times New Roman" pitchFamily="18" charset="0"/>
              </a:rPr>
              <a:t>обучающихся не владеют достаточными знаниями о событиях времён Великой Отечественной войны (информация на основе анкетирования </a:t>
            </a:r>
            <a:r>
              <a:rPr lang="ru-RU" dirty="0" smtClean="0">
                <a:latin typeface="Times New Roman" pitchFamily="18" charset="0"/>
              </a:rPr>
              <a:t>«Юбилей Великой Победы». </a:t>
            </a:r>
            <a:r>
              <a:rPr lang="ru-RU" i="1" dirty="0">
                <a:latin typeface="Times New Roman" pitchFamily="18" charset="0"/>
              </a:rPr>
              <a:t>Рекомендована завучем по УВР гимназии №3 </a:t>
            </a:r>
            <a:r>
              <a:rPr lang="ru-RU" i="1" dirty="0" err="1">
                <a:latin typeface="Times New Roman" pitchFamily="18" charset="0"/>
              </a:rPr>
              <a:t>Байстрюченко</a:t>
            </a:r>
            <a:r>
              <a:rPr lang="ru-RU" i="1" dirty="0">
                <a:latin typeface="Times New Roman" pitchFamily="18" charset="0"/>
              </a:rPr>
              <a:t> В. П.).</a:t>
            </a:r>
            <a:endParaRPr lang="ru-RU" dirty="0">
              <a:latin typeface="Times New Roman" pitchFamily="18" charset="0"/>
            </a:endParaRPr>
          </a:p>
          <a:p>
            <a:pPr algn="just">
              <a:defRPr/>
            </a:pPr>
            <a:r>
              <a:rPr lang="ru-RU" dirty="0" smtClean="0">
                <a:latin typeface="Times New Roman" pitchFamily="18" charset="0"/>
              </a:rPr>
              <a:t>48% </a:t>
            </a:r>
            <a:r>
              <a:rPr lang="ru-RU" dirty="0">
                <a:latin typeface="Times New Roman" pitchFamily="18" charset="0"/>
              </a:rPr>
              <a:t>учителей не имеют возможности интеграции с блоком истории   Великой Отечественной войны </a:t>
            </a:r>
            <a:r>
              <a:rPr lang="ru-RU" dirty="0" smtClean="0">
                <a:latin typeface="Times New Roman" pitchFamily="18" charset="0"/>
              </a:rPr>
              <a:t>вследствие </a:t>
            </a:r>
            <a:r>
              <a:rPr lang="ru-RU" dirty="0">
                <a:latin typeface="Times New Roman" pitchFamily="18" charset="0"/>
              </a:rPr>
              <a:t>недостатка учебного времени на изучение данной темы. </a:t>
            </a:r>
          </a:p>
          <a:p>
            <a:pPr algn="just">
              <a:defRPr/>
            </a:pPr>
            <a:r>
              <a:rPr lang="ru-RU" dirty="0">
                <a:latin typeface="Times New Roman" pitchFamily="18" charset="0"/>
              </a:rPr>
              <a:t>Утрачиваются связи с очевидцами и ветеранами Великой Отечественной  войны по причине давности событий.</a:t>
            </a:r>
          </a:p>
          <a:p>
            <a:pPr algn="just">
              <a:defRPr/>
            </a:pPr>
            <a:r>
              <a:rPr lang="ru-RU" dirty="0">
                <a:latin typeface="Times New Roman" pitchFamily="18" charset="0"/>
              </a:rPr>
              <a:t>Отсутствие достаточного интереса у обучающихся к теме  Великой Отечественной войны.</a:t>
            </a:r>
          </a:p>
          <a:p>
            <a:pPr algn="just">
              <a:defRPr/>
            </a:pPr>
            <a:r>
              <a:rPr lang="ru-RU" dirty="0">
                <a:latin typeface="Times New Roman" pitchFamily="18" charset="0"/>
              </a:rPr>
              <a:t>Увеличение б</a:t>
            </a:r>
            <a:r>
              <a:rPr lang="ru-RU" i="1" dirty="0">
                <a:latin typeface="Times New Roman" pitchFamily="18" charset="0"/>
              </a:rPr>
              <a:t>о</a:t>
            </a:r>
            <a:r>
              <a:rPr lang="ru-RU" dirty="0">
                <a:latin typeface="Times New Roman" pitchFamily="18" charset="0"/>
              </a:rPr>
              <a:t>льшего количества обучающихся, желающих узнать о  героическом прошлом нашей Родины.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60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940966"/>
          </a:xfrm>
        </p:spPr>
        <p:txBody>
          <a:bodyPr>
            <a:normAutofit/>
          </a:bodyPr>
          <a:lstStyle/>
          <a:p>
            <a:r>
              <a:rPr lang="ru-RU" altLang="ru-RU" sz="2800" b="1" dirty="0">
                <a:solidFill>
                  <a:srgbClr val="663300"/>
                </a:solidFill>
              </a:rPr>
              <a:t>ВВЕДЕНИЕ В ПРЕДМЕТНУЮ ОБЛАСТЬ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altLang="ru-RU" dirty="0">
                <a:latin typeface="Times New Roman" pitchFamily="18" charset="0"/>
              </a:rPr>
              <a:t>Созданы предпосылки для мотивации обучающихся в дополнительном изучении исторического материала.</a:t>
            </a:r>
          </a:p>
          <a:p>
            <a:pPr algn="just"/>
            <a:r>
              <a:rPr lang="ru-RU" altLang="ru-RU" dirty="0">
                <a:latin typeface="Times New Roman" pitchFamily="18" charset="0"/>
              </a:rPr>
              <a:t>Созданы условия для дополнительной, групповой, индивидуальной работы с обучающимися на базе МБОУ «Гимназия №3» г. Белгорода.</a:t>
            </a:r>
          </a:p>
          <a:p>
            <a:pPr algn="just"/>
            <a:r>
              <a:rPr lang="ru-RU" altLang="ru-RU" dirty="0">
                <a:latin typeface="Times New Roman" pitchFamily="18" charset="0"/>
              </a:rPr>
              <a:t>Предоставлена возможность обучающимся посетить музеи </a:t>
            </a:r>
            <a:endParaRPr lang="ru-RU" altLang="ru-RU" dirty="0" smtClean="0">
              <a:latin typeface="Times New Roman" pitchFamily="18" charset="0"/>
            </a:endParaRPr>
          </a:p>
          <a:p>
            <a:pPr marL="0" indent="0" algn="just">
              <a:buNone/>
            </a:pPr>
            <a:r>
              <a:rPr lang="ru-RU" altLang="ru-RU" dirty="0" smtClean="0">
                <a:latin typeface="Times New Roman" pitchFamily="18" charset="0"/>
              </a:rPr>
              <a:t>     г</a:t>
            </a:r>
            <a:r>
              <a:rPr lang="ru-RU" altLang="ru-RU" dirty="0">
                <a:latin typeface="Times New Roman" pitchFamily="18" charset="0"/>
              </a:rPr>
              <a:t>. Белгорода и  Белгородской области.</a:t>
            </a:r>
          </a:p>
          <a:p>
            <a:pPr algn="just"/>
            <a:r>
              <a:rPr lang="ru-RU" altLang="ru-RU" dirty="0">
                <a:latin typeface="Times New Roman" pitchFamily="18" charset="0"/>
              </a:rPr>
              <a:t>Созданы условия для стимулирования интереса обучающихся к проектно-исследовательской деятельности в области истории и </a:t>
            </a:r>
            <a:r>
              <a:rPr lang="ru-RU" altLang="ru-RU" dirty="0" smtClean="0">
                <a:latin typeface="Times New Roman" pitchFamily="18" charset="0"/>
              </a:rPr>
              <a:t>филологии, </a:t>
            </a:r>
            <a:r>
              <a:rPr lang="ru-RU" altLang="ru-RU" dirty="0">
                <a:latin typeface="Times New Roman" pitchFamily="18" charset="0"/>
              </a:rPr>
              <a:t>изобразительного искусства.</a:t>
            </a:r>
          </a:p>
          <a:p>
            <a:pPr algn="just"/>
            <a:r>
              <a:rPr lang="ru-RU" altLang="ru-RU" dirty="0">
                <a:latin typeface="Times New Roman" pitchFamily="18" charset="0"/>
              </a:rPr>
              <a:t>Созданы условия для удовлетворения потребности родителей в знаниях по патриотическому воспитанию своих детей.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Autofit/>
          </a:bodyPr>
          <a:lstStyle/>
          <a:p>
            <a:r>
              <a:rPr lang="ru-RU" altLang="ru-RU" sz="3200" b="1" dirty="0">
                <a:solidFill>
                  <a:srgbClr val="663300"/>
                </a:solidFill>
              </a:rPr>
              <a:t>ОСНОВАНИЯ ДЛЯ ОТКРЫТИЯ ПРОЕКТА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just">
              <a:buFont typeface="Wingdings" pitchFamily="2" charset="2"/>
              <a:buChar char="§"/>
              <a:defRPr/>
            </a:pPr>
            <a:r>
              <a:rPr lang="ru-RU" b="1" dirty="0" smtClean="0"/>
              <a:t>«Встречая Весну и Победу…» </a:t>
            </a:r>
            <a:r>
              <a:rPr lang="ru-RU" b="1" dirty="0"/>
              <a:t>(к </a:t>
            </a:r>
            <a:r>
              <a:rPr lang="ru-RU" b="1" dirty="0" smtClean="0"/>
              <a:t>70-летию Великой Победы)</a:t>
            </a:r>
            <a:endParaRPr lang="ru-RU" dirty="0"/>
          </a:p>
          <a:p>
            <a:pPr algn="just">
              <a:buFont typeface="Wingdings" pitchFamily="2" charset="2"/>
              <a:buChar char="§"/>
              <a:defRPr/>
            </a:pPr>
            <a:r>
              <a:rPr lang="ru-RU" b="1" dirty="0"/>
              <a:t>Направление  - патриотическое воспитание</a:t>
            </a:r>
            <a:endParaRPr lang="ru-RU" dirty="0"/>
          </a:p>
          <a:p>
            <a:pPr algn="just">
              <a:buFont typeface="Wingdings" pitchFamily="2" charset="2"/>
              <a:buChar char="§"/>
              <a:defRPr/>
            </a:pPr>
            <a:r>
              <a:rPr lang="ru-RU" b="1" dirty="0"/>
              <a:t>Цель – </a:t>
            </a:r>
            <a:r>
              <a:rPr lang="ru-RU" dirty="0"/>
              <a:t>развитие духовного, культурного и интеллектуального потенциала обучающихся.</a:t>
            </a:r>
          </a:p>
          <a:p>
            <a:pPr algn="just">
              <a:buFont typeface="Wingdings" pitchFamily="2" charset="2"/>
              <a:buChar char="§"/>
              <a:defRPr/>
            </a:pPr>
            <a:r>
              <a:rPr lang="ru-RU" b="1" dirty="0"/>
              <a:t>Задача -</a:t>
            </a:r>
            <a:r>
              <a:rPr lang="ru-RU" dirty="0"/>
              <a:t> обеспечение современных условий воспитания и обучения детей и школьников на основе героического и исторического наследия поколений Российского государства и родного Белогорья.</a:t>
            </a:r>
          </a:p>
          <a:p>
            <a:pPr marL="0" indent="0" algn="just">
              <a:buNone/>
              <a:defRPr/>
            </a:pPr>
            <a:r>
              <a:rPr lang="ru-RU" b="1" dirty="0" smtClean="0"/>
              <a:t>      Формальное </a:t>
            </a:r>
            <a:r>
              <a:rPr lang="ru-RU" b="1" dirty="0"/>
              <a:t>основание для открытия проекта:</a:t>
            </a:r>
            <a:endParaRPr lang="ru-RU" dirty="0"/>
          </a:p>
          <a:p>
            <a:pPr marL="0" indent="0" algn="ctr" fontAlgn="ctr">
              <a:buNone/>
              <a:defRPr/>
            </a:pPr>
            <a:r>
              <a:rPr lang="ru-RU" b="1" dirty="0"/>
              <a:t>с  </a:t>
            </a:r>
            <a:r>
              <a:rPr lang="ru-RU" b="1" dirty="0" smtClean="0"/>
              <a:t>1 января 2015 </a:t>
            </a:r>
            <a:r>
              <a:rPr lang="ru-RU" b="1" dirty="0"/>
              <a:t>года</a:t>
            </a:r>
            <a:endParaRPr lang="ru-RU" dirty="0"/>
          </a:p>
          <a:p>
            <a:pPr marL="0" indent="0">
              <a:buNone/>
              <a:defRPr/>
            </a:pPr>
            <a:r>
              <a:rPr lang="ru-RU" sz="2400" b="1" dirty="0"/>
              <a:t>Инициативная заявка:</a:t>
            </a:r>
            <a:endParaRPr lang="ru-RU" sz="2400" dirty="0"/>
          </a:p>
          <a:p>
            <a:pPr marL="0" indent="0">
              <a:buNone/>
              <a:defRPr/>
            </a:pPr>
            <a:r>
              <a:rPr lang="ru-RU" sz="2400" b="1" dirty="0"/>
              <a:t>МБОУ «Гимназия№3 г. Белгорода»</a:t>
            </a:r>
            <a:endParaRPr lang="ru-RU" sz="2400" dirty="0"/>
          </a:p>
          <a:p>
            <a:pPr marL="0" indent="0">
              <a:buNone/>
              <a:defRPr/>
            </a:pPr>
            <a:r>
              <a:rPr lang="ru-RU" sz="2400" b="1" dirty="0"/>
              <a:t>Инициатор</a:t>
            </a:r>
            <a:r>
              <a:rPr lang="ru-RU" sz="2400" b="1" dirty="0" smtClean="0"/>
              <a:t>:</a:t>
            </a:r>
            <a:r>
              <a:rPr lang="ru-RU" sz="2400" b="1" i="1" dirty="0"/>
              <a:t> Винтер Лилия Ивановна, учитель изобразительного </a:t>
            </a:r>
            <a:r>
              <a:rPr lang="ru-RU" sz="2400" b="1" i="1" dirty="0" smtClean="0"/>
              <a:t>искусства,</a:t>
            </a:r>
          </a:p>
          <a:p>
            <a:pPr marL="0" indent="0">
              <a:buNone/>
              <a:defRPr/>
            </a:pPr>
            <a:r>
              <a:rPr lang="ru-RU" sz="2400" b="1" dirty="0" smtClean="0"/>
              <a:t> </a:t>
            </a:r>
            <a:r>
              <a:rPr lang="ru-RU" sz="2400" b="1" i="1" dirty="0"/>
              <a:t>Казакова Елена Александровна, учитель русского языка и литературы,</a:t>
            </a:r>
            <a:endParaRPr lang="ru-RU" sz="2400" dirty="0"/>
          </a:p>
          <a:p>
            <a:pPr marL="0" indent="0">
              <a:buNone/>
              <a:defRPr/>
            </a:pPr>
            <a:r>
              <a:rPr lang="ru-RU" sz="2400" b="1" i="1" dirty="0" err="1"/>
              <a:t>Тюмейко</a:t>
            </a:r>
            <a:r>
              <a:rPr lang="ru-RU" sz="2400" b="1" i="1" dirty="0"/>
              <a:t> Наталья Анатольевна, учитель русского языка и </a:t>
            </a:r>
            <a:r>
              <a:rPr lang="ru-RU" sz="2400" b="1" i="1" dirty="0" smtClean="0"/>
              <a:t>литературы.</a:t>
            </a:r>
            <a:endParaRPr lang="ru-RU" sz="2400" dirty="0"/>
          </a:p>
          <a:p>
            <a:pPr marL="0" indent="0">
              <a:buNone/>
              <a:defRPr/>
            </a:pPr>
            <a:endParaRPr lang="ru-RU" sz="2400" dirty="0"/>
          </a:p>
          <a:p>
            <a:pPr marL="0" indent="0">
              <a:buNone/>
              <a:defRPr/>
            </a:pPr>
            <a:r>
              <a:rPr lang="ru-RU" sz="2400" b="1" dirty="0"/>
              <a:t>Дата составления заявки: 26 </a:t>
            </a:r>
            <a:r>
              <a:rPr lang="ru-RU" sz="2400" b="1" dirty="0" smtClean="0"/>
              <a:t>февраля 2015 </a:t>
            </a:r>
            <a:r>
              <a:rPr lang="ru-RU" sz="2400" b="1" dirty="0"/>
              <a:t>года</a:t>
            </a:r>
            <a:endParaRPr lang="ru-RU" sz="2400" dirty="0"/>
          </a:p>
          <a:p>
            <a:pPr marL="0" indent="0">
              <a:buNone/>
              <a:defRPr/>
            </a:pPr>
            <a:r>
              <a:rPr lang="ru-RU" sz="2400" b="1" dirty="0"/>
              <a:t>Регистрационный №: </a:t>
            </a:r>
            <a:r>
              <a:rPr lang="ru-RU" sz="2400" b="1" dirty="0" smtClean="0"/>
              <a:t>1</a:t>
            </a:r>
            <a:endParaRPr lang="ru-RU" sz="2400" dirty="0"/>
          </a:p>
          <a:p>
            <a:pPr marL="0" indent="0">
              <a:buNone/>
              <a:defRPr/>
            </a:pPr>
            <a:r>
              <a:rPr lang="ru-RU" sz="2400" b="1" dirty="0"/>
              <a:t>Дата регистрации: </a:t>
            </a:r>
            <a:r>
              <a:rPr lang="ru-RU" sz="2400" b="1" dirty="0" smtClean="0"/>
              <a:t>27</a:t>
            </a:r>
            <a:r>
              <a:rPr lang="en-US" sz="2400" b="1" dirty="0" smtClean="0"/>
              <a:t> </a:t>
            </a:r>
            <a:r>
              <a:rPr lang="ru-RU" sz="2400" b="1" dirty="0" smtClean="0"/>
              <a:t>февраля</a:t>
            </a:r>
            <a:endParaRPr lang="ru-RU" dirty="0"/>
          </a:p>
        </p:txBody>
      </p:sp>
      <p:pic>
        <p:nvPicPr>
          <p:cNvPr id="1026" name="Picture 2" descr="C:\Users\tvamos\Pictures\День Победы\gj,tlf 0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438" y="3573016"/>
            <a:ext cx="2735049" cy="291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/>
          </a:bodyPr>
          <a:lstStyle/>
          <a:p>
            <a:r>
              <a:rPr lang="ru-RU" altLang="ru-RU" sz="3200" b="1" dirty="0">
                <a:solidFill>
                  <a:srgbClr val="663300"/>
                </a:solidFill>
              </a:rPr>
              <a:t>ЦЕЛЬ И РЕЗУЛЬТАТ ПРОЕКТА</a:t>
            </a:r>
            <a:endParaRPr lang="ru-RU" sz="3200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2907777"/>
              </p:ext>
            </p:extLst>
          </p:nvPr>
        </p:nvGraphicFramePr>
        <p:xfrm>
          <a:off x="0" y="1340768"/>
          <a:ext cx="9144000" cy="568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233"/>
                <a:gridCol w="7940767"/>
              </a:tblGrid>
              <a:tr h="576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Цель проекта: </a:t>
                      </a:r>
                    </a:p>
                  </a:txBody>
                  <a:tcPr marL="91443" marR="91443" marT="45724" marB="45724"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Создать  условия для пропаганды исторических событий Великой Отечественной войны</a:t>
                      </a:r>
                    </a:p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 (к 70-летию Великой Победы)</a:t>
                      </a:r>
                    </a:p>
                  </a:txBody>
                  <a:tcPr marL="91443" marR="91443" marT="45724" marB="45724"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312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Результат проекта:</a:t>
                      </a:r>
                    </a:p>
                  </a:txBody>
                  <a:tcPr marL="91443" marR="91443" marT="45724" marB="45724"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100% вовлечение обучающихся  7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-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8–х классов в проект «Встречая Весну и Победу…»;</a:t>
                      </a:r>
                    </a:p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Становление личности юного человека и его социализации;</a:t>
                      </a:r>
                    </a:p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Формирование нравственной и гражданской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позици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q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;</a:t>
                      </a:r>
                    </a:p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Знакомство с историей и культурой родного края, народным творчеством, посещая Музей Боевой славы гимназии №3, а также  музеи г. Белгорода;</a:t>
                      </a:r>
                    </a:p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Знакомство с деятельностью общественных организаций патриотической и гражданской направленности;</a:t>
                      </a:r>
                    </a:p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Сбор материалов на основе истории, документов времён Великой Отечественной войны, бесед с ветеранами Великой Отечественной войны;</a:t>
                      </a:r>
                    </a:p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Создание видеофильмов, презентаций, выставок иллюстраций, конкурса сочинений «Военные реликвии моей семьи – история моей родины»;</a:t>
                      </a:r>
                    </a:p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Выступление учащихся 7-8 классов (литературно-музыкальная композиция «Нет оправдания войне!»)</a:t>
                      </a:r>
                    </a:p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Создание  альбома «Бессмертный полк» </a:t>
                      </a:r>
                    </a:p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Участие  в игре военно-патриотического содержания;</a:t>
                      </a:r>
                    </a:p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Проведение викторины «Фронтовики, наденьте ордена!»</a:t>
                      </a:r>
                    </a:p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Конкурс иллюстраций «Шаги Великой Победы»</a:t>
                      </a:r>
                    </a:p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Исследовательская работа «Чудо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XX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века. Танк Т-34»;</a:t>
                      </a:r>
                    </a:p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Создание макета «Время, опалённое войной»  </a:t>
                      </a:r>
                    </a:p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Заключение договоров с сотрудниками музеев города и области, с Центром детского и юношеского туризма;</a:t>
                      </a:r>
                    </a:p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Удовлетворён запрос обучающихся на дополнительное изучение истории Отечества.</a:t>
                      </a:r>
                    </a:p>
                  </a:txBody>
                  <a:tcPr marL="91443" marR="91443" marT="45724" marB="45724"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Требования к результату: </a:t>
                      </a:r>
                    </a:p>
                  </a:txBody>
                  <a:tcPr marL="91443" marR="91443" marT="45724" marB="45724"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Подписаны договоры  с музеями города и туристическими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агенствами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.</a:t>
                      </a:r>
                    </a:p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100% педагогов и работников музеев имеют квалификационные категории.</a:t>
                      </a:r>
                    </a:p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Произведена экспертиза материалов, представленных на заседании  МО гуманитарного цикла.</a:t>
                      </a:r>
                    </a:p>
                  </a:txBody>
                  <a:tcPr marL="90000" marR="90000" marT="46804" marB="46804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Пользователи результата проекта: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3" marR="91443" marT="45724" marB="45724" anchor="ctr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Обучающиеся, родители и учителя гимназии,  мотивированные к приобретению дополнительных знаний об истории Великой Отечественной войны.</a:t>
                      </a:r>
                    </a:p>
                  </a:txBody>
                  <a:tcPr marL="90000" marR="90000" marT="46804" marB="46804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445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Другая 1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2172</Words>
  <Application>Microsoft Office PowerPoint</Application>
  <PresentationFormat>Экран (4:3)</PresentationFormat>
  <Paragraphs>240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Тема Office</vt:lpstr>
      <vt:lpstr>1_Тема Office</vt:lpstr>
      <vt:lpstr>Презентация проекта «Встречая Весну и Победу…» (к 70-летию Победы в Великой Отечественной войне)</vt:lpstr>
      <vt:lpstr>                Направления работы: Работа с учителями Работа с родителями Работа с учащимися по получению знаний в условиях подготовки к празднованию  70-летия Великой Победы:     </vt:lpstr>
      <vt:lpstr>Проблема проекта</vt:lpstr>
      <vt:lpstr>Ведущая деятельность</vt:lpstr>
      <vt:lpstr>Комментарий  </vt:lpstr>
      <vt:lpstr>Актуальность  проекта</vt:lpstr>
      <vt:lpstr>ВВЕДЕНИЕ В ПРЕДМЕТНУЮ ОБЛАСТЬ</vt:lpstr>
      <vt:lpstr>ОСНОВАНИЯ ДЛЯ ОТКРЫТИЯ ПРОЕКТА</vt:lpstr>
      <vt:lpstr>ЦЕЛЬ И РЕЗУЛЬТАТ ПРОЕКТА</vt:lpstr>
      <vt:lpstr>ОСНОВНЫЕ РАБОТЫ ПРОЕКТА</vt:lpstr>
      <vt:lpstr>Публикации статей учащихся в прессе (газета «Житье-бытьё» - энциклопедия белгородской жизни)</vt:lpstr>
      <vt:lpstr>Публикации статей учащихся в прессе (газета «Житье-бытьё» - энциклопедия белгородской жизни)</vt:lpstr>
      <vt:lpstr>Экскурсия для учащихся  «Плакаты времен Великой Отечественной войны»</vt:lpstr>
      <vt:lpstr>«Подарок ветерану» Выставка поделок учащихся 5-х классов</vt:lpstr>
      <vt:lpstr>Презентация PowerPoint</vt:lpstr>
      <vt:lpstr>Конкурс рисунков «Победа глазами детей»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 рисунков на асфальте</vt:lpstr>
      <vt:lpstr>Презентация PowerPoint</vt:lpstr>
      <vt:lpstr>Встреча с поэтом-земляком Ермошиным Александром Тихоновичем</vt:lpstr>
      <vt:lpstr>Вам, ветераны, посвящается… </vt:lpstr>
      <vt:lpstr>В гостях у Петра Матвеевича Седнева, ветерана Великой Отечественной войны</vt:lpstr>
      <vt:lpstr> «Как молоды мы были…» Листая страницы  альбома П. М Седнева…</vt:lpstr>
      <vt:lpstr>Презентация PowerPoint</vt:lpstr>
      <vt:lpstr>Открытие памятника горожанам, не вернувшимся с войны</vt:lpstr>
      <vt:lpstr>Из жизни гимназии на школьном сайте</vt:lpstr>
      <vt:lpstr>Новости на школьном сайте  (8 мая 2015 года)</vt:lpstr>
      <vt:lpstr>Выступление хора ветеранов для коллектива гимназии №3</vt:lpstr>
      <vt:lpstr>«Нет оправдания войне!» (выступление учащихся 7-8 классов)</vt:lpstr>
      <vt:lpstr>«Парад бессмертной Славы»</vt:lpstr>
      <vt:lpstr>«Парад бессмертной Славы»</vt:lpstr>
      <vt:lpstr>Бессмертный полк в Белгороде</vt:lpstr>
      <vt:lpstr>Эстафета Вечного огня</vt:lpstr>
      <vt:lpstr>«Солдатская каша»</vt:lpstr>
      <vt:lpstr>Письма с фронта</vt:lpstr>
      <vt:lpstr>Из фондов школьного музея Боевой славы </vt:lpstr>
      <vt:lpstr>Выставка «Музей под открытым небом»</vt:lpstr>
      <vt:lpstr>Выставка цветов, посвящённая  юбилею Победы</vt:lpstr>
      <vt:lpstr>Третье ратное поле России</vt:lpstr>
      <vt:lpstr>На открытии танкодрома в Прохоровке</vt:lpstr>
      <vt:lpstr>Салют Победы в Белгороде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Нам дороги эти позабыть нельзя!</dc:title>
  <dc:creator>Ранько Елена</dc:creator>
  <cp:lastModifiedBy>Filin</cp:lastModifiedBy>
  <cp:revision>94</cp:revision>
  <dcterms:created xsi:type="dcterms:W3CDTF">2015-04-19T15:51:03Z</dcterms:created>
  <dcterms:modified xsi:type="dcterms:W3CDTF">2015-08-31T11:15:16Z</dcterms:modified>
</cp:coreProperties>
</file>