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8" r:id="rId3"/>
    <p:sldId id="260" r:id="rId4"/>
    <p:sldId id="264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62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E1838E-339F-4912-A0BC-A71476C6F087}">
          <p14:sldIdLst>
            <p14:sldId id="256"/>
            <p14:sldId id="258"/>
            <p14:sldId id="260"/>
            <p14:sldId id="264"/>
            <p14:sldId id="265"/>
          </p14:sldIdLst>
        </p14:section>
        <p14:section name="Раздел без заголовка" id="{699CEB79-500E-45E8-A56B-F4570562D9AD}">
          <p14:sldIdLst>
            <p14:sldId id="267"/>
            <p14:sldId id="266"/>
            <p14:sldId id="268"/>
            <p14:sldId id="269"/>
            <p14:sldId id="270"/>
            <p14:sldId id="271"/>
            <p14:sldId id="272"/>
            <p14:sldId id="275"/>
            <p14:sldId id="273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00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1" autoAdjust="0"/>
    <p:restoredTop sz="94660"/>
  </p:normalViewPr>
  <p:slideViewPr>
    <p:cSldViewPr>
      <p:cViewPr>
        <p:scale>
          <a:sx n="66" d="100"/>
          <a:sy n="66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C9284B-E381-4FDF-AFB6-763805E84F53}" type="datetimeFigureOut">
              <a:rPr lang="ru-RU" smtClean="0"/>
              <a:pPr/>
              <a:t>12.09.2015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853BA7-72CA-4438-9EFA-5C5FD60790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1\Desktop\&#1085;&#1072;%20&#1073;&#1077;&#1079;&#1099;&#1084;&#1103;&#1085;&#1085;&#1086;&#1081;%20&#1074;&#1099;&#1089;&#1086;&#1090;&#1077;.mp3" TargetMode="External"/><Relationship Id="rId1" Type="http://schemas.microsoft.com/office/2007/relationships/media" Target="file:///C:\Users\1\Desktop\&#1085;&#1072;%20&#1073;&#1077;&#1079;&#1099;&#1084;&#1103;&#1085;&#1085;&#1086;&#1081;%20&#1074;&#1099;&#1089;&#1086;&#1090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73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36912"/>
            <a:ext cx="5925344" cy="2664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«Этих дней </a:t>
            </a:r>
            <a:br>
              <a:rPr lang="ru-RU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</a:br>
            <a:r>
              <a:rPr lang="ru-RU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не смолкнет </a:t>
            </a:r>
            <a:r>
              <a:rPr lang="en-US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/>
            </a:r>
            <a:br>
              <a:rPr lang="en-US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</a:br>
            <a:r>
              <a:rPr lang="ru-RU" sz="600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слава»</a:t>
            </a:r>
            <a:endParaRPr lang="ru-RU" sz="6000" cap="none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60648"/>
            <a:ext cx="6264696" cy="237626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spc="150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Абильман</a:t>
            </a:r>
            <a:r>
              <a:rPr lang="ru-RU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spc="150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Нариман</a:t>
            </a:r>
            <a:endParaRPr lang="ru-RU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9 </a:t>
            </a:r>
            <a:r>
              <a:rPr lang="ru-RU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класс</a:t>
            </a:r>
          </a:p>
          <a:p>
            <a:r>
              <a:rPr lang="ru-RU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Дворец школьников </a:t>
            </a:r>
            <a:r>
              <a:rPr lang="ru-RU" sz="2000" b="1" spc="150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им.М.М.Катаева</a:t>
            </a:r>
            <a:endParaRPr lang="ru-RU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Павлодарская область</a:t>
            </a:r>
          </a:p>
          <a:p>
            <a:r>
              <a:rPr lang="ru-RU" sz="2000" b="1" spc="150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г.Павлодар</a:t>
            </a:r>
            <a:endParaRPr lang="en-US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spc="15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shtab-pavlodar@mail.ru</a:t>
            </a:r>
            <a:endParaRPr lang="ru-RU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sz="2000" b="1" spc="15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на безымянной высот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587727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Руководитель: Петрович Оксана Владиславовна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obeda.elar.ru/images/vislo/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0090"/>
            <a:ext cx="4349462" cy="623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549275"/>
            <a:ext cx="4680322" cy="9271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dirty="0" smtClean="0">
                <a:solidFill>
                  <a:srgbClr val="820000"/>
                </a:solidFill>
              </a:rPr>
              <a:t>Июль 1944 года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59862"/>
            <a:ext cx="3672408" cy="432048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kk-KZ" sz="2000" dirty="0" smtClean="0">
                <a:solidFill>
                  <a:schemeClr val="bg1"/>
                </a:solidFill>
              </a:rPr>
              <a:t>«Нескольких </a:t>
            </a:r>
            <a:r>
              <a:rPr lang="kk-KZ" sz="2000" dirty="0">
                <a:solidFill>
                  <a:schemeClr val="bg1"/>
                </a:solidFill>
              </a:rPr>
              <a:t>суток не могли взять </a:t>
            </a:r>
            <a:r>
              <a:rPr lang="kk-KZ" sz="2000" dirty="0" smtClean="0">
                <a:solidFill>
                  <a:schemeClr val="bg1"/>
                </a:solidFill>
              </a:rPr>
              <a:t>крепость. </a:t>
            </a:r>
            <a:r>
              <a:rPr lang="kk-KZ" sz="2000" dirty="0">
                <a:solidFill>
                  <a:schemeClr val="bg1"/>
                </a:solidFill>
              </a:rPr>
              <a:t>Тогда командир 1-го батальона майор Нехай повел солдат на штурм </a:t>
            </a:r>
            <a:r>
              <a:rPr lang="kk-KZ" sz="2000" dirty="0" smtClean="0">
                <a:solidFill>
                  <a:schemeClr val="bg1"/>
                </a:solidFill>
              </a:rPr>
              <a:t>и </a:t>
            </a:r>
            <a:r>
              <a:rPr lang="kk-KZ" sz="2000" dirty="0">
                <a:solidFill>
                  <a:schemeClr val="bg1"/>
                </a:solidFill>
              </a:rPr>
              <a:t>ему за этот бой присвоено звание Героя Советского </a:t>
            </a:r>
            <a:r>
              <a:rPr lang="kk-KZ" sz="2000" dirty="0" smtClean="0">
                <a:solidFill>
                  <a:schemeClr val="bg1"/>
                </a:solidFill>
              </a:rPr>
              <a:t>Союза»</a:t>
            </a:r>
          </a:p>
          <a:p>
            <a:pPr marL="137160" indent="0"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93" y="4914343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28" y="5229200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Нехай Даут Ереджибови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9060"/>
            <a:ext cx="1809750" cy="24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83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14 января 1945 года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2060848"/>
            <a:ext cx="4032448" cy="432048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kk-KZ" sz="2000" dirty="0" smtClean="0">
                <a:solidFill>
                  <a:schemeClr val="bg1"/>
                </a:solidFill>
              </a:rPr>
              <a:t>«Дивизия </a:t>
            </a:r>
            <a:r>
              <a:rPr lang="kk-KZ" sz="2000" dirty="0">
                <a:solidFill>
                  <a:schemeClr val="bg1"/>
                </a:solidFill>
              </a:rPr>
              <a:t>продолжала </a:t>
            </a:r>
            <a:r>
              <a:rPr lang="kk-KZ" sz="2000" dirty="0" smtClean="0">
                <a:solidFill>
                  <a:schemeClr val="bg1"/>
                </a:solidFill>
              </a:rPr>
              <a:t>наступление, </a:t>
            </a:r>
            <a:r>
              <a:rPr lang="kk-KZ" sz="2000" dirty="0">
                <a:solidFill>
                  <a:schemeClr val="bg1"/>
                </a:solidFill>
              </a:rPr>
              <a:t>не давая опомниться </a:t>
            </a:r>
            <a:r>
              <a:rPr lang="kk-KZ" sz="2000" dirty="0" smtClean="0">
                <a:solidFill>
                  <a:schemeClr val="bg1"/>
                </a:solidFill>
              </a:rPr>
              <a:t>врагу. Командующий </a:t>
            </a:r>
            <a:r>
              <a:rPr lang="kk-KZ" sz="2000" dirty="0">
                <a:solidFill>
                  <a:schemeClr val="bg1"/>
                </a:solidFill>
              </a:rPr>
              <a:t>69 </a:t>
            </a:r>
            <a:r>
              <a:rPr lang="kk-KZ" sz="2000" dirty="0" smtClean="0">
                <a:solidFill>
                  <a:schemeClr val="bg1"/>
                </a:solidFill>
              </a:rPr>
              <a:t>Армией, </a:t>
            </a:r>
            <a:r>
              <a:rPr lang="kk-KZ" sz="2000" dirty="0">
                <a:solidFill>
                  <a:schemeClr val="bg1"/>
                </a:solidFill>
              </a:rPr>
              <a:t>представил к награде командира 312 </a:t>
            </a:r>
            <a:r>
              <a:rPr lang="kk-KZ" sz="2000" dirty="0" smtClean="0">
                <a:solidFill>
                  <a:schemeClr val="bg1"/>
                </a:solidFill>
              </a:rPr>
              <a:t>стрелковой дивизии </a:t>
            </a:r>
            <a:r>
              <a:rPr lang="kk-KZ" sz="2000" dirty="0">
                <a:solidFill>
                  <a:schemeClr val="bg1"/>
                </a:solidFill>
              </a:rPr>
              <a:t>тов. Моисеевского Александра </a:t>
            </a:r>
            <a:r>
              <a:rPr lang="kk-KZ" sz="2000" dirty="0" smtClean="0">
                <a:solidFill>
                  <a:schemeClr val="bg1"/>
                </a:solidFill>
              </a:rPr>
              <a:t>Гавриловича. «За </a:t>
            </a:r>
            <a:r>
              <a:rPr lang="kk-KZ" sz="2000" dirty="0">
                <a:solidFill>
                  <a:schemeClr val="bg1"/>
                </a:solidFill>
              </a:rPr>
              <a:t>энергичные и смелые действия при расширении плацдарма на Западном берегу реки Висла ... Проявленную при этом личную </a:t>
            </a:r>
            <a:r>
              <a:rPr lang="kk-KZ" sz="2000" dirty="0" smtClean="0">
                <a:solidFill>
                  <a:schemeClr val="bg1"/>
                </a:solidFill>
              </a:rPr>
              <a:t>храбрость» </a:t>
            </a:r>
            <a:r>
              <a:rPr lang="kk-KZ" sz="2000" dirty="0">
                <a:solidFill>
                  <a:schemeClr val="bg1"/>
                </a:solidFill>
              </a:rPr>
              <a:t>он представлен к присвоению звания Героя Советского </a:t>
            </a:r>
            <a:r>
              <a:rPr lang="kk-KZ" sz="2000" dirty="0" smtClean="0">
                <a:solidFill>
                  <a:schemeClr val="bg1"/>
                </a:solidFill>
              </a:rPr>
              <a:t>Союза. (Указ Президиума </a:t>
            </a:r>
            <a:r>
              <a:rPr lang="kk-KZ" sz="2000" dirty="0">
                <a:solidFill>
                  <a:schemeClr val="bg1"/>
                </a:solidFill>
              </a:rPr>
              <a:t>Верховного Совета СССР от 6-го апреля 1945 г</a:t>
            </a:r>
            <a:r>
              <a:rPr lang="kk-KZ" sz="2000" dirty="0" smtClean="0">
                <a:solidFill>
                  <a:schemeClr val="bg1"/>
                </a:solidFill>
              </a:rPr>
              <a:t>.)»</a:t>
            </a:r>
          </a:p>
          <a:p>
            <a:pPr marL="137160" indent="0"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" y="692696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44" y="4039321"/>
            <a:ext cx="2887617" cy="2294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Моисеевский Александр Гаврилови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1944216" cy="2732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987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038">
            <a:off x="679601" y="2759086"/>
            <a:ext cx="6043027" cy="34275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13 марта 1945 года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880" y="1628800"/>
            <a:ext cx="7641144" cy="208823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kk-KZ" sz="2000" dirty="0" smtClean="0">
                <a:solidFill>
                  <a:schemeClr val="bg1"/>
                </a:solidFill>
              </a:rPr>
              <a:t>«Наша </a:t>
            </a:r>
            <a:r>
              <a:rPr lang="kk-KZ" sz="2000" dirty="0">
                <a:solidFill>
                  <a:schemeClr val="bg1"/>
                </a:solidFill>
              </a:rPr>
              <a:t>дивизия перешла </a:t>
            </a:r>
            <a:r>
              <a:rPr lang="kk-KZ" sz="2000" dirty="0" smtClean="0">
                <a:solidFill>
                  <a:schemeClr val="bg1"/>
                </a:solidFill>
              </a:rPr>
              <a:t>в </a:t>
            </a:r>
            <a:r>
              <a:rPr lang="kk-KZ" sz="2000" dirty="0">
                <a:solidFill>
                  <a:schemeClr val="bg1"/>
                </a:solidFill>
              </a:rPr>
              <a:t>район </a:t>
            </a:r>
            <a:r>
              <a:rPr lang="kk-KZ" sz="2000" dirty="0" smtClean="0">
                <a:solidFill>
                  <a:schemeClr val="bg1"/>
                </a:solidFill>
              </a:rPr>
              <a:t>Лейбуса. </a:t>
            </a:r>
            <a:r>
              <a:rPr lang="kk-KZ" sz="2000" dirty="0">
                <a:solidFill>
                  <a:schemeClr val="bg1"/>
                </a:solidFill>
              </a:rPr>
              <a:t>Готовилось большое </a:t>
            </a:r>
            <a:r>
              <a:rPr lang="kk-KZ" sz="2000" dirty="0" smtClean="0">
                <a:solidFill>
                  <a:schemeClr val="bg1"/>
                </a:solidFill>
              </a:rPr>
              <a:t>наступление. </a:t>
            </a:r>
            <a:r>
              <a:rPr lang="kk-KZ" sz="2000" dirty="0">
                <a:solidFill>
                  <a:schemeClr val="bg1"/>
                </a:solidFill>
              </a:rPr>
              <a:t>Берлинская группировка сильно </a:t>
            </a:r>
            <a:r>
              <a:rPr lang="kk-KZ" sz="2000" dirty="0" smtClean="0">
                <a:solidFill>
                  <a:schemeClr val="bg1"/>
                </a:solidFill>
              </a:rPr>
              <a:t>сопротивлялась, </a:t>
            </a:r>
            <a:r>
              <a:rPr lang="kk-KZ" sz="2000" dirty="0">
                <a:solidFill>
                  <a:schemeClr val="bg1"/>
                </a:solidFill>
              </a:rPr>
              <a:t>так как впереди фашисткое  гнездо – </a:t>
            </a:r>
            <a:r>
              <a:rPr lang="kk-KZ" sz="2000" dirty="0" smtClean="0">
                <a:solidFill>
                  <a:schemeClr val="bg1"/>
                </a:solidFill>
              </a:rPr>
              <a:t>Берлин»</a:t>
            </a:r>
          </a:p>
          <a:p>
            <a:pPr marL="137160" indent="0"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" y="613298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960">
            <a:off x="4411350" y="3416012"/>
            <a:ext cx="4104375" cy="25378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работа 2014-2015\материал архив\СД № 312\сд312 7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04922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Май 1945 года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986" y="4797152"/>
            <a:ext cx="7920037" cy="165618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kk-KZ" sz="2000" dirty="0" smtClean="0">
                <a:solidFill>
                  <a:schemeClr val="bg1"/>
                </a:solidFill>
              </a:rPr>
              <a:t>«1 мая Мы форсировали реку Шпрея и прошли по пригороду Берлина. А 4 мая прошли до реки Эльба. </a:t>
            </a:r>
          </a:p>
          <a:p>
            <a:pPr marL="137160" indent="0" algn="ctr">
              <a:buNone/>
            </a:pPr>
            <a:r>
              <a:rPr lang="kk-KZ" sz="2000" dirty="0" smtClean="0">
                <a:solidFill>
                  <a:schemeClr val="bg1"/>
                </a:solidFill>
              </a:rPr>
              <a:t>День ПОБЕДЫ 9 мая справляли на реке Эльба»</a:t>
            </a:r>
          </a:p>
          <a:p>
            <a:pPr marL="137160" indent="0" algn="ct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" y="692696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52" y="476672"/>
            <a:ext cx="6519093" cy="9271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820000"/>
                </a:solidFill>
              </a:rPr>
              <a:t>Встреча победителей!</a:t>
            </a:r>
            <a:endParaRPr lang="ru-RU" dirty="0" smtClean="0">
              <a:solidFill>
                <a:srgbClr val="82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627" y="1412776"/>
            <a:ext cx="7920037" cy="2448272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«16 мая 1945 года мы переехали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Берлин, </a:t>
            </a:r>
            <a:r>
              <a:rPr lang="ru-RU" sz="2000" dirty="0">
                <a:solidFill>
                  <a:schemeClr val="bg1"/>
                </a:solidFill>
              </a:rPr>
              <a:t>а в июне </a:t>
            </a:r>
            <a:r>
              <a:rPr lang="ru-RU" sz="2000" dirty="0" smtClean="0">
                <a:solidFill>
                  <a:schemeClr val="bg1"/>
                </a:solidFill>
              </a:rPr>
              <a:t>1945, </a:t>
            </a:r>
            <a:r>
              <a:rPr lang="ru-RU" sz="2000" dirty="0">
                <a:solidFill>
                  <a:schemeClr val="bg1"/>
                </a:solidFill>
              </a:rPr>
              <a:t>нас проводили </a:t>
            </a:r>
            <a:r>
              <a:rPr lang="ru-RU" sz="2000" dirty="0" smtClean="0">
                <a:solidFill>
                  <a:schemeClr val="bg1"/>
                </a:solidFill>
              </a:rPr>
              <a:t>домой. </a:t>
            </a:r>
            <a:r>
              <a:rPr lang="ru-RU" sz="2000" dirty="0">
                <a:solidFill>
                  <a:schemeClr val="bg1"/>
                </a:solidFill>
              </a:rPr>
              <a:t>В запасной </a:t>
            </a:r>
            <a:r>
              <a:rPr lang="ru-RU" sz="2000" dirty="0" smtClean="0">
                <a:solidFill>
                  <a:schemeClr val="bg1"/>
                </a:solidFill>
              </a:rPr>
              <a:t>полк, </a:t>
            </a:r>
            <a:r>
              <a:rPr lang="ru-RU" sz="2000" dirty="0">
                <a:solidFill>
                  <a:schemeClr val="bg1"/>
                </a:solidFill>
              </a:rPr>
              <a:t>где нам выдали знаки </a:t>
            </a:r>
            <a:r>
              <a:rPr lang="ru-RU" sz="2000" dirty="0" smtClean="0">
                <a:solidFill>
                  <a:schemeClr val="bg1"/>
                </a:solidFill>
              </a:rPr>
              <a:t>наград, </a:t>
            </a:r>
            <a:r>
              <a:rPr lang="ru-RU" sz="2000" dirty="0">
                <a:solidFill>
                  <a:schemeClr val="bg1"/>
                </a:solidFill>
              </a:rPr>
              <a:t>повезли на станцию где стоял состав </a:t>
            </a:r>
            <a:r>
              <a:rPr lang="ru-RU" sz="2000" dirty="0" smtClean="0">
                <a:solidFill>
                  <a:schemeClr val="bg1"/>
                </a:solidFill>
              </a:rPr>
              <a:t>Берлин-Барнаул. </a:t>
            </a:r>
          </a:p>
          <a:p>
            <a:pPr marL="13716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Так окончились наши боевые </a:t>
            </a:r>
            <a:r>
              <a:rPr lang="ru-RU" sz="2000" dirty="0" smtClean="0">
                <a:solidFill>
                  <a:schemeClr val="bg1"/>
                </a:solidFill>
              </a:rPr>
              <a:t>действия. </a:t>
            </a:r>
            <a:r>
              <a:rPr lang="ru-RU" sz="2000" dirty="0">
                <a:solidFill>
                  <a:schemeClr val="bg1"/>
                </a:solidFill>
              </a:rPr>
              <a:t>В Барнауле нас очень хорошо </a:t>
            </a:r>
            <a:r>
              <a:rPr lang="ru-RU" sz="2000" dirty="0" smtClean="0">
                <a:solidFill>
                  <a:schemeClr val="bg1"/>
                </a:solidFill>
              </a:rPr>
              <a:t>встретили. </a:t>
            </a:r>
            <a:r>
              <a:rPr lang="ru-RU" sz="2000" dirty="0">
                <a:solidFill>
                  <a:schemeClr val="bg1"/>
                </a:solidFill>
              </a:rPr>
              <a:t>Все заводы вышли </a:t>
            </a:r>
            <a:r>
              <a:rPr lang="ru-RU" sz="2000" dirty="0" smtClean="0">
                <a:solidFill>
                  <a:schemeClr val="bg1"/>
                </a:solidFill>
              </a:rPr>
              <a:t>встречать, </a:t>
            </a:r>
            <a:r>
              <a:rPr lang="ru-RU" sz="2000" dirty="0">
                <a:solidFill>
                  <a:schemeClr val="bg1"/>
                </a:solidFill>
              </a:rPr>
              <a:t>на перрон пускали только своих и по несколько делегатов от </a:t>
            </a:r>
            <a:r>
              <a:rPr lang="ru-RU" sz="2000" dirty="0" smtClean="0">
                <a:solidFill>
                  <a:schemeClr val="bg1"/>
                </a:solidFill>
              </a:rPr>
              <a:t>заводов. </a:t>
            </a:r>
            <a:r>
              <a:rPr lang="ru-RU" sz="2000" dirty="0">
                <a:solidFill>
                  <a:schemeClr val="bg1"/>
                </a:solidFill>
              </a:rPr>
              <a:t>Вся привокзальная площадь была заполнена </a:t>
            </a:r>
            <a:r>
              <a:rPr lang="ru-RU" sz="2000" dirty="0" smtClean="0">
                <a:solidFill>
                  <a:schemeClr val="bg1"/>
                </a:solidFill>
              </a:rPr>
              <a:t>рабочим, </a:t>
            </a:r>
            <a:r>
              <a:rPr lang="ru-RU" sz="2000" dirty="0">
                <a:solidFill>
                  <a:schemeClr val="bg1"/>
                </a:solidFill>
              </a:rPr>
              <a:t>встречающими </a:t>
            </a:r>
            <a:r>
              <a:rPr lang="ru-RU" sz="2000" dirty="0" smtClean="0">
                <a:solidFill>
                  <a:schemeClr val="bg1"/>
                </a:solidFill>
              </a:rPr>
              <a:t>нас…»</a:t>
            </a:r>
          </a:p>
          <a:p>
            <a:pPr marL="137160" indent="0"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52" y="5238539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33" y="5517232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Мои документы\работа 2014-2015\материал архив\СД № 312\сд312 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64068"/>
            <a:ext cx="5925888" cy="276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920037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Текст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2"/>
          <a:stretch/>
        </p:blipFill>
        <p:spPr bwMode="auto">
          <a:xfrm>
            <a:off x="549575" y="813864"/>
            <a:ext cx="609183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/>
          <a:stretch/>
        </p:blipFill>
        <p:spPr bwMode="auto">
          <a:xfrm>
            <a:off x="539552" y="836712"/>
            <a:ext cx="7920879" cy="50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conveyor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88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основу работы легли материалы мемориального музея Дворца школьников </a:t>
            </a:r>
            <a:r>
              <a:rPr lang="ru-RU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им.М.М.Катаева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13716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«Деды – ветераны, внуки - следопыты», собранные  поисковым отрядом «Красные следопыты».</a:t>
            </a:r>
          </a:p>
          <a:p>
            <a:pPr marL="13716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Использовались воспоминания разведчика 859-го артиллерийского полка 312 Смоленской орденов  Красного Знамени, Суворова и Кутузова стрелковой дивизии </a:t>
            </a:r>
            <a:r>
              <a:rPr lang="ru-RU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Солонского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М.П., ведшего активную переписку с ребятами музея в 80-90-е годы. </a:t>
            </a:r>
          </a:p>
          <a:p>
            <a:pPr marL="13716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 публикуется впервые.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6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6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48680"/>
            <a:ext cx="7920037" cy="1224136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Дивизия формировалась в 1941 и 1942 годах в Алтайском крае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г.Славгороде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628800"/>
            <a:ext cx="7344816" cy="5646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312 стрелковая дивизия  состояла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из 4 действующих полков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3192" y="2645119"/>
            <a:ext cx="2035986" cy="82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1079 полк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8086" y="3483363"/>
            <a:ext cx="2035986" cy="82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1081 полк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4832" y="4311475"/>
            <a:ext cx="2035986" cy="82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1083 полк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5221" y="5139587"/>
            <a:ext cx="2195002" cy="82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859 арт. полк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47036" y="2456912"/>
            <a:ext cx="2026156" cy="131745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Полковник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Лихотворик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47036" y="4066805"/>
            <a:ext cx="2026156" cy="131745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Майор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Крайнов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5864072" y="3245618"/>
            <a:ext cx="2026156" cy="130360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Полковник Шевченко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6140223" y="4901842"/>
            <a:ext cx="2026156" cy="1303601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Полковник Зуев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" name="Picture 2" descr="D:\Мои документы\работа 2014-2015\материал архив\СД № 312\сд312 6 - копия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1" y="423023"/>
            <a:ext cx="842115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бота 2014-2015\материал архив\СД № 312\сд312 7 - копия (2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4535" r="3850" b="5757"/>
          <a:stretch/>
        </p:blipFill>
        <p:spPr bwMode="auto">
          <a:xfrm>
            <a:off x="395536" y="3356992"/>
            <a:ext cx="5585480" cy="3101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FFC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/>
          <a:lstStyle/>
          <a:p>
            <a:pPr algn="r" eaLnBrk="1" hangingPunct="1"/>
            <a:r>
              <a:rPr lang="ru-RU" dirty="0" smtClean="0">
                <a:solidFill>
                  <a:srgbClr val="820000"/>
                </a:solidFill>
              </a:rPr>
              <a:t>4 июня 1942 года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606" y="1380668"/>
            <a:ext cx="6462690" cy="248038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«Первый бой в районе Погорелое городище. Это было второе Московское наступление. Мы понесли большие потери. У нас не хватало опыта и недостаток в боеприпасах… при  всех трудностях оборона противника была прорвана, наша дивизия пошла дальше на запад…»</a:t>
            </a:r>
          </a:p>
          <a:p>
            <a:pPr algn="r" eaLnBrk="1" hangingPunct="1">
              <a:buFontTx/>
              <a:buNone/>
            </a:pP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15" y="692696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7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549275"/>
            <a:ext cx="3528194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23 августа </a:t>
            </a:r>
            <a:br>
              <a:rPr lang="ru-RU" dirty="0" smtClean="0">
                <a:solidFill>
                  <a:srgbClr val="820000"/>
                </a:solidFill>
              </a:rPr>
            </a:br>
            <a:r>
              <a:rPr lang="ru-RU" dirty="0" smtClean="0">
                <a:solidFill>
                  <a:srgbClr val="820000"/>
                </a:solidFill>
              </a:rPr>
              <a:t>1942 года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335" y="1608583"/>
            <a:ext cx="3384376" cy="4712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«…начали штурм поселка Карманово. Немцы продолжали яростное сопротивление. Сопротивлялись остатки хваленной бригады, той самой, которая участвовала в захвате Бельгии, Франции, Греции и Югославии. В полдень над Карманово взвился красный флаг»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832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5" y="5661248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1"/>
          <a:stretch/>
        </p:blipFill>
        <p:spPr bwMode="auto">
          <a:xfrm rot="21124496">
            <a:off x="4054831" y="397891"/>
            <a:ext cx="4377061" cy="429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Мои документы\работа 2014-2015\материал архив\СД № 312\сд312 10 - копия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35357"/>
          <a:stretch/>
        </p:blipFill>
        <p:spPr bwMode="auto">
          <a:xfrm rot="607542">
            <a:off x="4276992" y="3432140"/>
            <a:ext cx="4173717" cy="3076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ОИ СОВЕТСКОГО СОЮЗА ИЗ УЗБЕКИ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6" y="1556792"/>
            <a:ext cx="2232248" cy="3147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с 15 июня по 6 августа </a:t>
            </a:r>
            <a:br>
              <a:rPr lang="ru-RU" dirty="0" smtClean="0">
                <a:solidFill>
                  <a:srgbClr val="820000"/>
                </a:solidFill>
              </a:rPr>
            </a:br>
            <a:r>
              <a:rPr lang="ru-RU" dirty="0" smtClean="0">
                <a:solidFill>
                  <a:srgbClr val="820000"/>
                </a:solidFill>
              </a:rPr>
              <a:t>1943 года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3394" y="2060848"/>
            <a:ext cx="5618203" cy="324036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«В бою за деревню </a:t>
            </a:r>
            <a:r>
              <a:rPr lang="ru-RU" sz="2000" dirty="0" err="1" smtClean="0">
                <a:solidFill>
                  <a:schemeClr val="bg1"/>
                </a:solidFill>
              </a:rPr>
              <a:t>Петринова</a:t>
            </a:r>
            <a:r>
              <a:rPr lang="ru-RU" sz="2000" dirty="0" smtClean="0">
                <a:solidFill>
                  <a:schemeClr val="bg1"/>
                </a:solidFill>
              </a:rPr>
              <a:t> под </a:t>
            </a:r>
            <a:r>
              <a:rPr lang="ru-RU" sz="2000" dirty="0" err="1" smtClean="0">
                <a:solidFill>
                  <a:schemeClr val="bg1"/>
                </a:solidFill>
              </a:rPr>
              <a:t>г.Доргобуж</a:t>
            </a:r>
            <a:r>
              <a:rPr lang="ru-RU" sz="2000" dirty="0" smtClean="0">
                <a:solidFill>
                  <a:schemeClr val="bg1"/>
                </a:solidFill>
              </a:rPr>
              <a:t> погиб боец </a:t>
            </a:r>
            <a:r>
              <a:rPr lang="ru-RU" sz="2000" dirty="0" err="1" smtClean="0">
                <a:solidFill>
                  <a:schemeClr val="bg1"/>
                </a:solidFill>
              </a:rPr>
              <a:t>Таштамир</a:t>
            </a:r>
            <a:r>
              <a:rPr lang="ru-RU" sz="2000" dirty="0" smtClean="0">
                <a:solidFill>
                  <a:schemeClr val="bg1"/>
                </a:solidFill>
              </a:rPr>
              <a:t> Рустемов, повторивший подвиг </a:t>
            </a:r>
            <a:r>
              <a:rPr lang="ru-RU" sz="2000" dirty="0" err="1" smtClean="0">
                <a:solidFill>
                  <a:schemeClr val="bg1"/>
                </a:solidFill>
              </a:rPr>
              <a:t>А.Мотросова</a:t>
            </a:r>
            <a:r>
              <a:rPr lang="ru-RU" sz="2000" dirty="0" smtClean="0">
                <a:solidFill>
                  <a:schemeClr val="bg1"/>
                </a:solidFill>
              </a:rPr>
              <a:t>. Стоял на пути немецкий дзот, не давал продвигаться… Рустамов бросился на амбразуру дзота и закрыл своим телом его… Ему первому в дивизии было присвоено звание Героя Советского Союза»</a:t>
            </a:r>
          </a:p>
          <a:p>
            <a:pPr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воспоминаний </a:t>
            </a:r>
            <a:r>
              <a:rPr lang="ru-RU" sz="1400" dirty="0" err="1" smtClean="0">
                <a:solidFill>
                  <a:schemeClr val="bg1"/>
                </a:solidFill>
              </a:rPr>
              <a:t>Солонского</a:t>
            </a:r>
            <a:r>
              <a:rPr lang="ru-RU" sz="1400" dirty="0" smtClean="0">
                <a:solidFill>
                  <a:schemeClr val="bg1"/>
                </a:solidFill>
              </a:rPr>
              <a:t> М.П.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50" y="3797009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5" y="4126743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conveyor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20688"/>
            <a:ext cx="7776021" cy="2232248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«Под </a:t>
            </a:r>
            <a:r>
              <a:rPr lang="ru-RU" sz="2000" dirty="0" err="1" smtClean="0">
                <a:solidFill>
                  <a:schemeClr val="bg1"/>
                </a:solidFill>
              </a:rPr>
              <a:t>Доргобужем</a:t>
            </a:r>
            <a:r>
              <a:rPr lang="ru-RU" sz="2000" dirty="0" smtClean="0">
                <a:solidFill>
                  <a:schemeClr val="bg1"/>
                </a:solidFill>
              </a:rPr>
              <a:t>  прорвали оборону противника. Немцы много раз переходили в контратаку. При отражении одной из атак отличился наводчик орудия Алексей Ковалев. Он остался один,  расчет погиб. Будучи раненным подбил 7 немецких танков. Ему присвоено звание Героя Советского Союза»</a:t>
            </a:r>
          </a:p>
          <a:p>
            <a:pPr algn="r">
              <a:buNone/>
            </a:pPr>
            <a:r>
              <a:rPr lang="ru-RU" sz="1400" dirty="0">
                <a:solidFill>
                  <a:schemeClr val="bg1"/>
                </a:solidFill>
              </a:rPr>
              <a:t>Из 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овалёв Алексей Фёдо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7026"/>
            <a:ext cx="2160240" cy="35103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islib.at.ua/geroiVOV/krval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71811"/>
            <a:ext cx="2736304" cy="3640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conveyor dir="l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работа 2014-2015\материал архив\СД № 312\сд312 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888432" cy="27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dirty="0" smtClean="0">
                <a:solidFill>
                  <a:srgbClr val="820000"/>
                </a:solidFill>
              </a:rPr>
              <a:t>25 сентября 1943 года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064896" cy="4176464"/>
          </a:xfrm>
        </p:spPr>
        <p:txBody>
          <a:bodyPr>
            <a:normAutofit fontScale="32500" lnSpcReduction="20000"/>
          </a:bodyPr>
          <a:lstStyle/>
          <a:p>
            <a:pPr marL="137160" indent="0" algn="just">
              <a:buNone/>
            </a:pPr>
            <a:r>
              <a:rPr lang="ru-RU" sz="5500" dirty="0" smtClean="0">
                <a:solidFill>
                  <a:schemeClr val="bg1"/>
                </a:solidFill>
              </a:rPr>
              <a:t>«В 6 </a:t>
            </a:r>
            <a:r>
              <a:rPr lang="ru-RU" sz="5500" dirty="0">
                <a:solidFill>
                  <a:schemeClr val="bg1"/>
                </a:solidFill>
              </a:rPr>
              <a:t>часов 00 минут заняли город Смоленск. Указом Президиума </a:t>
            </a:r>
            <a:r>
              <a:rPr lang="ru-RU" sz="5500" dirty="0" smtClean="0">
                <a:solidFill>
                  <a:schemeClr val="bg1"/>
                </a:solidFill>
              </a:rPr>
              <a:t>Верховного </a:t>
            </a:r>
            <a:r>
              <a:rPr lang="ru-RU" sz="5500" dirty="0">
                <a:solidFill>
                  <a:schemeClr val="bg1"/>
                </a:solidFill>
              </a:rPr>
              <a:t>Совета  </a:t>
            </a:r>
            <a:r>
              <a:rPr lang="ru-RU" sz="5500" dirty="0" smtClean="0">
                <a:solidFill>
                  <a:schemeClr val="bg1"/>
                </a:solidFill>
              </a:rPr>
              <a:t>СССР </a:t>
            </a:r>
            <a:r>
              <a:rPr lang="ru-RU" sz="5500" dirty="0">
                <a:solidFill>
                  <a:schemeClr val="bg1"/>
                </a:solidFill>
              </a:rPr>
              <a:t>нашей дивизии присвоено звание </a:t>
            </a:r>
            <a:r>
              <a:rPr lang="ru-RU" sz="5500" dirty="0" smtClean="0">
                <a:solidFill>
                  <a:schemeClr val="bg1"/>
                </a:solidFill>
              </a:rPr>
              <a:t>Смоленская</a:t>
            </a:r>
            <a:r>
              <a:rPr lang="kk-KZ" sz="5500" dirty="0" smtClean="0">
                <a:solidFill>
                  <a:schemeClr val="bg1"/>
                </a:solidFill>
              </a:rPr>
              <a:t>. </a:t>
            </a:r>
            <a:r>
              <a:rPr lang="kk-KZ" sz="5500" dirty="0">
                <a:solidFill>
                  <a:schemeClr val="bg1"/>
                </a:solidFill>
              </a:rPr>
              <a:t>Всему личному составу объявлена </a:t>
            </a:r>
            <a:r>
              <a:rPr lang="kk-KZ" sz="5500" dirty="0" smtClean="0">
                <a:solidFill>
                  <a:schemeClr val="bg1"/>
                </a:solidFill>
              </a:rPr>
              <a:t>благодарнность. </a:t>
            </a:r>
            <a:r>
              <a:rPr lang="kk-KZ" sz="5500" dirty="0">
                <a:solidFill>
                  <a:schemeClr val="bg1"/>
                </a:solidFill>
              </a:rPr>
              <a:t>Столица нашей Родины Москва салютовала доблесным войскам </a:t>
            </a:r>
            <a:r>
              <a:rPr lang="kk-KZ" sz="5500" dirty="0" smtClean="0">
                <a:solidFill>
                  <a:schemeClr val="bg1"/>
                </a:solidFill>
              </a:rPr>
              <a:t>20-тью </a:t>
            </a:r>
            <a:r>
              <a:rPr lang="kk-KZ" sz="5500" dirty="0">
                <a:solidFill>
                  <a:schemeClr val="bg1"/>
                </a:solidFill>
              </a:rPr>
              <a:t>артиллерийскими </a:t>
            </a:r>
            <a:r>
              <a:rPr lang="kk-KZ" sz="5500" dirty="0" smtClean="0">
                <a:solidFill>
                  <a:schemeClr val="bg1"/>
                </a:solidFill>
              </a:rPr>
              <a:t>залпами, </a:t>
            </a:r>
            <a:r>
              <a:rPr lang="kk-KZ" sz="5500" dirty="0">
                <a:solidFill>
                  <a:schemeClr val="bg1"/>
                </a:solidFill>
              </a:rPr>
              <a:t>и про нашу дивизию была сложена </a:t>
            </a:r>
            <a:r>
              <a:rPr lang="kk-KZ" sz="5500" dirty="0" smtClean="0">
                <a:solidFill>
                  <a:schemeClr val="bg1"/>
                </a:solidFill>
              </a:rPr>
              <a:t>песня: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kk-KZ" sz="55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 smtClean="0">
                <a:solidFill>
                  <a:schemeClr val="bg1"/>
                </a:solidFill>
              </a:rPr>
              <a:t>Мы </a:t>
            </a:r>
            <a:r>
              <a:rPr lang="kk-KZ" sz="5500" dirty="0">
                <a:solidFill>
                  <a:schemeClr val="bg1"/>
                </a:solidFill>
              </a:rPr>
              <a:t>прилеты Никольское брали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За Карманово крепко дрались 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Вражьи танки на воздух взлетали 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Вражьи юнкерссы падали вниз 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Впереди Смоленская , непобедимая 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И грудью ставшая , не устрашимая </a:t>
            </a:r>
            <a:endParaRPr lang="ru-RU" sz="55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k-KZ" sz="5500" dirty="0">
                <a:solidFill>
                  <a:schemeClr val="bg1"/>
                </a:solidFill>
              </a:rPr>
              <a:t>Шагай на </a:t>
            </a:r>
            <a:r>
              <a:rPr lang="kk-KZ" sz="5500" dirty="0" smtClean="0">
                <a:solidFill>
                  <a:schemeClr val="bg1"/>
                </a:solidFill>
              </a:rPr>
              <a:t>Запад, </a:t>
            </a:r>
            <a:r>
              <a:rPr lang="kk-KZ" sz="5500" dirty="0">
                <a:solidFill>
                  <a:schemeClr val="bg1"/>
                </a:solidFill>
              </a:rPr>
              <a:t>смелей </a:t>
            </a:r>
            <a:r>
              <a:rPr lang="kk-KZ" sz="5500" dirty="0" smtClean="0">
                <a:solidFill>
                  <a:schemeClr val="bg1"/>
                </a:solidFill>
              </a:rPr>
              <a:t>впереди.»</a:t>
            </a:r>
          </a:p>
          <a:p>
            <a:pPr marL="137160" indent="0" algn="r">
              <a:buNone/>
            </a:pPr>
            <a:endParaRPr lang="ru-RU" sz="2900" dirty="0" smtClean="0">
              <a:solidFill>
                <a:schemeClr val="bg1"/>
              </a:solidFill>
            </a:endParaRPr>
          </a:p>
          <a:p>
            <a:pPr marL="137160" indent="0" algn="r">
              <a:buNone/>
            </a:pPr>
            <a:endParaRPr lang="ru-RU" sz="2900" dirty="0" smtClean="0">
              <a:solidFill>
                <a:schemeClr val="bg1"/>
              </a:solidFill>
            </a:endParaRPr>
          </a:p>
          <a:p>
            <a:pPr marL="137160" indent="0" algn="r">
              <a:buNone/>
            </a:pPr>
            <a:r>
              <a:rPr lang="ru-RU" sz="3700" dirty="0" smtClean="0">
                <a:solidFill>
                  <a:schemeClr val="bg1"/>
                </a:solidFill>
              </a:rPr>
              <a:t>Выступление </a:t>
            </a:r>
            <a:r>
              <a:rPr lang="ru-RU" sz="3700" dirty="0">
                <a:solidFill>
                  <a:schemeClr val="bg1"/>
                </a:solidFill>
              </a:rPr>
              <a:t>перед бойцами</a:t>
            </a:r>
          </a:p>
          <a:p>
            <a:pPr marL="137160" indent="0" algn="r">
              <a:buNone/>
            </a:pPr>
            <a:r>
              <a:rPr lang="ru-RU" sz="3700" dirty="0">
                <a:solidFill>
                  <a:schemeClr val="bg1"/>
                </a:solidFill>
              </a:rPr>
              <a:t>Из архива </a:t>
            </a:r>
            <a:r>
              <a:rPr lang="ru-RU" sz="3700" dirty="0" err="1">
                <a:solidFill>
                  <a:schemeClr val="bg1"/>
                </a:solidFill>
              </a:rPr>
              <a:t>Солонского</a:t>
            </a:r>
            <a:r>
              <a:rPr lang="ru-RU" sz="3700" dirty="0">
                <a:solidFill>
                  <a:schemeClr val="bg1"/>
                </a:solidFill>
              </a:rPr>
              <a:t> М.П</a:t>
            </a:r>
            <a:r>
              <a:rPr lang="ru-RU" sz="3700" dirty="0" smtClean="0">
                <a:solidFill>
                  <a:schemeClr val="bg1"/>
                </a:solidFill>
              </a:rPr>
              <a:t>.</a:t>
            </a:r>
            <a:endParaRPr lang="ru-RU" sz="2200" dirty="0" smtClean="0">
              <a:solidFill>
                <a:schemeClr val="bg1"/>
              </a:solidFill>
            </a:endParaRPr>
          </a:p>
          <a:p>
            <a:pPr marL="137160" indent="0" algn="r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" y="692696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14:conveyor dir="l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993063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820000"/>
                </a:solidFill>
              </a:rPr>
              <a:t>с 15 июня по 6 августа </a:t>
            </a:r>
            <a:br>
              <a:rPr lang="ru-RU" dirty="0" smtClean="0">
                <a:solidFill>
                  <a:srgbClr val="820000"/>
                </a:solidFill>
              </a:rPr>
            </a:br>
            <a:r>
              <a:rPr lang="ru-RU" dirty="0" smtClean="0">
                <a:solidFill>
                  <a:srgbClr val="820000"/>
                </a:solidFill>
              </a:rPr>
              <a:t>1943 года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7920037" cy="3816424"/>
          </a:xfrm>
        </p:spPr>
        <p:txBody>
          <a:bodyPr>
            <a:normAutofit fontScale="85000" lnSpcReduction="10000"/>
          </a:bodyPr>
          <a:lstStyle/>
          <a:p>
            <a:pPr marL="137160" indent="0" algn="just">
              <a:buNone/>
            </a:pPr>
            <a:r>
              <a:rPr lang="kk-KZ" sz="2400" dirty="0" smtClean="0">
                <a:solidFill>
                  <a:schemeClr val="bg1"/>
                </a:solidFill>
              </a:rPr>
              <a:t>С </a:t>
            </a:r>
            <a:r>
              <a:rPr lang="kk-KZ" sz="2400" dirty="0">
                <a:solidFill>
                  <a:schemeClr val="bg1"/>
                </a:solidFill>
              </a:rPr>
              <a:t>боями прошли до Польской </a:t>
            </a:r>
            <a:r>
              <a:rPr lang="kk-KZ" sz="2400" dirty="0" smtClean="0">
                <a:solidFill>
                  <a:schemeClr val="bg1"/>
                </a:solidFill>
              </a:rPr>
              <a:t>границы, реки </a:t>
            </a:r>
            <a:r>
              <a:rPr lang="kk-KZ" sz="2400" dirty="0">
                <a:solidFill>
                  <a:schemeClr val="bg1"/>
                </a:solidFill>
              </a:rPr>
              <a:t>Западный Бург . </a:t>
            </a:r>
            <a:r>
              <a:rPr lang="kk-KZ" sz="2400" dirty="0" smtClean="0">
                <a:solidFill>
                  <a:schemeClr val="bg1"/>
                </a:solidFill>
              </a:rPr>
              <a:t>С ходу, </a:t>
            </a:r>
            <a:r>
              <a:rPr lang="kk-KZ" sz="2400" dirty="0">
                <a:solidFill>
                  <a:schemeClr val="bg1"/>
                </a:solidFill>
              </a:rPr>
              <a:t>кто </a:t>
            </a:r>
            <a:r>
              <a:rPr lang="kk-KZ" sz="2400" dirty="0" smtClean="0">
                <a:solidFill>
                  <a:schemeClr val="bg1"/>
                </a:solidFill>
              </a:rPr>
              <a:t>вплавь, </a:t>
            </a:r>
            <a:r>
              <a:rPr lang="kk-KZ" sz="2400" dirty="0">
                <a:solidFill>
                  <a:schemeClr val="bg1"/>
                </a:solidFill>
              </a:rPr>
              <a:t>кто на попутных средсвах форсировали реку Западный Буг 1-го июля 1944 </a:t>
            </a:r>
            <a:r>
              <a:rPr lang="kk-KZ" sz="2400" dirty="0" smtClean="0">
                <a:solidFill>
                  <a:schemeClr val="bg1"/>
                </a:solidFill>
              </a:rPr>
              <a:t>г. </a:t>
            </a:r>
            <a:r>
              <a:rPr lang="kk-KZ" sz="2400" dirty="0">
                <a:solidFill>
                  <a:schemeClr val="bg1"/>
                </a:solidFill>
              </a:rPr>
              <a:t>Дивизия смело шла вперед особенно 1079 </a:t>
            </a:r>
            <a:r>
              <a:rPr lang="kk-KZ" sz="2400" dirty="0" smtClean="0">
                <a:solidFill>
                  <a:schemeClr val="bg1"/>
                </a:solidFill>
              </a:rPr>
              <a:t>полк, </a:t>
            </a:r>
            <a:r>
              <a:rPr lang="kk-KZ" sz="2400" dirty="0">
                <a:solidFill>
                  <a:schemeClr val="bg1"/>
                </a:solidFill>
              </a:rPr>
              <a:t>которым командовал полковник </a:t>
            </a:r>
            <a:r>
              <a:rPr lang="kk-KZ" sz="2400" dirty="0" smtClean="0">
                <a:solidFill>
                  <a:schemeClr val="bg1"/>
                </a:solidFill>
              </a:rPr>
              <a:t>Лихотворик, </a:t>
            </a:r>
            <a:r>
              <a:rPr lang="kk-KZ" sz="2400" dirty="0">
                <a:solidFill>
                  <a:schemeClr val="bg1"/>
                </a:solidFill>
              </a:rPr>
              <a:t>в наградном листе писал генерал-полковник командующий 69 Армии Колпакчи он </a:t>
            </a:r>
            <a:r>
              <a:rPr lang="kk-KZ" sz="2400" dirty="0" smtClean="0">
                <a:solidFill>
                  <a:schemeClr val="bg1"/>
                </a:solidFill>
              </a:rPr>
              <a:t>писал: «В </a:t>
            </a:r>
            <a:r>
              <a:rPr lang="kk-KZ" sz="2400" dirty="0">
                <a:solidFill>
                  <a:schemeClr val="bg1"/>
                </a:solidFill>
              </a:rPr>
              <a:t>ночном бою штурмом полк овладел важным стротегическим пунктом и железнодорожнм узлом-городом </a:t>
            </a:r>
            <a:r>
              <a:rPr lang="kk-KZ" sz="2400" dirty="0" smtClean="0">
                <a:solidFill>
                  <a:schemeClr val="bg1"/>
                </a:solidFill>
              </a:rPr>
              <a:t>Холм, нонеся </a:t>
            </a:r>
            <a:r>
              <a:rPr lang="kk-KZ" sz="2400" dirty="0">
                <a:solidFill>
                  <a:schemeClr val="bg1"/>
                </a:solidFill>
              </a:rPr>
              <a:t>противнику большие </a:t>
            </a:r>
            <a:r>
              <a:rPr lang="kk-KZ" sz="2400" dirty="0" smtClean="0">
                <a:solidFill>
                  <a:schemeClr val="bg1"/>
                </a:solidFill>
              </a:rPr>
              <a:t>потери, </a:t>
            </a:r>
            <a:r>
              <a:rPr lang="kk-KZ" sz="2400" dirty="0">
                <a:solidFill>
                  <a:schemeClr val="bg1"/>
                </a:solidFill>
              </a:rPr>
              <a:t>за что полковнику </a:t>
            </a:r>
            <a:r>
              <a:rPr lang="kk-KZ" sz="2400" dirty="0" smtClean="0">
                <a:solidFill>
                  <a:schemeClr val="bg1"/>
                </a:solidFill>
              </a:rPr>
              <a:t>тов. </a:t>
            </a:r>
            <a:r>
              <a:rPr lang="kk-KZ" sz="2400" dirty="0">
                <a:solidFill>
                  <a:schemeClr val="bg1"/>
                </a:solidFill>
              </a:rPr>
              <a:t>Лихотворику присвоено звание Героя Советского </a:t>
            </a:r>
            <a:r>
              <a:rPr lang="kk-KZ" sz="2400" dirty="0" smtClean="0">
                <a:solidFill>
                  <a:schemeClr val="bg1"/>
                </a:solidFill>
              </a:rPr>
              <a:t>Союза. </a:t>
            </a:r>
            <a:r>
              <a:rPr lang="kk-KZ" sz="2400" dirty="0">
                <a:solidFill>
                  <a:schemeClr val="bg1"/>
                </a:solidFill>
              </a:rPr>
              <a:t>Надо </a:t>
            </a:r>
            <a:r>
              <a:rPr lang="kk-KZ" sz="2400" dirty="0" smtClean="0">
                <a:solidFill>
                  <a:schemeClr val="bg1"/>
                </a:solidFill>
              </a:rPr>
              <a:t>форсировать </a:t>
            </a:r>
            <a:r>
              <a:rPr lang="kk-KZ" sz="2400" dirty="0">
                <a:solidFill>
                  <a:schemeClr val="bg1"/>
                </a:solidFill>
              </a:rPr>
              <a:t>реку Висла между Варшавой и </a:t>
            </a:r>
            <a:r>
              <a:rPr lang="kk-KZ" sz="2400" dirty="0" smtClean="0">
                <a:solidFill>
                  <a:schemeClr val="bg1"/>
                </a:solidFill>
              </a:rPr>
              <a:t>Скандомиром. Не давали это сделать немцы </a:t>
            </a:r>
            <a:r>
              <a:rPr lang="kk-KZ" sz="2400" dirty="0">
                <a:solidFill>
                  <a:schemeClr val="bg1"/>
                </a:solidFill>
              </a:rPr>
              <a:t>с крепости </a:t>
            </a:r>
            <a:r>
              <a:rPr lang="kk-KZ" sz="2400" dirty="0" smtClean="0">
                <a:solidFill>
                  <a:schemeClr val="bg1"/>
                </a:solidFill>
              </a:rPr>
              <a:t>Янковец, </a:t>
            </a:r>
            <a:r>
              <a:rPr lang="kk-KZ" sz="2400" dirty="0">
                <a:solidFill>
                  <a:schemeClr val="bg1"/>
                </a:solidFill>
              </a:rPr>
              <a:t>с которой просматривался весь берег реки . </a:t>
            </a:r>
            <a:endParaRPr lang="kk-KZ" sz="2400" dirty="0" smtClean="0">
              <a:solidFill>
                <a:schemeClr val="bg1"/>
              </a:solidFill>
            </a:endParaRPr>
          </a:p>
          <a:p>
            <a:pPr marL="137160" indent="0" algn="r"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137160" indent="0" algn="r"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Из </a:t>
            </a:r>
            <a:r>
              <a:rPr lang="ru-RU" sz="1400" dirty="0">
                <a:solidFill>
                  <a:schemeClr val="bg1"/>
                </a:solidFill>
              </a:rPr>
              <a:t>воспоминаний </a:t>
            </a:r>
            <a:r>
              <a:rPr lang="ru-RU" sz="1400" dirty="0" err="1">
                <a:solidFill>
                  <a:schemeClr val="bg1"/>
                </a:solidFill>
              </a:rPr>
              <a:t>Солонского</a:t>
            </a:r>
            <a:r>
              <a:rPr lang="ru-RU" sz="1400" dirty="0">
                <a:solidFill>
                  <a:schemeClr val="bg1"/>
                </a:solidFill>
              </a:rPr>
              <a:t> М.П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Красная звезда (Красная звезда) - Разное - Аватарки на Колючк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5704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duble-zvezda-kras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" y="692696"/>
            <a:ext cx="7143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conveyor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3625aa93bb5a7142affbdff99366121546d5f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2034</TotalTime>
  <Words>805</Words>
  <Application>Microsoft Office PowerPoint</Application>
  <PresentationFormat>Экран (4:3)</PresentationFormat>
  <Paragraphs>68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«Этих дней  не смолкнет  слава»</vt:lpstr>
      <vt:lpstr>Презентация PowerPoint</vt:lpstr>
      <vt:lpstr>Презентация PowerPoint</vt:lpstr>
      <vt:lpstr>4 июня 1942 года</vt:lpstr>
      <vt:lpstr>23 августа  1942 года</vt:lpstr>
      <vt:lpstr>с 15 июня по 6 августа  1943 года </vt:lpstr>
      <vt:lpstr>Презентация PowerPoint</vt:lpstr>
      <vt:lpstr>25 сентября 1943 года </vt:lpstr>
      <vt:lpstr>с 15 июня по 6 августа  1943 года </vt:lpstr>
      <vt:lpstr>Июль 1944 года</vt:lpstr>
      <vt:lpstr>14 января 1945 года</vt:lpstr>
      <vt:lpstr>13 марта 1945 года </vt:lpstr>
      <vt:lpstr>Май 1945 года </vt:lpstr>
      <vt:lpstr>Встреча победителей!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k19-03</dc:creator>
  <cp:lastModifiedBy>1</cp:lastModifiedBy>
  <cp:revision>194</cp:revision>
  <dcterms:created xsi:type="dcterms:W3CDTF">2010-02-25T03:26:24Z</dcterms:created>
  <dcterms:modified xsi:type="dcterms:W3CDTF">2015-09-12T14:08:47Z</dcterms:modified>
</cp:coreProperties>
</file>