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57" r:id="rId5"/>
    <p:sldId id="259" r:id="rId6"/>
    <p:sldId id="261" r:id="rId7"/>
    <p:sldId id="260" r:id="rId8"/>
    <p:sldId id="262" r:id="rId9"/>
    <p:sldId id="263" r:id="rId10"/>
    <p:sldId id="265" r:id="rId11"/>
    <p:sldId id="264" r:id="rId12"/>
    <p:sldId id="266" r:id="rId13"/>
    <p:sldId id="269" r:id="rId14"/>
    <p:sldId id="267" r:id="rId15"/>
    <p:sldId id="268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8562-3B83-4EAF-8A46-2E67195EA8AA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D1EE-8004-45B8-A21D-8698C95F3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8562-3B83-4EAF-8A46-2E67195EA8AA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D1EE-8004-45B8-A21D-8698C95F3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8562-3B83-4EAF-8A46-2E67195EA8AA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D1EE-8004-45B8-A21D-8698C95F3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8562-3B83-4EAF-8A46-2E67195EA8AA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D1EE-8004-45B8-A21D-8698C95F3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8562-3B83-4EAF-8A46-2E67195EA8AA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D1EE-8004-45B8-A21D-8698C95F3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8562-3B83-4EAF-8A46-2E67195EA8AA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D1EE-8004-45B8-A21D-8698C95F3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8562-3B83-4EAF-8A46-2E67195EA8AA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D1EE-8004-45B8-A21D-8698C95F3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8562-3B83-4EAF-8A46-2E67195EA8AA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D1EE-8004-45B8-A21D-8698C95F3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8562-3B83-4EAF-8A46-2E67195EA8AA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D1EE-8004-45B8-A21D-8698C95F3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8562-3B83-4EAF-8A46-2E67195EA8AA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D1EE-8004-45B8-A21D-8698C95F3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8562-3B83-4EAF-8A46-2E67195EA8AA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D1EE-8004-45B8-A21D-8698C95F3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28562-3B83-4EAF-8A46-2E67195EA8AA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D1EE-8004-45B8-A21D-8698C95F3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420888"/>
            <a:ext cx="7488832" cy="44371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Atlas Deco A" pitchFamily="2" charset="0"/>
              </a:rPr>
              <a:t>СТРАНИЦА  СЕМЕЙНОЙ  СЛАВЫ</a:t>
            </a:r>
            <a:endParaRPr lang="ru-RU" sz="4800" b="1" dirty="0">
              <a:solidFill>
                <a:srgbClr val="C00000"/>
              </a:solidFill>
              <a:latin typeface="Atlas Deco A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1428736"/>
            <a:ext cx="6820240" cy="185624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Balloon XBd TL" pitchFamily="66" charset="0"/>
              </a:rPr>
              <a:t>75-ЛЕТИЮ  битвы</a:t>
            </a:r>
            <a:r>
              <a:rPr lang="ru-RU" b="1" dirty="0" smtClean="0">
                <a:solidFill>
                  <a:srgbClr val="C00000"/>
                </a:solidFill>
                <a:latin typeface="Balloon XBd TL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Balloon XBd TL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alloon XBd TL" pitchFamily="66" charset="0"/>
              </a:rPr>
              <a:t>за  </a:t>
            </a:r>
            <a:r>
              <a:rPr lang="ru-RU" b="1" dirty="0" err="1" smtClean="0">
                <a:solidFill>
                  <a:srgbClr val="C00000"/>
                </a:solidFill>
                <a:latin typeface="Balloon XBd TL" pitchFamily="66" charset="0"/>
              </a:rPr>
              <a:t>москву</a:t>
            </a:r>
            <a:endParaRPr lang="ru-RU" b="1" dirty="0" smtClean="0">
              <a:solidFill>
                <a:srgbClr val="C00000"/>
              </a:solidFill>
              <a:latin typeface="Balloon XBd TL" pitchFamily="66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Balloon XBd TL" pitchFamily="66" charset="0"/>
              </a:rPr>
              <a:t>посвящается</a:t>
            </a:r>
            <a:endParaRPr lang="ru-RU" b="1" dirty="0">
              <a:solidFill>
                <a:srgbClr val="C00000"/>
              </a:solidFill>
              <a:latin typeface="Balloon XBd T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ome\Downloads\кни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9" y="260648"/>
            <a:ext cx="8870845" cy="5904656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6897" y="0"/>
            <a:ext cx="5181383" cy="4233082"/>
          </a:xfrm>
        </p:spPr>
      </p:pic>
      <p:sp>
        <p:nvSpPr>
          <p:cNvPr id="5" name="TextBox 4"/>
          <p:cNvSpPr txBox="1"/>
          <p:nvPr/>
        </p:nvSpPr>
        <p:spPr>
          <a:xfrm>
            <a:off x="285720" y="4143380"/>
            <a:ext cx="86439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400" b="1" dirty="0" smtClean="0">
                <a:latin typeface="Balloon XBd TL" pitchFamily="66" charset="0"/>
              </a:rPr>
              <a:t>10 августа 1942 года мой прадедушка был ранен у деревни Давыдовка под городом Зубцов.</a:t>
            </a:r>
          </a:p>
          <a:p>
            <a:pPr lvl="1"/>
            <a:r>
              <a:rPr lang="ru-RU" sz="2400" b="1" dirty="0" smtClean="0">
                <a:latin typeface="Balloon XBd TL" pitchFamily="66" charset="0"/>
              </a:rPr>
              <a:t>После госпиталя в марте 1943 года он продолжил службу в должности командира отделения 8-го Отдельного Учебного Броневого Полка в деревне </a:t>
            </a:r>
            <a:r>
              <a:rPr lang="ru-RU" sz="2400" b="1" dirty="0" err="1" smtClean="0">
                <a:latin typeface="Balloon XBd TL" pitchFamily="66" charset="0"/>
              </a:rPr>
              <a:t>Мулино</a:t>
            </a:r>
            <a:r>
              <a:rPr lang="ru-RU" sz="2400" b="1" dirty="0" smtClean="0">
                <a:latin typeface="Balloon XBd TL" pitchFamily="66" charset="0"/>
              </a:rPr>
              <a:t> Горьковской области на </a:t>
            </a:r>
            <a:r>
              <a:rPr lang="ru-RU" sz="2400" b="1" dirty="0" err="1" smtClean="0">
                <a:latin typeface="Balloon XBd TL" pitchFamily="66" charset="0"/>
              </a:rPr>
              <a:t>Гороховецком</a:t>
            </a:r>
            <a:r>
              <a:rPr lang="ru-RU" sz="2400" b="1" dirty="0" smtClean="0">
                <a:latin typeface="Balloon XBd TL" pitchFamily="66" charset="0"/>
              </a:rPr>
              <a:t> артиллерийском полигоне.</a:t>
            </a:r>
            <a:endParaRPr lang="ru-RU" sz="2400" b="1" dirty="0">
              <a:latin typeface="Balloon XBd T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82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ownloads\кни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9" y="-115968"/>
            <a:ext cx="9436653" cy="62812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57818" y="857232"/>
            <a:ext cx="32147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Balloon XBd TL" pitchFamily="66" charset="0"/>
              </a:rPr>
              <a:t>В годы Великой Отечественной войны в </a:t>
            </a:r>
            <a:r>
              <a:rPr lang="ru-RU" sz="2000" b="1" dirty="0" err="1" smtClean="0">
                <a:latin typeface="Balloon XBd TL" pitchFamily="66" charset="0"/>
              </a:rPr>
              <a:t>Гороховецких</a:t>
            </a:r>
            <a:r>
              <a:rPr lang="ru-RU" sz="2000" b="1" dirty="0" smtClean="0">
                <a:latin typeface="Balloon XBd TL" pitchFamily="66" charset="0"/>
              </a:rPr>
              <a:t> лагерях формировались десятки частей и соединений, отправлявшихся на фронт, а на территории </a:t>
            </a:r>
            <a:r>
              <a:rPr lang="ru-RU" sz="2000" b="1" dirty="0" err="1" smtClean="0">
                <a:latin typeface="Balloon XBd TL" pitchFamily="66" charset="0"/>
              </a:rPr>
              <a:t>Гороховецкого</a:t>
            </a:r>
            <a:r>
              <a:rPr lang="ru-RU" sz="2000" b="1" dirty="0" smtClean="0">
                <a:latin typeface="Balloon XBd TL" pitchFamily="66" charset="0"/>
              </a:rPr>
              <a:t> артиллерийского полигона тогда испытывали многие отечественные артиллерийские орудия и трофейную технику.</a:t>
            </a:r>
            <a:endParaRPr lang="ru-RU" sz="2000" b="1" dirty="0">
              <a:latin typeface="Balloon XBd TL" pitchFamily="66" charset="0"/>
            </a:endParaRPr>
          </a:p>
        </p:txBody>
      </p:sp>
      <p:pic>
        <p:nvPicPr>
          <p:cNvPr id="6147" name="Picture 3" descr="C:\Users\Home\Downloads\pic_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103" y="1428736"/>
            <a:ext cx="5000825" cy="3319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ownloads\кни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9" y="-20866"/>
            <a:ext cx="9293777" cy="61861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99792" y="155679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29190" y="1428736"/>
            <a:ext cx="32147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000" b="1" dirty="0" smtClean="0">
                <a:latin typeface="Balloon XBd TL" pitchFamily="66" charset="0"/>
              </a:rPr>
              <a:t>На сайте «Подвиг народа» мы с мамой нашли фотографию наградного листа старшего сержанта Константинова Арсения Арсеньевича </a:t>
            </a:r>
          </a:p>
          <a:p>
            <a:pPr lvl="1"/>
            <a:r>
              <a:rPr lang="ru-RU" sz="2000" b="1" dirty="0" smtClean="0">
                <a:latin typeface="Balloon XBd TL" pitchFamily="66" charset="0"/>
              </a:rPr>
              <a:t>и приказ о награждении медалью «За боевые заслуги».</a:t>
            </a:r>
          </a:p>
        </p:txBody>
      </p:sp>
      <p:pic>
        <p:nvPicPr>
          <p:cNvPr id="5" name="Рисунок 4" descr="http://podvignaroda.mil.ru/img/awards/award15-sm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1792333" cy="3245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Home\Downloads\кни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6437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54547"/>
            <a:ext cx="7886700" cy="2740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</a:t>
            </a:r>
            <a:r>
              <a:rPr lang="ru-RU" sz="3200" dirty="0" smtClean="0">
                <a:latin typeface="Balloon XBd TL" pitchFamily="66" charset="0"/>
              </a:rPr>
              <a:t>приказ о награждении</a:t>
            </a:r>
            <a:endParaRPr lang="ru-RU" sz="3200" dirty="0">
              <a:latin typeface="Balloon XBd TL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204864"/>
            <a:ext cx="4009550" cy="388843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764704"/>
            <a:ext cx="4644008" cy="5705340"/>
          </a:xfrm>
        </p:spPr>
      </p:pic>
    </p:spTree>
    <p:extLst>
      <p:ext uri="{BB962C8B-B14F-4D97-AF65-F5344CB8AC3E}">
        <p14:creationId xmlns:p14="http://schemas.microsoft.com/office/powerpoint/2010/main" xmlns="" val="80982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ome\Downloads\кни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9" y="260648"/>
            <a:ext cx="8870845" cy="59046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6056" y="1428736"/>
            <a:ext cx="30678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Balloon XBd TL" pitchFamily="66" charset="0"/>
              </a:rPr>
              <a:t>В 1985 году, к 40-летию Великой Победы мой прадедушка был награжден Орденом Отечественной войны 1 степени.</a:t>
            </a:r>
          </a:p>
        </p:txBody>
      </p:sp>
      <p:pic>
        <p:nvPicPr>
          <p:cNvPr id="6" name="Рисунок 5" descr="http://podvignaroda.mil.ru/img/awards/award9-sm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1872208" cy="1972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ownloads\кни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9" y="260648"/>
            <a:ext cx="8870845" cy="5904656"/>
          </a:xfrm>
          <a:prstGeom prst="rect">
            <a:avLst/>
          </a:prstGeom>
          <a:noFill/>
        </p:spPr>
      </p:pic>
      <p:pic>
        <p:nvPicPr>
          <p:cNvPr id="3" name="Picture 2" descr="C:\Users\Home\Downloads\кни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969" y="413048"/>
            <a:ext cx="8870845" cy="5904656"/>
          </a:xfrm>
          <a:prstGeom prst="rect">
            <a:avLst/>
          </a:prstGeom>
          <a:noFill/>
        </p:spPr>
      </p:pic>
      <p:pic>
        <p:nvPicPr>
          <p:cNvPr id="5" name="Picture 2" descr="C:\Users\Home\Downloads\кни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155" y="404664"/>
            <a:ext cx="8870845" cy="59046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11760" y="1643050"/>
            <a:ext cx="59464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alloon XBd TL" pitchFamily="66" charset="0"/>
              </a:rPr>
              <a:t>Мой прадедушка умер до моего рождения. Я никогда его не видел, но о нем мне рассказывают мой дедушка и моя мама.</a:t>
            </a:r>
          </a:p>
          <a:p>
            <a:r>
              <a:rPr lang="ru-RU" sz="2400" b="1" dirty="0" smtClean="0">
                <a:latin typeface="Balloon XBd TL" pitchFamily="66" charset="0"/>
              </a:rPr>
              <a:t>Мы с мамой каждый год  уезжаем отдыхать на озеро Селигер в Тверскую область И каждый раз проезжаем город Ржев, который освобождал мой прадед и город Зубцов, под которым он был ранен.</a:t>
            </a:r>
            <a:endParaRPr lang="ru-RU" sz="2400" b="1" dirty="0">
              <a:latin typeface="Balloon XBd T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ome\Downloads\кни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889" y="404664"/>
            <a:ext cx="9265890" cy="61676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75856" y="153988"/>
            <a:ext cx="4610844" cy="4905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29256" y="857232"/>
            <a:ext cx="321471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Balloon XBd TL" pitchFamily="66" charset="0"/>
              </a:rPr>
              <a:t>В мирное время очень трудно представить какие ожесточенные бои велись там во время Великой Отечественной Войны, но я знаю, что для того чтобы мы сегодня могли спокойно жить миллионы людей во время войны сражались и погибали за свою Родину. Среди них был и мой прадедушка Арсений Арсеньевич Константинов</a:t>
            </a:r>
            <a:endParaRPr lang="ru-RU" sz="2000" b="1" dirty="0">
              <a:latin typeface="Balloon XBd TL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984" y="1643049"/>
            <a:ext cx="2928958" cy="34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982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ownloads\кни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155" y="404664"/>
            <a:ext cx="8870845" cy="59046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00364" y="2071678"/>
            <a:ext cx="5857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rgbClr val="FF0000"/>
                </a:solidFill>
                <a:latin typeface="Atlas Deco A" pitchFamily="2" charset="0"/>
                <a:ea typeface="Calibri" pitchFamily="34" charset="0"/>
                <a:cs typeface="Times New Roman" pitchFamily="18" charset="0"/>
              </a:rPr>
              <a:t>Вечная 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  <a:latin typeface="Atlas Deco A" pitchFamily="2" charset="0"/>
                <a:ea typeface="Calibri" pitchFamily="34" charset="0"/>
                <a:cs typeface="Times New Roman" pitchFamily="18" charset="0"/>
              </a:rPr>
              <a:t>память 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  <a:latin typeface="Atlas Deco A" pitchFamily="2" charset="0"/>
                <a:ea typeface="Calibri" pitchFamily="34" charset="0"/>
                <a:cs typeface="Times New Roman" pitchFamily="18" charset="0"/>
              </a:rPr>
              <a:t>героям!!!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me\Downloads\семейный альб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596" y="285728"/>
            <a:ext cx="85011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Balloon Lt TL" pitchFamily="66" charset="0"/>
              </a:rPr>
              <a:t>Воинский   путь  моего   прадеда   </a:t>
            </a:r>
          </a:p>
          <a:p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Balloon Lt TL" pitchFamily="66" charset="0"/>
              </a:rPr>
              <a:t>Участника  обороны  </a:t>
            </a:r>
            <a:r>
              <a:rPr lang="ru-RU" sz="4400" b="1" dirty="0" err="1" smtClean="0">
                <a:solidFill>
                  <a:schemeClr val="bg1">
                    <a:lumMod val="95000"/>
                  </a:schemeClr>
                </a:solidFill>
                <a:latin typeface="Balloon Lt TL" pitchFamily="66" charset="0"/>
              </a:rPr>
              <a:t>москвы</a:t>
            </a:r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Balloon Lt TL" pitchFamily="66" charset="0"/>
              </a:rPr>
              <a:t/>
            </a:r>
            <a:b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Balloon Lt TL" pitchFamily="66" charset="0"/>
              </a:rPr>
            </a:br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Balloon Lt TL" pitchFamily="66" charset="0"/>
              </a:rPr>
              <a:t>участника  парада  1941 года </a:t>
            </a:r>
            <a:b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Balloon Lt TL" pitchFamily="66" charset="0"/>
              </a:rPr>
            </a:br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Balloon Lt TL" pitchFamily="66" charset="0"/>
              </a:rPr>
              <a:t>на   красной площади</a:t>
            </a:r>
          </a:p>
          <a:p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ru-RU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3714752"/>
            <a:ext cx="518457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Balloon XBd TL" pitchFamily="66" charset="0"/>
              </a:rPr>
              <a:t>Работа  ученика 7 г класса </a:t>
            </a:r>
          </a:p>
          <a:p>
            <a:pPr algn="r"/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Balloon XBd TL" pitchFamily="66" charset="0"/>
              </a:rPr>
              <a:t>ГБОУ Школа № 763</a:t>
            </a:r>
          </a:p>
          <a:p>
            <a:pPr algn="r"/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latin typeface="Balloon XBd TL" pitchFamily="66" charset="0"/>
              </a:rPr>
              <a:t>Сусликова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Balloon XBd TL" pitchFamily="66" charset="0"/>
              </a:rPr>
              <a:t> Ивана</a:t>
            </a:r>
          </a:p>
          <a:p>
            <a:pPr algn="r"/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Balloon XBd TL" pitchFamily="66" charset="0"/>
              </a:rPr>
              <a:t>Руководитель </a:t>
            </a:r>
          </a:p>
          <a:p>
            <a:pPr algn="r"/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Balloon XBd TL" pitchFamily="66" charset="0"/>
              </a:rPr>
              <a:t> Шипунова  Л.Г.</a:t>
            </a:r>
          </a:p>
          <a:p>
            <a:pPr algn="r"/>
            <a:endParaRPr lang="ru-RU" sz="2800" dirty="0" smtClean="0">
              <a:solidFill>
                <a:schemeClr val="bg1">
                  <a:lumMod val="95000"/>
                </a:schemeClr>
              </a:solidFill>
              <a:latin typeface="Balloon XBd TL" pitchFamily="66" charset="0"/>
            </a:endParaRPr>
          </a:p>
          <a:p>
            <a:pPr algn="ctr"/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Balloon XBd TL" pitchFamily="66" charset="0"/>
              </a:rPr>
              <a:t>Москва, 2015</a:t>
            </a:r>
            <a:endParaRPr lang="ru-RU" sz="2000" dirty="0">
              <a:solidFill>
                <a:schemeClr val="bg1">
                  <a:lumMod val="95000"/>
                </a:schemeClr>
              </a:solidFill>
              <a:latin typeface="Balloon XBd T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ownloads\семейный альб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42646"/>
            <a:ext cx="8616956" cy="635470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32656"/>
            <a:ext cx="3960439" cy="48245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5214950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>
                    <a:lumMod val="95000"/>
                  </a:schemeClr>
                </a:solidFill>
                <a:latin typeface="Balloon Lt TL" pitchFamily="66" charset="0"/>
              </a:rPr>
              <a:t>Константинов </a:t>
            </a:r>
          </a:p>
          <a:p>
            <a:r>
              <a:rPr lang="ru-RU" sz="4800" b="1" dirty="0" smtClean="0">
                <a:solidFill>
                  <a:schemeClr val="bg1">
                    <a:lumMod val="95000"/>
                  </a:schemeClr>
                </a:solidFill>
                <a:latin typeface="Balloon Lt TL" pitchFamily="66" charset="0"/>
              </a:rPr>
              <a:t>Арсений Арсеньевич</a:t>
            </a:r>
            <a:endParaRPr lang="ru-RU" sz="4800" b="1" dirty="0">
              <a:solidFill>
                <a:schemeClr val="bg1">
                  <a:lumMod val="95000"/>
                </a:schemeClr>
              </a:solidFill>
              <a:latin typeface="Balloon Lt T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ownloads\кни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9513" y="-20866"/>
            <a:ext cx="9797859" cy="68788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99792" y="836712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292080" y="785794"/>
            <a:ext cx="36376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alloon XBd TL" pitchFamily="66" charset="0"/>
              </a:rPr>
              <a:t>Мой прадедушка родился в 1915 году в городе Клин Московской области.</a:t>
            </a:r>
          </a:p>
          <a:p>
            <a:r>
              <a:rPr lang="ru-RU" sz="2400" b="1" dirty="0" smtClean="0">
                <a:latin typeface="Balloon XBd TL" pitchFamily="66" charset="0"/>
              </a:rPr>
              <a:t>Когда началась Великая Отечественная Война ему было 26 лет.</a:t>
            </a:r>
          </a:p>
          <a:p>
            <a:r>
              <a:rPr lang="ru-RU" sz="2400" b="1" dirty="0" smtClean="0">
                <a:latin typeface="Balloon XBd TL" pitchFamily="66" charset="0"/>
              </a:rPr>
              <a:t>1 июля 1941 года его призвали в ряды Красной Армии в звании старшего сержанта, в должности командира отделения автороты.</a:t>
            </a:r>
          </a:p>
          <a:p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1556792"/>
            <a:ext cx="2305331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ownloads\кни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366789" cy="6454500"/>
          </a:xfrm>
          <a:prstGeom prst="rect">
            <a:avLst/>
          </a:prstGeom>
          <a:noFill/>
        </p:spPr>
      </p:pic>
      <p:pic>
        <p:nvPicPr>
          <p:cNvPr id="3" name="Рисунок 2" descr="Россия - Смотреть онлайн фильмы, скачать фильмы бесплатно - …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46" y="0"/>
            <a:ext cx="6696174" cy="48577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4282" y="4929198"/>
            <a:ext cx="8929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lloon XBd TL" pitchFamily="66" charset="0"/>
              </a:rPr>
              <a:t>7 ноября 1941 года он был участником парада на Красной площади в честь 24-й годовщины Октябрьской революции, проведенный во время </a:t>
            </a:r>
            <a:r>
              <a:rPr lang="ru-RU" sz="2400" b="1" dirty="0" smtClean="0">
                <a:latin typeface="Balloon XBd TL" pitchFamily="66" charset="0"/>
              </a:rPr>
              <a:t>обороны города Москвы, когда линия фронта проходила всего в нескольких десятках километров от города.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ome\Downloads\кни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8870845" cy="5904656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85572"/>
            <a:ext cx="5800728" cy="4805101"/>
          </a:xfrm>
        </p:spPr>
      </p:pic>
      <p:sp>
        <p:nvSpPr>
          <p:cNvPr id="5" name="TextBox 4"/>
          <p:cNvSpPr txBox="1"/>
          <p:nvPr/>
        </p:nvSpPr>
        <p:spPr>
          <a:xfrm>
            <a:off x="214282" y="4857760"/>
            <a:ext cx="87154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Balloon XBd TL" pitchFamily="66" charset="0"/>
              </a:rPr>
              <a:t>Он принимал участие в обороне города Москвы, а после (в 1942 г.) в наступательной Ржевско-Вяземской операции Калининского и Западного фронтов в результате которой советские войска отбросили противника на западном направлении и освободили многие районы Калининской и Смоленской областей</a:t>
            </a:r>
            <a:r>
              <a:rPr lang="ru-RU" sz="20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9402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ome\Downloads\кни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9" y="0"/>
            <a:ext cx="9079431" cy="6572272"/>
          </a:xfrm>
          <a:prstGeom prst="rect">
            <a:avLst/>
          </a:prstGeom>
          <a:noFill/>
        </p:spPr>
      </p:pic>
      <p:pic>
        <p:nvPicPr>
          <p:cNvPr id="3074" name="Picture 2" descr="C:\Users\Home\Downloads\RIAN_archive_611206_Soldiers_of_mopping_up_anti-tank_battal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008" y="188640"/>
            <a:ext cx="5669054" cy="38833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68144" y="332656"/>
            <a:ext cx="327585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alloon XBd TL" pitchFamily="66" charset="0"/>
              </a:rPr>
              <a:t>Это была одна из самых кровопролитных операций Великой Отечественной Войны: всего за 4 месяца боёв погибло около 270 тысяч человек. Общие потери противника — около 130 тысяч солдат и офицеров убитыми, ранеными и пропавшими без вести.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ownloads\кни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9" y="260648"/>
            <a:ext cx="8870845" cy="6597352"/>
          </a:xfrm>
          <a:prstGeom prst="rect">
            <a:avLst/>
          </a:prstGeom>
          <a:noFill/>
        </p:spPr>
      </p:pic>
      <p:pic>
        <p:nvPicPr>
          <p:cNvPr id="4098" name="Picture 2" descr="C:\Users\Home\Downloads\03-mp11B-68a-700x4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086020"/>
            <a:ext cx="5942464" cy="36751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95736" y="476673"/>
            <a:ext cx="64087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Balloon XBd TL" pitchFamily="66" charset="0"/>
              </a:rPr>
              <a:t>Городу Ржеву выпала особая доля в Великой Отечественной войне: город семнадцать месяцев не только находился в фашистской оккупации, но длительное время был городом-фронтом</a:t>
            </a:r>
            <a:endParaRPr lang="ru-RU" sz="2800" b="1" dirty="0">
              <a:latin typeface="Balloon XBd T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ownloads\hel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83512" cy="63824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63888" y="404664"/>
            <a:ext cx="5400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Balloon XBd TL" pitchFamily="66" charset="0"/>
              </a:rPr>
              <a:t>Все выжившие в боях под Ржевом подчеркивают, что за всю войну они не знали сражений, равных этим по ожесточенности. Летом и осенью 1942 года земля под Ржевом стонала от поступи сотен танков, от разрывов бомб, снарядов и мин, а в малых реках текла красная от человеческой крови вода, целые поля были покрыты трупами. </a:t>
            </a:r>
            <a:endParaRPr lang="ru-RU" sz="2800" b="1" dirty="0">
              <a:solidFill>
                <a:schemeClr val="bg1"/>
              </a:solidFill>
              <a:latin typeface="Balloon XBd T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503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СТРАНИЦА  СЕМЕЙНОЙ  СЛАВЫ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      приказ о награждении</vt:lpstr>
      <vt:lpstr>Слайд 14</vt:lpstr>
      <vt:lpstr>Слайд 15</vt:lpstr>
      <vt:lpstr>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БЕССМЕРТНЫЙ ПОЛК</dc:title>
  <dc:creator>Home</dc:creator>
  <cp:lastModifiedBy>020413</cp:lastModifiedBy>
  <cp:revision>23</cp:revision>
  <dcterms:created xsi:type="dcterms:W3CDTF">2015-04-27T19:58:21Z</dcterms:created>
  <dcterms:modified xsi:type="dcterms:W3CDTF">2015-11-12T05:17:30Z</dcterms:modified>
</cp:coreProperties>
</file>