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9" r:id="rId2"/>
    <p:sldId id="270" r:id="rId3"/>
    <p:sldId id="257" r:id="rId4"/>
    <p:sldId id="258" r:id="rId5"/>
    <p:sldId id="259" r:id="rId6"/>
    <p:sldId id="260" r:id="rId7"/>
    <p:sldId id="267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0000"/>
    <a:srgbClr val="3A30C2"/>
    <a:srgbClr val="82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83" autoAdjust="0"/>
  </p:normalViewPr>
  <p:slideViewPr>
    <p:cSldViewPr>
      <p:cViewPr>
        <p:scale>
          <a:sx n="100" d="100"/>
          <a:sy n="100" d="100"/>
        </p:scale>
        <p:origin x="-186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8ACF2-2F80-425E-AFE7-F918D360E47B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D88B-ADCC-4B89-976C-D91FCE9F0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9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D88B-ADCC-4B89-976C-D91FCE9F06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8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D88B-ADCC-4B89-976C-D91FCE9F06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5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69000">
              <a:schemeClr val="accent1">
                <a:tint val="44500"/>
                <a:satMod val="160000"/>
              </a:schemeClr>
            </a:gs>
            <a:gs pos="9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393D98-7B2E-40E8-AFE9-6078D64BA7D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44E130-7BD0-490D-BD41-0E5D82A318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419872" y="5301208"/>
            <a:ext cx="554461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ГБОУ Школа  №</a:t>
            </a:r>
            <a:r>
              <a:rPr lang="ru-RU" sz="1600" b="1" dirty="0">
                <a:solidFill>
                  <a:srgbClr val="FF0000"/>
                </a:solidFill>
              </a:rPr>
              <a:t>494 </a:t>
            </a:r>
            <a:r>
              <a:rPr lang="ru-RU" sz="1600" b="1" dirty="0" smtClean="0">
                <a:solidFill>
                  <a:srgbClr val="FF0000"/>
                </a:solidFill>
              </a:rPr>
              <a:t>г. Москвы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Автор </a:t>
            </a:r>
            <a:r>
              <a:rPr lang="ru-RU" sz="1600" b="1" dirty="0" smtClean="0">
                <a:solidFill>
                  <a:srgbClr val="FF0000"/>
                </a:solidFill>
              </a:rPr>
              <a:t>проекта: </a:t>
            </a:r>
            <a:r>
              <a:rPr lang="ru-RU" sz="1600" b="1" dirty="0" err="1" smtClean="0">
                <a:solidFill>
                  <a:srgbClr val="FF0000"/>
                </a:solidFill>
              </a:rPr>
              <a:t>Балаш</a:t>
            </a:r>
            <a:r>
              <a:rPr lang="ru-RU" sz="1600" b="1" dirty="0" smtClean="0">
                <a:solidFill>
                  <a:srgbClr val="FF0000"/>
                </a:solidFill>
              </a:rPr>
              <a:t> Виктория, </a:t>
            </a:r>
            <a:r>
              <a:rPr lang="ru-RU" sz="1600" b="1" dirty="0">
                <a:solidFill>
                  <a:srgbClr val="FF0000"/>
                </a:solidFill>
              </a:rPr>
              <a:t>ученица </a:t>
            </a:r>
            <a:r>
              <a:rPr lang="ru-RU" sz="1600" b="1" dirty="0" smtClean="0">
                <a:solidFill>
                  <a:srgbClr val="FF0000"/>
                </a:solidFill>
              </a:rPr>
              <a:t>5 </a:t>
            </a:r>
            <a:r>
              <a:rPr lang="ru-RU" sz="1600" b="1" dirty="0">
                <a:solidFill>
                  <a:srgbClr val="FF0000"/>
                </a:solidFill>
              </a:rPr>
              <a:t>«А» </a:t>
            </a:r>
            <a:r>
              <a:rPr lang="ru-RU" sz="1600" b="1" dirty="0" smtClean="0">
                <a:solidFill>
                  <a:srgbClr val="FF0000"/>
                </a:solidFill>
              </a:rPr>
              <a:t>класса.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13716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Руководитель</a:t>
            </a:r>
            <a:r>
              <a:rPr lang="ru-RU" sz="1600" b="1" dirty="0" smtClean="0">
                <a:solidFill>
                  <a:srgbClr val="0070C0"/>
                </a:solidFill>
              </a:rPr>
              <a:t>: Ткачева Любовь </a:t>
            </a:r>
            <a:r>
              <a:rPr lang="ru-RU" sz="1600" b="1" dirty="0" smtClean="0">
                <a:solidFill>
                  <a:srgbClr val="0070C0"/>
                </a:solidFill>
              </a:rPr>
              <a:t>Тимофеевна</a:t>
            </a:r>
            <a:r>
              <a:rPr lang="ru-RU" sz="1600" b="1" dirty="0" smtClean="0">
                <a:solidFill>
                  <a:srgbClr val="0070C0"/>
                </a:solidFill>
              </a:rPr>
              <a:t>, педагог-организатор,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тел. 8 495 </a:t>
            </a:r>
            <a:r>
              <a:rPr lang="ru-RU" sz="1600" b="1" dirty="0" smtClean="0">
                <a:solidFill>
                  <a:srgbClr val="0070C0"/>
                </a:solidFill>
              </a:rPr>
              <a:t>675 05 58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8496944" cy="18722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49491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kern="10" dirty="0" smtClean="0">
                <a:ln>
                  <a:solidFill>
                    <a:schemeClr val="tx1"/>
                  </a:solidFill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Фотографии из семейного </a:t>
            </a:r>
          </a:p>
          <a:p>
            <a:pPr algn="ctr"/>
            <a:r>
              <a:rPr lang="ru-RU" sz="3600" b="1" kern="10" dirty="0" smtClean="0">
                <a:ln>
                  <a:solidFill>
                    <a:schemeClr val="tx1"/>
                  </a:solidFill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альбома</a:t>
            </a:r>
            <a:endParaRPr lang="ru-RU" sz="3600" b="1" kern="10" dirty="0">
              <a:ln>
                <a:solidFill>
                  <a:schemeClr val="tx1"/>
                </a:solidFill>
              </a:ln>
              <a:solidFill>
                <a:srgbClr val="9933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7"/>
            <a:ext cx="4968527" cy="253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9630"/>
            <a:ext cx="8519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Я ценю прошлое и люблю настоящее своих близких.</a:t>
            </a:r>
          </a:p>
          <a:p>
            <a:r>
              <a:rPr lang="ru-RU" sz="3200" b="1" dirty="0" smtClean="0">
                <a:solidFill>
                  <a:srgbClr val="6C0000"/>
                </a:solidFill>
              </a:rPr>
              <a:t>И </a:t>
            </a:r>
            <a:r>
              <a:rPr lang="ru-RU" sz="3200" b="1" dirty="0">
                <a:solidFill>
                  <a:srgbClr val="6C0000"/>
                </a:solidFill>
              </a:rPr>
              <a:t>сегодня </a:t>
            </a:r>
            <a:r>
              <a:rPr lang="ru-RU" sz="3200" b="1" dirty="0" smtClean="0">
                <a:solidFill>
                  <a:srgbClr val="6C0000"/>
                </a:solidFill>
              </a:rPr>
              <a:t>хочу сказать</a:t>
            </a:r>
            <a:r>
              <a:rPr lang="ru-RU" sz="3200" b="1" dirty="0">
                <a:solidFill>
                  <a:srgbClr val="6C0000"/>
                </a:solidFill>
              </a:rPr>
              <a:t>: «Мы </a:t>
            </a:r>
            <a:r>
              <a:rPr lang="ru-RU" sz="3200" b="1" dirty="0" smtClean="0">
                <a:solidFill>
                  <a:srgbClr val="6C0000"/>
                </a:solidFill>
              </a:rPr>
              <a:t>вас </a:t>
            </a:r>
            <a:r>
              <a:rPr lang="ru-RU" sz="3200" b="1" dirty="0">
                <a:solidFill>
                  <a:srgbClr val="6C0000"/>
                </a:solidFill>
              </a:rPr>
              <a:t>помним! Мы </a:t>
            </a:r>
            <a:r>
              <a:rPr lang="ru-RU" sz="3200" b="1" dirty="0" smtClean="0">
                <a:solidFill>
                  <a:srgbClr val="6C0000"/>
                </a:solidFill>
              </a:rPr>
              <a:t>вас </a:t>
            </a:r>
            <a:r>
              <a:rPr lang="ru-RU" sz="3200" b="1" dirty="0">
                <a:solidFill>
                  <a:srgbClr val="6C0000"/>
                </a:solidFill>
              </a:rPr>
              <a:t>любим! Мы </a:t>
            </a:r>
            <a:r>
              <a:rPr lang="ru-RU" sz="3200" b="1" dirty="0" smtClean="0">
                <a:solidFill>
                  <a:srgbClr val="6C0000"/>
                </a:solidFill>
              </a:rPr>
              <a:t>вами </a:t>
            </a:r>
            <a:r>
              <a:rPr lang="ru-RU" sz="3200" b="1" dirty="0">
                <a:solidFill>
                  <a:srgbClr val="6C0000"/>
                </a:solidFill>
              </a:rPr>
              <a:t>гордимся! </a:t>
            </a:r>
            <a:r>
              <a:rPr lang="ru-RU" sz="3200" b="1" dirty="0" smtClean="0">
                <a:solidFill>
                  <a:srgbClr val="6C0000"/>
                </a:solidFill>
              </a:rPr>
              <a:t>Мы </a:t>
            </a:r>
            <a:r>
              <a:rPr lang="ru-RU" sz="3200" b="1" dirty="0">
                <a:solidFill>
                  <a:srgbClr val="6C0000"/>
                </a:solidFill>
              </a:rPr>
              <a:t>будем достойны </a:t>
            </a:r>
            <a:r>
              <a:rPr lang="ru-RU" sz="3200" b="1" dirty="0" smtClean="0">
                <a:solidFill>
                  <a:srgbClr val="6C0000"/>
                </a:solidFill>
              </a:rPr>
              <a:t>вас</a:t>
            </a:r>
            <a:r>
              <a:rPr lang="ru-RU" sz="3200" b="1" dirty="0">
                <a:solidFill>
                  <a:srgbClr val="6C0000"/>
                </a:solidFill>
              </a:rPr>
              <a:t>!»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C:\Users\sch494\AppData\Local\Microsoft\Windows\Temporary Internet Files\Content.IE5\TMUHB0B9\0_7ac92_3a2ae6c3_X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620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6632"/>
            <a:ext cx="5652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C0000"/>
                </a:solidFill>
              </a:rPr>
              <a:t>Как </a:t>
            </a:r>
            <a:r>
              <a:rPr lang="ru-RU" sz="2400" b="1" dirty="0">
                <a:solidFill>
                  <a:srgbClr val="6C0000"/>
                </a:solidFill>
              </a:rPr>
              <a:t>много жёлтых снимков на Руси</a:t>
            </a:r>
          </a:p>
          <a:p>
            <a:r>
              <a:rPr lang="ru-RU" sz="2400" b="1" dirty="0" smtClean="0">
                <a:solidFill>
                  <a:srgbClr val="6C0000"/>
                </a:solidFill>
              </a:rPr>
              <a:t>В </a:t>
            </a:r>
            <a:r>
              <a:rPr lang="ru-RU" sz="2400" b="1" dirty="0">
                <a:solidFill>
                  <a:srgbClr val="6C0000"/>
                </a:solidFill>
              </a:rPr>
              <a:t>такой простой и бережной оправе!</a:t>
            </a:r>
          </a:p>
          <a:p>
            <a:r>
              <a:rPr lang="ru-RU" sz="2400" b="1" dirty="0" smtClean="0">
                <a:solidFill>
                  <a:srgbClr val="6C0000"/>
                </a:solidFill>
              </a:rPr>
              <a:t>И </a:t>
            </a:r>
            <a:r>
              <a:rPr lang="ru-RU" sz="2400" b="1" dirty="0">
                <a:solidFill>
                  <a:srgbClr val="6C0000"/>
                </a:solidFill>
              </a:rPr>
              <a:t>вдруг открылся мне и поразил</a:t>
            </a:r>
          </a:p>
          <a:p>
            <a:r>
              <a:rPr lang="ru-RU" sz="2400" b="1" dirty="0" smtClean="0">
                <a:solidFill>
                  <a:srgbClr val="6C0000"/>
                </a:solidFill>
              </a:rPr>
              <a:t>Сиротский </a:t>
            </a:r>
            <a:r>
              <a:rPr lang="ru-RU" sz="2400" b="1" dirty="0">
                <a:solidFill>
                  <a:srgbClr val="6C0000"/>
                </a:solidFill>
              </a:rPr>
              <a:t>смысл семейных фотографий!</a:t>
            </a:r>
          </a:p>
          <a:p>
            <a:r>
              <a:rPr lang="ru-RU" sz="2400" b="1" dirty="0" smtClean="0">
                <a:solidFill>
                  <a:srgbClr val="6C0000"/>
                </a:solidFill>
              </a:rPr>
              <a:t>Огнём</a:t>
            </a:r>
            <a:r>
              <a:rPr lang="ru-RU" sz="2400" b="1" dirty="0">
                <a:solidFill>
                  <a:srgbClr val="6C0000"/>
                </a:solidFill>
              </a:rPr>
              <a:t>, враждой земля полным-полна,</a:t>
            </a:r>
          </a:p>
          <a:p>
            <a:r>
              <a:rPr lang="ru-RU" sz="2400" b="1" dirty="0" smtClean="0">
                <a:solidFill>
                  <a:srgbClr val="6C0000"/>
                </a:solidFill>
              </a:rPr>
              <a:t>И </a:t>
            </a:r>
            <a:r>
              <a:rPr lang="ru-RU" sz="2400" b="1" dirty="0">
                <a:solidFill>
                  <a:srgbClr val="6C0000"/>
                </a:solidFill>
              </a:rPr>
              <a:t>близких всех душа не позабудет…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6C0000"/>
                </a:solidFill>
              </a:rPr>
              <a:t>Скажи</a:t>
            </a:r>
            <a:r>
              <a:rPr lang="ru-RU" sz="2400" b="1" dirty="0">
                <a:solidFill>
                  <a:srgbClr val="6C0000"/>
                </a:solidFill>
              </a:rPr>
              <a:t>, родимый, будет ли война</a:t>
            </a:r>
            <a:r>
              <a:rPr lang="ru-RU" sz="2400" b="1" dirty="0" smtClean="0">
                <a:solidFill>
                  <a:srgbClr val="6C000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6C0000"/>
                </a:solidFill>
              </a:rPr>
              <a:t>И </a:t>
            </a:r>
            <a:r>
              <a:rPr lang="ru-RU" sz="2400" b="1" dirty="0">
                <a:solidFill>
                  <a:srgbClr val="6C0000"/>
                </a:solidFill>
              </a:rPr>
              <a:t>я сказала</a:t>
            </a:r>
            <a:r>
              <a:rPr lang="ru-RU" sz="2400" b="1" dirty="0" smtClean="0">
                <a:solidFill>
                  <a:srgbClr val="6C0000"/>
                </a:solidFill>
              </a:rPr>
              <a:t>:                                                                                </a:t>
            </a:r>
            <a:r>
              <a:rPr lang="ru-RU" sz="2400" b="1" dirty="0">
                <a:solidFill>
                  <a:srgbClr val="6C0000"/>
                </a:solidFill>
              </a:rPr>
              <a:t>-Наверное, не будет…</a:t>
            </a:r>
          </a:p>
          <a:p>
            <a:pPr algn="r"/>
            <a:r>
              <a:rPr lang="ru-RU" sz="2400" b="1" dirty="0">
                <a:solidFill>
                  <a:srgbClr val="6C0000"/>
                </a:solidFill>
              </a:rPr>
              <a:t> </a:t>
            </a:r>
            <a:r>
              <a:rPr lang="ru-RU" sz="2400" b="1" dirty="0" smtClean="0">
                <a:solidFill>
                  <a:srgbClr val="6C0000"/>
                </a:solidFill>
              </a:rPr>
              <a:t>Николай Рубцов </a:t>
            </a:r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1027" name="Picture 3" descr="C:\Users\sch494\Desktop\Ф-то\документ. фото из шк. музея\IMG_4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79474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0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C0000"/>
                </a:solidFill>
              </a:rPr>
              <a:t>Война</a:t>
            </a:r>
            <a:r>
              <a:rPr lang="ru-RU" sz="3600" b="1" dirty="0">
                <a:solidFill>
                  <a:srgbClr val="6C0000"/>
                </a:solidFill>
              </a:rPr>
              <a:t>, которую нельзя забывать</a:t>
            </a:r>
            <a:r>
              <a:rPr lang="ru-RU" sz="3600" b="1" dirty="0" smtClean="0">
                <a:solidFill>
                  <a:srgbClr val="6C0000"/>
                </a:solidFill>
              </a:rPr>
              <a:t>…</a:t>
            </a:r>
          </a:p>
          <a:p>
            <a:r>
              <a:rPr lang="ru-RU" sz="2400" b="1" dirty="0" smtClean="0"/>
              <a:t>        Великая Отечественная война оставила след в семье каждого российского человека. Война коснулась и моей семьи. Мои дедушки и бабушки были молоды, мечтали о хорошей жизни, но началась война, которая изменила их судьбы.</a:t>
            </a:r>
            <a:endParaRPr lang="ru-RU" sz="2400" b="1" dirty="0"/>
          </a:p>
          <a:p>
            <a:r>
              <a:rPr lang="ru-RU" altLang="ru-RU" sz="2400" b="1" dirty="0" smtClean="0">
                <a:solidFill>
                  <a:srgbClr val="6C0000"/>
                </a:solidFill>
              </a:rPr>
              <a:t>         Мы </a:t>
            </a:r>
            <a:r>
              <a:rPr lang="ru-RU" altLang="ru-RU" sz="2400" b="1" dirty="0">
                <a:solidFill>
                  <a:srgbClr val="6C0000"/>
                </a:solidFill>
              </a:rPr>
              <a:t>с мамой листаем страницы семейного альбома. Вот фотографии, к которым особенно бережно относятся в нашей семье. Это фотографии моих </a:t>
            </a:r>
            <a:r>
              <a:rPr lang="ru-RU" altLang="ru-RU" sz="2400" b="1" dirty="0" smtClean="0">
                <a:solidFill>
                  <a:srgbClr val="6C0000"/>
                </a:solidFill>
              </a:rPr>
              <a:t>близких </a:t>
            </a:r>
            <a:r>
              <a:rPr lang="ru-RU" altLang="ru-RU" sz="2400" b="1" dirty="0">
                <a:solidFill>
                  <a:srgbClr val="6C0000"/>
                </a:solidFill>
              </a:rPr>
              <a:t>– участников Великой Отечественной войны. </a:t>
            </a:r>
            <a:br>
              <a:rPr lang="ru-RU" altLang="ru-RU" sz="2400" b="1" dirty="0">
                <a:solidFill>
                  <a:srgbClr val="6C0000"/>
                </a:solidFill>
              </a:rPr>
            </a:br>
            <a:endParaRPr lang="ru-RU" sz="2400" b="1" dirty="0" smtClean="0">
              <a:solidFill>
                <a:srgbClr val="6C0000"/>
              </a:solidFill>
            </a:endParaRPr>
          </a:p>
        </p:txBody>
      </p:sp>
      <p:pic>
        <p:nvPicPr>
          <p:cNvPr id="2050" name="Picture 2" descr="E:\DCIM\100OLYMP\PA10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92" y="4509120"/>
            <a:ext cx="3024336" cy="2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83" y="3441680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  <a:r>
              <a:rPr lang="ru-RU" sz="2400" b="1" dirty="0" smtClean="0"/>
              <a:t>С пожелтевшей фотографии на меня смотрит лицо молодого человека. Это </a:t>
            </a:r>
            <a:r>
              <a:rPr lang="ru-RU" sz="2400" b="1" dirty="0"/>
              <a:t>мой </a:t>
            </a:r>
            <a:r>
              <a:rPr lang="ru-RU" sz="2400" b="1" dirty="0" smtClean="0"/>
              <a:t>прадедушка </a:t>
            </a:r>
            <a:r>
              <a:rPr lang="ru-RU" sz="2400" b="1" dirty="0">
                <a:solidFill>
                  <a:srgbClr val="3A30C2"/>
                </a:solidFill>
              </a:rPr>
              <a:t>Комаров Егор Васильевич </a:t>
            </a:r>
            <a:r>
              <a:rPr lang="ru-RU" sz="2400" b="1" dirty="0" smtClean="0">
                <a:solidFill>
                  <a:srgbClr val="3A30C2"/>
                </a:solidFill>
              </a:rPr>
              <a:t>. </a:t>
            </a:r>
            <a:r>
              <a:rPr lang="ru-RU" sz="2400" b="1" dirty="0" smtClean="0"/>
              <a:t>Уже в </a:t>
            </a:r>
            <a:r>
              <a:rPr lang="ru-RU" sz="2400" b="1" dirty="0"/>
              <a:t>июне 1941 года</a:t>
            </a:r>
            <a:r>
              <a:rPr lang="ru-RU" sz="2400" b="1" dirty="0" smtClean="0"/>
              <a:t> ушёл </a:t>
            </a:r>
            <a:r>
              <a:rPr lang="ru-RU" sz="2400" b="1" dirty="0"/>
              <a:t>на фронт. Храбро </a:t>
            </a:r>
            <a:r>
              <a:rPr lang="ru-RU" sz="2400" b="1" dirty="0" smtClean="0"/>
              <a:t>сражался </a:t>
            </a:r>
            <a:r>
              <a:rPr lang="ru-RU" sz="2400" b="1" dirty="0"/>
              <a:t>с фашистскими </a:t>
            </a:r>
            <a:r>
              <a:rPr lang="ru-RU" sz="2400" b="1" dirty="0" smtClean="0"/>
              <a:t>захватчиками. Он был тяжело ранен, попал в госпиталь. В семье очень </a:t>
            </a:r>
            <a:r>
              <a:rPr lang="ru-RU" sz="2400" b="1" dirty="0"/>
              <a:t>переживали </a:t>
            </a:r>
            <a:r>
              <a:rPr lang="ru-RU" sz="2400" b="1" dirty="0" smtClean="0"/>
              <a:t>за Егора. Все с </a:t>
            </a:r>
            <a:r>
              <a:rPr lang="ru-RU" sz="2400" b="1" dirty="0"/>
              <a:t>нетерпением ждали </a:t>
            </a:r>
            <a:r>
              <a:rPr lang="ru-RU" sz="2400" b="1" dirty="0" smtClean="0"/>
              <a:t>писем. Но случилось самое страшное – он пропал без вести. </a:t>
            </a:r>
            <a:r>
              <a:rPr lang="ru-RU" sz="2400" b="1" dirty="0"/>
              <a:t>Не дожил солдат до Победы, так и не узнали родные, где сложил голову дорогой им человек. </a:t>
            </a:r>
            <a:r>
              <a:rPr lang="ru-RU" sz="2400" b="1" dirty="0" smtClean="0"/>
              <a:t>Но наша семья всегда будет помнить о нем.</a:t>
            </a:r>
            <a:endParaRPr lang="ru-RU" sz="2400" b="1" dirty="0"/>
          </a:p>
        </p:txBody>
      </p:sp>
      <p:pic>
        <p:nvPicPr>
          <p:cNvPr id="3" name="Picture 2" descr="C:\Users\Вика\Desktop\2013_05_04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66" y="22523"/>
            <a:ext cx="2452932" cy="34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9" y="3749457"/>
            <a:ext cx="87893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Мой прадедушка </a:t>
            </a:r>
            <a:r>
              <a:rPr lang="ru-RU" sz="2400" b="1" dirty="0" smtClean="0">
                <a:solidFill>
                  <a:srgbClr val="3A30C2"/>
                </a:solidFill>
              </a:rPr>
              <a:t>Синичкин Николай Михайлович, </a:t>
            </a:r>
            <a:r>
              <a:rPr lang="ru-RU" sz="2400" b="1" dirty="0" smtClean="0"/>
              <a:t>был призван на фронт в июле 1941. Прошел всю войну сначала рядовым пехоты, был в разведке, а с 1944г. командовал взводом  « Катюш». Был четырежды ранен. Награжден медалями:</a:t>
            </a:r>
          </a:p>
          <a:p>
            <a:r>
              <a:rPr lang="ru-RU" sz="2400" b="1" dirty="0" smtClean="0"/>
              <a:t> «За отвагу»; </a:t>
            </a:r>
          </a:p>
          <a:p>
            <a:r>
              <a:rPr lang="ru-RU" sz="2400" b="1" dirty="0" smtClean="0"/>
              <a:t>«За оборону Сталинграда»;</a:t>
            </a:r>
          </a:p>
          <a:p>
            <a:r>
              <a:rPr lang="ru-RU" sz="2400" b="1" dirty="0" smtClean="0"/>
              <a:t>«За взятие Берлина».</a:t>
            </a:r>
            <a:endParaRPr lang="ru-RU" sz="2400" b="1" dirty="0"/>
          </a:p>
        </p:txBody>
      </p:sp>
      <p:pic>
        <p:nvPicPr>
          <p:cNvPr id="1026" name="Picture 2" descr="http://s41.radikal.ru/i093/1005/52/0bc71b01aa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14" y="219739"/>
            <a:ext cx="1529779" cy="29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9739"/>
            <a:ext cx="1604764" cy="297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bosonogoe.ru/uploads/images/d/4/4/8/631/e23239a2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9738"/>
            <a:ext cx="1615325" cy="29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ка\Desktop\2013_05_04\IMG_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739"/>
            <a:ext cx="2880320" cy="32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2119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 Я </a:t>
            </a:r>
            <a:r>
              <a:rPr lang="ru-RU" sz="2400" b="1" dirty="0"/>
              <a:t>горжусь, что в нашем роду  есть </a:t>
            </a:r>
            <a:r>
              <a:rPr lang="ru-RU" sz="2400" b="1" dirty="0" smtClean="0"/>
              <a:t>прадедушка </a:t>
            </a:r>
            <a:r>
              <a:rPr lang="ru-RU" sz="2400" b="1" dirty="0" err="1" smtClean="0">
                <a:solidFill>
                  <a:srgbClr val="3A30C2"/>
                </a:solidFill>
              </a:rPr>
              <a:t>Фитисов</a:t>
            </a:r>
            <a:r>
              <a:rPr lang="ru-RU" sz="2400" b="1" dirty="0" smtClean="0">
                <a:solidFill>
                  <a:srgbClr val="3A30C2"/>
                </a:solidFill>
              </a:rPr>
              <a:t> Алексей Кириллович. </a:t>
            </a:r>
          </a:p>
          <a:p>
            <a:pPr algn="just"/>
            <a:r>
              <a:rPr lang="ru-RU" sz="2400" b="1" dirty="0" smtClean="0"/>
              <a:t>Он прошел всю войну и дошел до Берлина, был ранен, попал в плен, был освобожден и снова вернулся на фронт. Награжден многими орденами и медалями, в том числе </a:t>
            </a:r>
            <a:r>
              <a:rPr lang="ru-RU" sz="2400" b="1" dirty="0"/>
              <a:t>о</a:t>
            </a:r>
            <a:r>
              <a:rPr lang="ru-RU" sz="2400" b="1" dirty="0" smtClean="0"/>
              <a:t>рденом Отечественной войны</a:t>
            </a:r>
            <a:r>
              <a:rPr lang="en-US" sz="2400" b="1" dirty="0" smtClean="0"/>
              <a:t> I</a:t>
            </a:r>
            <a:r>
              <a:rPr lang="ru-RU" sz="2400" b="1" dirty="0" smtClean="0"/>
              <a:t> степени.</a:t>
            </a:r>
            <a:endParaRPr lang="ru-RU" sz="2400" b="1" dirty="0"/>
          </a:p>
        </p:txBody>
      </p:sp>
      <p:pic>
        <p:nvPicPr>
          <p:cNvPr id="3074" name="Picture 2" descr="http://s011.radikal.ru/i315/1102/ac/283c74d609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26" y="102344"/>
            <a:ext cx="2475373" cy="26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340" y="3686865"/>
            <a:ext cx="8788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</a:t>
            </a:r>
            <a:r>
              <a:rPr lang="ru-RU" sz="2400" b="1" dirty="0" smtClean="0"/>
              <a:t>Прадедушки </a:t>
            </a:r>
            <a:r>
              <a:rPr lang="ru-RU" sz="2400" b="1" dirty="0"/>
              <a:t>нет в живых, но наша семья помнит о нем. Невозможно забыть людей которые, не жалея своих сил, здоровья и жизни, прошли </a:t>
            </a:r>
            <a:r>
              <a:rPr lang="ru-RU" sz="2400" b="1" dirty="0" smtClean="0"/>
              <a:t>тяжелый путь </a:t>
            </a:r>
            <a:r>
              <a:rPr lang="ru-RU" sz="2400" b="1" dirty="0"/>
              <a:t>для того чтобы освободить нашу страну от фашистов, </a:t>
            </a:r>
            <a:r>
              <a:rPr lang="ru-RU" sz="2400" b="1" dirty="0" smtClean="0"/>
              <a:t> </a:t>
            </a:r>
            <a:r>
              <a:rPr lang="ru-RU" sz="2400" b="1" dirty="0"/>
              <a:t>чтобы мы жили в счастливом мире.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        Пусть </a:t>
            </a:r>
            <a:r>
              <a:rPr lang="ru-RU" sz="2400" b="1" dirty="0"/>
              <a:t>война не напоминает о себе никогда. </a:t>
            </a:r>
            <a:endParaRPr lang="ru-RU" sz="2400" b="1" dirty="0" smtClean="0"/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  Светлая </a:t>
            </a:r>
            <a:r>
              <a:rPr lang="ru-RU" sz="2400" b="1" dirty="0"/>
              <a:t>память всем героям, которые защищали нашу страну.</a:t>
            </a:r>
          </a:p>
        </p:txBody>
      </p:sp>
    </p:spTree>
    <p:extLst>
      <p:ext uri="{BB962C8B-B14F-4D97-AF65-F5344CB8AC3E}">
        <p14:creationId xmlns:p14="http://schemas.microsoft.com/office/powerpoint/2010/main" val="40894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01" y="4190228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Когда началась война, моей прабабушке </a:t>
            </a:r>
            <a:r>
              <a:rPr lang="ru-RU" sz="2400" b="1" dirty="0" err="1" smtClean="0">
                <a:solidFill>
                  <a:srgbClr val="3A30C2"/>
                </a:solidFill>
              </a:rPr>
              <a:t>Цироцкой</a:t>
            </a:r>
            <a:r>
              <a:rPr lang="ru-RU" sz="2400" b="1" dirty="0" smtClean="0">
                <a:solidFill>
                  <a:srgbClr val="3A30C2"/>
                </a:solidFill>
              </a:rPr>
              <a:t> Фиале Андреевне </a:t>
            </a:r>
            <a:r>
              <a:rPr lang="ru-RU" sz="2400" b="1" dirty="0" smtClean="0"/>
              <a:t>был 21 год. Она рыла окопы, защищая Москву от немцев, работала в госпитале,  помогая раненым бойцам. </a:t>
            </a:r>
          </a:p>
          <a:p>
            <a:pPr algn="just"/>
            <a:r>
              <a:rPr lang="ru-RU" sz="2400" b="1" dirty="0" smtClean="0"/>
              <a:t>Всю войну моя бабушка сдавала кровь </a:t>
            </a:r>
            <a:r>
              <a:rPr lang="ru-RU" sz="2400" b="1" dirty="0"/>
              <a:t>для раненых. </a:t>
            </a:r>
            <a:r>
              <a:rPr lang="ru-RU" sz="2400" b="1" dirty="0" smtClean="0"/>
              <a:t>Она ветеран </a:t>
            </a:r>
            <a:r>
              <a:rPr lang="ru-RU" sz="2400" b="1" dirty="0"/>
              <a:t>войны и труда. </a:t>
            </a:r>
          </a:p>
        </p:txBody>
      </p:sp>
      <p:pic>
        <p:nvPicPr>
          <p:cNvPr id="1026" name="Picture 2" descr="C:\Users\Вика\Desktop\IMG_8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072040"/>
            <a:ext cx="2376264" cy="31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576" y="11663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C0000"/>
                </a:solidFill>
              </a:rPr>
              <a:t>Наши деды сражались на той войне. Наши бабушки тоже как могли приближали День </a:t>
            </a:r>
            <a:r>
              <a:rPr lang="ru-RU" sz="2400" b="1" dirty="0">
                <a:solidFill>
                  <a:srgbClr val="6C0000"/>
                </a:solidFill>
              </a:rPr>
              <a:t>П</a:t>
            </a:r>
            <a:r>
              <a:rPr lang="ru-RU" sz="2400" b="1" dirty="0" smtClean="0">
                <a:solidFill>
                  <a:srgbClr val="6C0000"/>
                </a:solidFill>
              </a:rPr>
              <a:t>обеды. </a:t>
            </a:r>
            <a:endParaRPr lang="ru-RU" sz="2400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512" y="358252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</a:t>
            </a:r>
            <a:r>
              <a:rPr lang="ru-RU" sz="2400" b="1" dirty="0" smtClean="0"/>
              <a:t>Моя прабабушка  </a:t>
            </a:r>
            <a:r>
              <a:rPr lang="ru-RU" sz="2400" b="1" dirty="0" err="1" smtClean="0">
                <a:solidFill>
                  <a:srgbClr val="3A30C2"/>
                </a:solidFill>
              </a:rPr>
              <a:t>Глумова</a:t>
            </a:r>
            <a:r>
              <a:rPr lang="ru-RU" sz="2400" b="1" dirty="0" smtClean="0">
                <a:solidFill>
                  <a:srgbClr val="3A30C2"/>
                </a:solidFill>
              </a:rPr>
              <a:t> Пелагея Васильевна </a:t>
            </a:r>
            <a:r>
              <a:rPr lang="ru-RU" sz="2400" b="1" dirty="0" smtClean="0"/>
              <a:t>жила в </a:t>
            </a:r>
            <a:r>
              <a:rPr lang="ru-RU" sz="2400" b="1" dirty="0" err="1" smtClean="0"/>
              <a:t>Сталиногорске</a:t>
            </a:r>
            <a:r>
              <a:rPr lang="ru-RU" sz="2400" b="1" dirty="0" smtClean="0"/>
              <a:t> (сейчас Новомосковск). Когда город захватили немцы, она переодела 4 наших бойцов и помогла им выйти из окружения. Но ее выдал предатель. Бабушку хотели повесить и ей пришлось бежать. Два  месяца она пробиралась к своим в Москву.</a:t>
            </a:r>
            <a:r>
              <a:rPr lang="ru-RU" sz="2400" b="1" dirty="0"/>
              <a:t> Впереди были </a:t>
            </a:r>
            <a:r>
              <a:rPr lang="ru-RU" sz="2400" b="1" dirty="0" smtClean="0"/>
              <a:t>другие  тяжелые </a:t>
            </a:r>
            <a:r>
              <a:rPr lang="ru-RU" sz="2400" b="1" dirty="0"/>
              <a:t>испытания, которые </a:t>
            </a:r>
            <a:r>
              <a:rPr lang="ru-RU" sz="2400" b="1" dirty="0" smtClean="0"/>
              <a:t>она преодолела. </a:t>
            </a:r>
          </a:p>
          <a:p>
            <a:pPr algn="just"/>
            <a:r>
              <a:rPr lang="ru-RU" sz="2400" b="1" dirty="0" smtClean="0"/>
              <a:t>        Сейчас </a:t>
            </a:r>
            <a:r>
              <a:rPr lang="ru-RU" sz="2400" b="1" dirty="0"/>
              <a:t>мы знаем, какой ценой завоевано счастье. </a:t>
            </a:r>
          </a:p>
        </p:txBody>
      </p:sp>
      <p:pic>
        <p:nvPicPr>
          <p:cNvPr id="5122" name="Picture 2" descr="C:\Users\Вика\Desktop\2013_05_04\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2520280" cy="36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ка\Desktop\2013_05_04\IMG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6744"/>
            <a:ext cx="2603408" cy="35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83" y="4653136"/>
            <a:ext cx="8424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Когда началась война, моей прабабушке </a:t>
            </a:r>
            <a:r>
              <a:rPr lang="ru-RU" sz="2400" b="1" dirty="0" smtClean="0">
                <a:solidFill>
                  <a:srgbClr val="3A30C2"/>
                </a:solidFill>
              </a:rPr>
              <a:t>Сергеевой Валентине Николаевне </a:t>
            </a:r>
            <a:r>
              <a:rPr lang="ru-RU" sz="2400" b="1" dirty="0" smtClean="0"/>
              <a:t>было всего 4 года. Она хорошо помнит, как они с братом собирали гнилую картошку, потому что не было еды,</a:t>
            </a:r>
            <a:r>
              <a:rPr lang="ru-RU" sz="2400" b="1" dirty="0"/>
              <a:t> </a:t>
            </a:r>
            <a:r>
              <a:rPr lang="ru-RU" sz="2400" b="1" dirty="0" smtClean="0"/>
              <a:t>помнит погибших людей, плачущих детей.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295747"/>
            <a:ext cx="8843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C0000"/>
                </a:solidFill>
              </a:rPr>
              <a:t>Не только судьбы взрослых людей </a:t>
            </a:r>
            <a:r>
              <a:rPr lang="ru-RU" sz="2400" b="1" dirty="0" smtClean="0">
                <a:solidFill>
                  <a:srgbClr val="6C0000"/>
                </a:solidFill>
              </a:rPr>
              <a:t>сломала война. На </a:t>
            </a:r>
            <a:r>
              <a:rPr lang="ru-RU" sz="2400" b="1" dirty="0">
                <a:solidFill>
                  <a:srgbClr val="6C0000"/>
                </a:solidFill>
              </a:rPr>
              <a:t>хрупкие детские плечи легла тяжесть военных невзгод и бедствий.</a:t>
            </a:r>
          </a:p>
        </p:txBody>
      </p:sp>
    </p:spTree>
    <p:extLst>
      <p:ext uri="{BB962C8B-B14F-4D97-AF65-F5344CB8AC3E}">
        <p14:creationId xmlns:p14="http://schemas.microsoft.com/office/powerpoint/2010/main" val="14591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1301</TotalTime>
  <Words>663</Words>
  <Application>Microsoft Office PowerPoint</Application>
  <PresentationFormat>Экран (4:3)</PresentationFormat>
  <Paragraphs>38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sch494</cp:lastModifiedBy>
  <cp:revision>77</cp:revision>
  <dcterms:created xsi:type="dcterms:W3CDTF">2013-05-04T13:40:31Z</dcterms:created>
  <dcterms:modified xsi:type="dcterms:W3CDTF">2015-11-16T12:22:59Z</dcterms:modified>
</cp:coreProperties>
</file>