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48" r:id="rId2"/>
  </p:sldMasterIdLst>
  <p:notesMasterIdLst>
    <p:notesMasterId r:id="rId14"/>
  </p:notesMasterIdLst>
  <p:sldIdLst>
    <p:sldId id="257" r:id="rId3"/>
    <p:sldId id="300" r:id="rId4"/>
    <p:sldId id="305" r:id="rId5"/>
    <p:sldId id="306" r:id="rId6"/>
    <p:sldId id="307" r:id="rId7"/>
    <p:sldId id="308" r:id="rId8"/>
    <p:sldId id="309" r:id="rId9"/>
    <p:sldId id="293" r:id="rId10"/>
    <p:sldId id="295" r:id="rId11"/>
    <p:sldId id="304" r:id="rId12"/>
    <p:sldId id="29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CCECFF"/>
    <a:srgbClr val="CCCCFF"/>
    <a:srgbClr val="9999FF"/>
    <a:srgbClr val="FFCCFF"/>
    <a:srgbClr val="CCFFFF"/>
    <a:srgbClr val="000066"/>
    <a:srgbClr val="000000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 autoAdjust="0"/>
    <p:restoredTop sz="94723" autoAdjust="0"/>
  </p:normalViewPr>
  <p:slideViewPr>
    <p:cSldViewPr>
      <p:cViewPr>
        <p:scale>
          <a:sx n="90" d="100"/>
          <a:sy n="90" d="100"/>
        </p:scale>
        <p:origin x="-6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5D9D3-E595-4BD0-B29B-3F06F8540AC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FCEEE-C0A6-4F29-9222-97D92574E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9F2571BB-1363-41B5-92DC-A8FA52645E78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150130A-B0EF-4C4D-AFF3-915CE7C6F5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3014C2-B6DA-4A90-B548-56D8CF14732D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B39848-9B37-4D40-928C-B5C869D8FB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BF89D0-5DEF-49CD-AC23-4BC936536A24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6DF1DB-105C-4228-AAC5-8E0C1010B8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B04061-AFDB-40EA-BF9C-F5258B8F42EA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4E3CAA-D2FF-46A1-8EF7-AD73A31AD0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2845D-4225-4B7C-A435-08E0DD4680F4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390F07-777A-4878-921B-001C905243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C1DD6AC6-8A10-4D2E-B8FC-81CA1401B20A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4168ACC-3AF8-47B5-B636-F30C6C9848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E4AC32-A0AB-4709-985C-460137131F5D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CA69E725-54DD-4F4A-B893-6F8B444780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23041B-63BA-4E2C-83E0-01D61DB4F18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2215CB9-1B35-40C7-8ACD-C96F8F4AD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1A641C-B04E-4159-B107-DC1BB81D068F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F966CA-4D38-4F6E-B1C3-EB7C06D0C8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ADB03B-085D-4BB6-A36A-D48287A7480F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66AD7D-990A-44E1-B2DB-3CE0EB3D16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8039CF6C-DA2E-4DEA-887B-6A3CD70A22DE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AFFE985-5FD5-4A4C-94F8-35CAD6FA2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677E8E66-A478-4849-AEC2-774DF7D0E4EA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BD84237-E618-43D2-A52D-A321556A7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5AD977-3ADB-4F50-B347-64ED8018CB1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920E41-8B6F-443D-B8B7-79A0BEE95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5976938" y="5210175"/>
            <a:ext cx="31670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800">
              <a:latin typeface="Constantia" pitchFamily="18" charset="0"/>
            </a:endParaRPr>
          </a:p>
          <a:p>
            <a:pPr algn="ctr"/>
            <a:endParaRPr lang="en-US" sz="1800" b="1">
              <a:solidFill>
                <a:srgbClr val="000066"/>
              </a:solidFill>
              <a:latin typeface="Constantia" pitchFamily="18" charset="0"/>
            </a:endParaRPr>
          </a:p>
          <a:p>
            <a:pPr algn="ctr"/>
            <a:endParaRPr lang="ru-RU" sz="2000" i="1">
              <a:solidFill>
                <a:srgbClr val="000066"/>
              </a:solidFill>
            </a:endParaRPr>
          </a:p>
          <a:p>
            <a:pPr algn="ctr"/>
            <a:endParaRPr lang="ru-RU" i="1">
              <a:solidFill>
                <a:srgbClr val="000066"/>
              </a:solidFill>
            </a:endParaRPr>
          </a:p>
          <a:p>
            <a:r>
              <a:rPr lang="ru-RU" sz="1800" i="1"/>
              <a:t>                                  </a:t>
            </a:r>
            <a:r>
              <a:rPr lang="ru-RU" sz="1800" i="1">
                <a:solidFill>
                  <a:schemeClr val="bg2"/>
                </a:solidFill>
              </a:rPr>
              <a:t>2013 г</a:t>
            </a:r>
            <a:endParaRPr lang="ru-RU" sz="1800" i="1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284984"/>
            <a:ext cx="8424936" cy="28083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Проект: «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Великая Отечественная война 1941—1945 гг.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»</a:t>
            </a:r>
            <a:endParaRPr lang="ru-RU" sz="9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endParaRPr lang="ru-RU" sz="400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b="1" i="1" dirty="0" smtClean="0"/>
              <a:t>Чернышев Андрей</a:t>
            </a:r>
          </a:p>
          <a:p>
            <a:pPr eaLnBrk="1" hangingPunct="1">
              <a:defRPr/>
            </a:pPr>
            <a:r>
              <a:rPr lang="ru-RU" sz="2800" i="1" dirty="0" smtClean="0"/>
              <a:t>Ученики 10 «А» класса</a:t>
            </a:r>
            <a:r>
              <a:rPr lang="ru-RU" i="1" dirty="0" smtClean="0"/>
              <a:t>.</a:t>
            </a:r>
          </a:p>
          <a:p>
            <a:pPr eaLnBrk="1" hangingPunct="1">
              <a:defRPr/>
            </a:pPr>
            <a:r>
              <a:rPr lang="ru-RU" i="1" dirty="0" smtClean="0"/>
              <a:t>463 школы</a:t>
            </a:r>
          </a:p>
          <a:p>
            <a:pPr eaLnBrk="1" hangingPunct="1">
              <a:defRPr/>
            </a:pPr>
            <a:endParaRPr lang="ru-RU" sz="2400" i="1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z="8000" dirty="0" smtClean="0"/>
              <a:t>Живое пламя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 descr="Aeg6QNiv4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357694"/>
            <a:ext cx="3071834" cy="205467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432048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В посёлке Тёмкино работает поисковый отряд «Надежда», </a:t>
            </a:r>
            <a:r>
              <a:rPr lang="ru-RU" sz="1700" dirty="0" smtClean="0"/>
              <a:t>также </a:t>
            </a:r>
            <a:r>
              <a:rPr lang="ru-RU" sz="1700" dirty="0" smtClean="0"/>
              <a:t>в </a:t>
            </a:r>
            <a:r>
              <a:rPr lang="ru-RU" sz="1700" dirty="0" err="1" smtClean="0"/>
              <a:t>Тёмкинском</a:t>
            </a:r>
            <a:r>
              <a:rPr lang="ru-RU" sz="1700" dirty="0" smtClean="0"/>
              <a:t> районе работают поисковые отряды из Вязьмы, </a:t>
            </a:r>
            <a:r>
              <a:rPr lang="ru-RU" sz="1700" dirty="0" smtClean="0"/>
              <a:t>Москвы </a:t>
            </a:r>
            <a:r>
              <a:rPr lang="ru-RU" sz="1700" dirty="0" smtClean="0"/>
              <a:t>и Белоруссии. Работа поисковых отрядов очень важна, они устанавливают имена защитников Отечества, считавшихся без вести пропавшими. Связываются с родственниками погибших и помогают им узнать о месте гибели и захоронения их отцов, дедов, братьев.</a:t>
            </a:r>
            <a:endParaRPr lang="ru-RU" sz="1700" dirty="0"/>
          </a:p>
        </p:txBody>
      </p:sp>
      <p:pic>
        <p:nvPicPr>
          <p:cNvPr id="6149" name="Picture 5" descr="C:\Users\Asus\Desktop\ШКОЛА\проект\Колодезки\фото память\OEorfGTqV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3871796" cy="25922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07904" y="3789040"/>
            <a:ext cx="511256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Главная цель поисковых отрядов найти и захоронить с отданием всех положенных почестей останки воинов, тем самым вернув из небытия судьбы и имена без вести пропавших защитников нашей Родины. Важной составляющей в работе поисковых отрядов является воспитание патриотизма и готовность к защите Родины у подрастающего поколения, воспитание у молодежи бескорыстной любви к своему Отечеству, гуманизма и милосердия.</a:t>
            </a:r>
            <a:endParaRPr lang="ru-RU" sz="1700" dirty="0"/>
          </a:p>
        </p:txBody>
      </p:sp>
      <p:pic>
        <p:nvPicPr>
          <p:cNvPr id="6150" name="Picture 6" descr="C:\Users\Asus\Desktop\ШКОЛА\проект\Колодезки\фото память\y_7b461c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096344" cy="2514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00794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71600" y="764704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Использовались материалы статьи </a:t>
            </a:r>
            <a:r>
              <a:rPr lang="ru-RU" sz="1800" b="1" dirty="0" err="1" smtClean="0">
                <a:latin typeface="Cambria Math" pitchFamily="18" charset="0"/>
                <a:ea typeface="Cambria Math" pitchFamily="18" charset="0"/>
              </a:rPr>
              <a:t>Таначовой</a:t>
            </a:r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 И. А.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>
                <a:latin typeface="Cambria Math" pitchFamily="18" charset="0"/>
                <a:ea typeface="Cambria Math" pitchFamily="18" charset="0"/>
              </a:rPr>
              <a:t>— 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директора </a:t>
            </a:r>
            <a:r>
              <a:rPr lang="ru-RU" sz="1800" dirty="0" err="1">
                <a:latin typeface="Cambria Math" pitchFamily="18" charset="0"/>
                <a:ea typeface="Cambria Math" pitchFamily="18" charset="0"/>
              </a:rPr>
              <a:t>Замыцкой</a:t>
            </a:r>
            <a:r>
              <a:rPr lang="ru-RU" sz="1800" dirty="0">
                <a:latin typeface="Cambria Math" pitchFamily="18" charset="0"/>
                <a:ea typeface="Cambria Math" pitchFamily="18" charset="0"/>
              </a:rPr>
              <a:t> муниципальной общеобразовательной школы, 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заместителя </a:t>
            </a:r>
            <a:r>
              <a:rPr lang="ru-RU" sz="1800" dirty="0">
                <a:latin typeface="Cambria Math" pitchFamily="18" charset="0"/>
                <a:ea typeface="Cambria Math" pitchFamily="18" charset="0"/>
              </a:rPr>
              <a:t>командира поискового отряда «Надежда»</a:t>
            </a:r>
          </a:p>
          <a:p>
            <a:pPr algn="r"/>
            <a:r>
              <a:rPr lang="ru-RU" sz="1800" dirty="0">
                <a:latin typeface="Cambria Math" pitchFamily="18" charset="0"/>
                <a:ea typeface="Cambria Math" pitchFamily="18" charset="0"/>
              </a:rPr>
              <a:t>(п. Тёмкино Смоленской обл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.)</a:t>
            </a:r>
          </a:p>
          <a:p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Материалы из книги «Ты частица родимой Смоленщины»</a:t>
            </a:r>
          </a:p>
          <a:p>
            <a:pPr algn="r"/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Составитель Богачева Л.В.</a:t>
            </a:r>
          </a:p>
          <a:p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Личные фотографии и фотографии поискового отряда «Надежда»</a:t>
            </a:r>
            <a:endParaRPr lang="ru-RU" sz="18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3845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  Природа Смоленщины очень красива. Она прекрасна в любое время года. Но лишь весной природа показывает следы тех страшных событий Великой Отечественной войны. Нередкой картиной бывает колючая проволока, торчащая из земли, или ржавый искореженный кусок металла, вросший в дерево. Окопы и воронки от снарядов ещё не полностью сравнялись с землёй. </a:t>
            </a:r>
            <a:endParaRPr lang="ru-RU" sz="1800" dirty="0"/>
          </a:p>
        </p:txBody>
      </p:sp>
      <p:pic>
        <p:nvPicPr>
          <p:cNvPr id="6" name="Рисунок 5" descr="C:\Users\Asus\Desktop\ШКОЛА\проект\фото память\DSC089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5706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3187391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56895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Впервые дни Великой Отечественной войны в </a:t>
            </a:r>
            <a:r>
              <a:rPr lang="ru-RU" sz="1700" dirty="0" err="1" smtClean="0"/>
              <a:t>Тёмкинском</a:t>
            </a:r>
            <a:r>
              <a:rPr lang="ru-RU" sz="1700" dirty="0" smtClean="0"/>
              <a:t> райвоенкомате в Красную Армию было призвано 6342 человека. Проводилась эвакуация населения, материальных ценностей. Машины, трактора, колхозный скот отправляли на восток. На территории района создавались партизанские базы.</a:t>
            </a:r>
          </a:p>
          <a:p>
            <a:r>
              <a:rPr lang="ru-RU" sz="1700" dirty="0" smtClean="0"/>
              <a:t>	30 сентября гитлеровцы начали наступление на Москву. Под Вязьмой было окружено 5 советских армий. Остатки Красной Армии отступали к Москве. По воспоминаниям местных жителей, части Красной Армии отступали организованно, в основном ночью. Танков и танкеток не было. Артиллерийские части отходили соблюдая маскировку: укрывая ветвями елей пушки, которые тащили трактора или лошади. Много было пехотинцев, но отступали они в основном разрозненными группами.</a:t>
            </a:r>
          </a:p>
          <a:p>
            <a:r>
              <a:rPr lang="ru-RU" sz="1700" dirty="0" smtClean="0"/>
              <a:t>В начале октября 1941 года на дорогах района появились первые немцы. Одной из первых шла 183-я немецкая пехотная дивизия. В первые дни оккупации, как вспоминают местные жители, немцы забрали всех кур, перерезали овец и разорили ульи с пчелами. Оставшийся скот, припасы продуктов жители старались спрятать. А </a:t>
            </a:r>
            <a:r>
              <a:rPr lang="ru-RU" sz="1700" dirty="0" smtClean="0"/>
              <a:t>молодежь, </a:t>
            </a:r>
            <a:r>
              <a:rPr lang="ru-RU" sz="1700" dirty="0" smtClean="0"/>
              <a:t>особенно девушек, прятали в овины или отправляли в лес.</a:t>
            </a:r>
          </a:p>
          <a:p>
            <a:r>
              <a:rPr lang="ru-RU" sz="1700" dirty="0" smtClean="0"/>
              <a:t>Оставшихся в деревне мужчин заставляли пилить лес и мостить им дороги. Зимой местных жителей (начиная с 14 лет) выгоняли чистить дороги, причем должны были чистить до самой земли. </a:t>
            </a:r>
          </a:p>
          <a:p>
            <a:r>
              <a:rPr lang="ru-RU" sz="1700" dirty="0" smtClean="0"/>
              <a:t>Большую часть населения, в основном молодежь, немцы в 1942 году угоняли в германию, для работы на военных заводах.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43187391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692696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Во время оккупации в районе действовало 2 подпольных госпиталя в </a:t>
            </a:r>
            <a:r>
              <a:rPr lang="ru-RU" sz="1800" dirty="0" err="1" smtClean="0"/>
              <a:t>Тёмкинской</a:t>
            </a:r>
            <a:r>
              <a:rPr lang="ru-RU" sz="1800" dirty="0" smtClean="0"/>
              <a:t> и </a:t>
            </a:r>
            <a:r>
              <a:rPr lang="ru-RU" sz="1800" dirty="0" err="1" smtClean="0"/>
              <a:t>Кикинской</a:t>
            </a:r>
            <a:r>
              <a:rPr lang="ru-RU" sz="1800" dirty="0" smtClean="0"/>
              <a:t> больницах.</a:t>
            </a:r>
          </a:p>
          <a:p>
            <a:r>
              <a:rPr lang="ru-RU" sz="1800" dirty="0" smtClean="0"/>
              <a:t>В начале декабря 1941 года гестаповцы решили расстрелять </a:t>
            </a:r>
            <a:r>
              <a:rPr lang="ru-RU" sz="1800" dirty="0" smtClean="0"/>
              <a:t>раненых </a:t>
            </a:r>
            <a:r>
              <a:rPr lang="ru-RU" sz="1800" dirty="0" smtClean="0"/>
              <a:t>красноармейцев, находящихся в </a:t>
            </a:r>
            <a:r>
              <a:rPr lang="ru-RU" sz="1800" dirty="0" err="1" smtClean="0"/>
              <a:t>Тёмкинской</a:t>
            </a:r>
            <a:r>
              <a:rPr lang="ru-RU" sz="1800" dirty="0" smtClean="0"/>
              <a:t> больнице. Медсестра, узнав об этом, отправилась а деревню </a:t>
            </a:r>
            <a:r>
              <a:rPr lang="ru-RU" sz="1800" dirty="0" err="1" smtClean="0"/>
              <a:t>Степаники</a:t>
            </a:r>
            <a:r>
              <a:rPr lang="ru-RU" sz="1800" dirty="0" smtClean="0"/>
              <a:t> где находился штаб партизанского отряда «Народный мститель», и просила о помощи. Ночью на 10 подводах </a:t>
            </a:r>
            <a:r>
              <a:rPr lang="ru-RU" sz="1800" dirty="0" smtClean="0"/>
              <a:t>раненые </a:t>
            </a:r>
            <a:r>
              <a:rPr lang="ru-RU" sz="1800" dirty="0" smtClean="0"/>
              <a:t>солдаты были перевезены и распределены в дома разных деревень.</a:t>
            </a:r>
          </a:p>
          <a:p>
            <a:r>
              <a:rPr lang="ru-RU" sz="1800" dirty="0" smtClean="0"/>
              <a:t>На территории района действовало 4 партизанских отряда, которые позднее вошли в состав 33-й армии.</a:t>
            </a:r>
          </a:p>
          <a:p>
            <a:endParaRPr lang="ru-RU" sz="1800" dirty="0" smtClean="0"/>
          </a:p>
          <a:p>
            <a:r>
              <a:rPr lang="ru-RU" sz="1800" dirty="0" smtClean="0"/>
              <a:t> Несмотря на смертельную опасность, многие жители </a:t>
            </a:r>
            <a:r>
              <a:rPr lang="ru-RU" sz="1800" dirty="0" err="1" smtClean="0"/>
              <a:t>Тёмктнского</a:t>
            </a:r>
            <a:r>
              <a:rPr lang="ru-RU" sz="1800" dirty="0" smtClean="0"/>
              <a:t> района помогали раненым красноармейцам и партизанам. Многие из них были жестоко наказаны за это фашистами. Так 14 февраля 1942г. в деревне </a:t>
            </a:r>
            <a:r>
              <a:rPr lang="ru-RU" sz="1800" dirty="0" err="1" smtClean="0"/>
              <a:t>Костюково</a:t>
            </a:r>
            <a:r>
              <a:rPr lang="ru-RU" sz="1800" dirty="0" smtClean="0"/>
              <a:t> за убийство двух патрулей было расстреляно 20 человек. Расстреливали по 4 человека. Целый месяц лежали тела убитых, немцы не разрешали их хоронить. 14 марта всех убитых отнесли в сарай, облили горючим и подожгли. Сейчас на этом месте находится могила со скромным обелиском.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Трагедия в деревне </a:t>
            </a:r>
            <a:r>
              <a:rPr lang="ru-RU" sz="1800" dirty="0" err="1" smtClean="0"/>
              <a:t>Колодезки</a:t>
            </a:r>
            <a:r>
              <a:rPr lang="ru-RU" sz="1800" dirty="0" smtClean="0"/>
              <a:t> известна далеко за пределами </a:t>
            </a:r>
            <a:r>
              <a:rPr lang="ru-RU" sz="1800" dirty="0" err="1" smtClean="0"/>
              <a:t>Тёмкинского</a:t>
            </a:r>
            <a:r>
              <a:rPr lang="ru-RU" sz="1800" dirty="0" smtClean="0"/>
              <a:t> района, её называют </a:t>
            </a:r>
            <a:r>
              <a:rPr lang="ru-RU" sz="1800" dirty="0" err="1" smtClean="0"/>
              <a:t>Тёмкинской</a:t>
            </a:r>
            <a:r>
              <a:rPr lang="ru-RU" sz="1800" dirty="0" smtClean="0"/>
              <a:t> </a:t>
            </a:r>
            <a:r>
              <a:rPr lang="ru-RU" sz="1800" dirty="0" err="1" smtClean="0"/>
              <a:t>Хотынью</a:t>
            </a:r>
            <a:r>
              <a:rPr lang="ru-RU" sz="1800" dirty="0" smtClean="0"/>
              <a:t>. Сейчас там никто не живет лишь деревья хранят ту страшную </a:t>
            </a:r>
            <a:r>
              <a:rPr lang="ru-RU" sz="1800" dirty="0" smtClean="0"/>
              <a:t>историю, разыгравшуюся </a:t>
            </a:r>
            <a:r>
              <a:rPr lang="ru-RU" sz="1800" dirty="0" smtClean="0"/>
              <a:t>8 марта 1943г.</a:t>
            </a:r>
          </a:p>
          <a:p>
            <a:endParaRPr lang="ru-RU" sz="1800" dirty="0" smtClean="0"/>
          </a:p>
          <a:p>
            <a:r>
              <a:rPr lang="ru-RU" sz="1800" dirty="0" smtClean="0"/>
              <a:t> За убийство немецкого офицера все жители деревни, включая малолетних детей и стариков,  были собраны якобы на собрание, в самой большой избе в деревне. Как только зашел последний человек и за ним заперли дверь, почти сразу же дом взорвали, - ещё накануне под печь и под углы избы были заложены мины. Раздался оглушительный взрыв, языки пламени охватили весь дом. Многих убило и ранило. Кто остался в </a:t>
            </a:r>
            <a:r>
              <a:rPr lang="ru-RU" sz="1800" dirty="0" smtClean="0"/>
              <a:t>живых, </a:t>
            </a:r>
            <a:r>
              <a:rPr lang="ru-RU" sz="1800" dirty="0" smtClean="0"/>
              <a:t>пытался выползти из огненного ада, но немцы всех расстреливали. Они стреляли в обезумевших от страха стариков, женщин, детей. Из всех жителей деревни чудом выжили три девочки: Маша Климова, Надя Соколова и Таня Баранова. По их воспоминаниям и удалось восстановить события того страшного дня 8 марта. Через 20 часов в деревню вошли советские войска 33-й армии.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2" descr="C:\Users\Asus\Desktop\ШКОЛА\проект\Колодезки\фото память\DSC01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4680520" cy="3096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Сейчас деревни </a:t>
            </a:r>
            <a:r>
              <a:rPr lang="ru-RU" sz="1800" dirty="0" err="1" smtClean="0"/>
              <a:t>Колодезки</a:t>
            </a:r>
            <a:r>
              <a:rPr lang="ru-RU" sz="1800" dirty="0" smtClean="0"/>
              <a:t> нет, в ней только памятник- печка, который установлен на том месте, где разыгралась страшная трагедия.  Этот памятник посвящен жителям деревни </a:t>
            </a:r>
            <a:r>
              <a:rPr lang="ru-RU" sz="1800" dirty="0" err="1" smtClean="0"/>
              <a:t>Колодезки</a:t>
            </a:r>
            <a:r>
              <a:rPr lang="ru-RU" sz="1800" dirty="0" smtClean="0"/>
              <a:t>, </a:t>
            </a:r>
            <a:r>
              <a:rPr lang="ru-RU" sz="1800" dirty="0" smtClean="0"/>
              <a:t>заживо сожженным немецко-фашистскими захватчиками в марте 1943г. В огне погибли 93 человека, в том числе 24 ребёнка от одного года до шести лет. 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2276872"/>
            <a:ext cx="36004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В Смоленском архиве хранятся акты о злодеяниях над мирным населением и военнопленными в период оккупации на территории района. Только по 15 сельским Советам из 22 имеются данные:</a:t>
            </a:r>
          </a:p>
          <a:p>
            <a:r>
              <a:rPr lang="ru-RU" sz="1700" dirty="0" smtClean="0"/>
              <a:t>Расстреляно-1484 человека;</a:t>
            </a:r>
          </a:p>
          <a:p>
            <a:r>
              <a:rPr lang="ru-RU" sz="1700" dirty="0" smtClean="0"/>
              <a:t>Насильно угнано-8054 человека;</a:t>
            </a:r>
          </a:p>
          <a:p>
            <a:r>
              <a:rPr lang="ru-RU" sz="1700" dirty="0" smtClean="0"/>
              <a:t>Сожжено-160 человек;</a:t>
            </a:r>
          </a:p>
          <a:p>
            <a:r>
              <a:rPr lang="ru-RU" sz="1700" dirty="0" smtClean="0"/>
              <a:t>Умерло от голода-311 человек;</a:t>
            </a:r>
          </a:p>
          <a:p>
            <a:r>
              <a:rPr lang="ru-RU" sz="1700" dirty="0" smtClean="0"/>
              <a:t>Погибло от взрыва мин-96 человек;</a:t>
            </a:r>
          </a:p>
          <a:p>
            <a:r>
              <a:rPr lang="ru-RU" sz="1700" dirty="0" smtClean="0"/>
              <a:t>Заживо зарыто в землю 37 человек. Судьба многих других неизвестна.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784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Ужасы тех лет не забыты. В </a:t>
            </a:r>
            <a:r>
              <a:rPr lang="ru-RU" sz="2000" dirty="0" err="1" smtClean="0"/>
              <a:t>Тёмкинском</a:t>
            </a:r>
            <a:r>
              <a:rPr lang="ru-RU" sz="2000" dirty="0" smtClean="0"/>
              <a:t> районе есть 8 братских могил:</a:t>
            </a:r>
          </a:p>
          <a:p>
            <a:endParaRPr lang="ru-RU" sz="2000" dirty="0" smtClean="0"/>
          </a:p>
          <a:p>
            <a:endParaRPr lang="ru-RU" sz="1800" dirty="0" smtClean="0"/>
          </a:p>
        </p:txBody>
      </p:sp>
      <p:pic>
        <p:nvPicPr>
          <p:cNvPr id="2050" name="Picture 2" descr="C:\Users\Asus\Desktop\ШКОЛА\проект\Колодезки\фото память\DSC08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528" y="1412776"/>
            <a:ext cx="4742918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052736"/>
            <a:ext cx="3672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Братская могила N 1 расположена в центре поселка Тёмкина Смоленской области, в ней захоронено 1294 советских война 33-й армии.</a:t>
            </a:r>
          </a:p>
          <a:p>
            <a:endParaRPr lang="ru-RU" sz="1800" dirty="0" smtClean="0"/>
          </a:p>
          <a:p>
            <a:r>
              <a:rPr lang="ru-RU" sz="1800" dirty="0" smtClean="0"/>
              <a:t> Братская могила N 2 расположена в деревне </a:t>
            </a:r>
            <a:r>
              <a:rPr lang="ru-RU" sz="1800" dirty="0" err="1" smtClean="0"/>
              <a:t>Батюшково</a:t>
            </a:r>
            <a:r>
              <a:rPr lang="ru-RU" sz="1800" dirty="0" smtClean="0"/>
              <a:t> </a:t>
            </a:r>
            <a:r>
              <a:rPr lang="ru-RU" sz="1800" dirty="0" err="1" smtClean="0"/>
              <a:t>Тёмкинского</a:t>
            </a:r>
            <a:r>
              <a:rPr lang="ru-RU" sz="1800" dirty="0" smtClean="0"/>
              <a:t> района , в ней захоронены останки более 2000 погибших воинов.</a:t>
            </a:r>
          </a:p>
          <a:p>
            <a:endParaRPr lang="ru-RU" sz="1800" dirty="0" smtClean="0"/>
          </a:p>
          <a:p>
            <a:r>
              <a:rPr lang="ru-RU" sz="1800" dirty="0" smtClean="0"/>
              <a:t>Братская могила N 3 расположена в деревне </a:t>
            </a:r>
            <a:r>
              <a:rPr lang="ru-RU" sz="1800" dirty="0" err="1" smtClean="0"/>
              <a:t>Бурково</a:t>
            </a:r>
            <a:r>
              <a:rPr lang="ru-RU" sz="1800" dirty="0" smtClean="0"/>
              <a:t> </a:t>
            </a:r>
            <a:r>
              <a:rPr lang="ru-RU" sz="1800" dirty="0" err="1" smtClean="0"/>
              <a:t>Тёмкинского</a:t>
            </a:r>
            <a:r>
              <a:rPr lang="ru-RU" sz="1800" dirty="0" smtClean="0"/>
              <a:t> района, в ней захоронены останки более 800 погибших воинов.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332656"/>
            <a:ext cx="3816424" cy="6391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Братская могила N 4 расположена в деревне </a:t>
            </a:r>
            <a:r>
              <a:rPr lang="ru-RU" sz="1600" dirty="0" err="1" smtClean="0"/>
              <a:t>Всильевское</a:t>
            </a:r>
            <a:r>
              <a:rPr lang="ru-RU" sz="1600" dirty="0" smtClean="0"/>
              <a:t> </a:t>
            </a:r>
            <a:r>
              <a:rPr lang="ru-RU" sz="1600" dirty="0" err="1" smtClean="0"/>
              <a:t>Тёмкинского</a:t>
            </a:r>
            <a:r>
              <a:rPr lang="ru-RU" sz="1600" dirty="0" smtClean="0"/>
              <a:t> района, в ней захоронены останки более 2000 погибших воинов.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Братская могила N 5 расположена в деревне </a:t>
            </a:r>
            <a:r>
              <a:rPr lang="ru-RU" sz="1600" dirty="0" err="1" smtClean="0"/>
              <a:t>Вязищи</a:t>
            </a:r>
            <a:r>
              <a:rPr lang="ru-RU" sz="1600" dirty="0" smtClean="0"/>
              <a:t> </a:t>
            </a:r>
            <a:r>
              <a:rPr lang="ru-RU" sz="1600" dirty="0" err="1" smtClean="0"/>
              <a:t>Тёмкинского</a:t>
            </a:r>
            <a:r>
              <a:rPr lang="ru-RU" sz="1600" dirty="0" smtClean="0"/>
              <a:t> района, в ней захоронены останки более 900 погибших воинов.</a:t>
            </a:r>
          </a:p>
          <a:p>
            <a:endParaRPr lang="ru-RU" sz="1600" dirty="0" smtClean="0"/>
          </a:p>
          <a:p>
            <a:r>
              <a:rPr lang="ru-RU" sz="1600" dirty="0" smtClean="0"/>
              <a:t>Братская могила N 6 расположена в саду школы деревни </a:t>
            </a:r>
            <a:r>
              <a:rPr lang="ru-RU" sz="1600" dirty="0" err="1" smtClean="0"/>
              <a:t>Кикино</a:t>
            </a:r>
            <a:r>
              <a:rPr lang="ru-RU" sz="1600" dirty="0" smtClean="0"/>
              <a:t> </a:t>
            </a:r>
            <a:r>
              <a:rPr lang="ru-RU" sz="1600" dirty="0" err="1" smtClean="0"/>
              <a:t>Тескинского</a:t>
            </a:r>
            <a:r>
              <a:rPr lang="ru-RU" sz="1600" dirty="0" smtClean="0"/>
              <a:t> района, в ней захоронены останки более 400 погибших воинов.</a:t>
            </a:r>
          </a:p>
          <a:p>
            <a:endParaRPr lang="ru-RU" sz="1600" dirty="0" smtClean="0"/>
          </a:p>
          <a:p>
            <a:r>
              <a:rPr lang="ru-RU" sz="1600" dirty="0" smtClean="0"/>
              <a:t>Братская могила N 7 расположена в деревне Дубне </a:t>
            </a:r>
            <a:r>
              <a:rPr lang="ru-RU" sz="1600" dirty="0" err="1" smtClean="0"/>
              <a:t>Тёмкинского</a:t>
            </a:r>
            <a:r>
              <a:rPr lang="ru-RU" sz="1600" dirty="0" smtClean="0"/>
              <a:t> района, в ней захоронены останки более 1000 погибших воинов.</a:t>
            </a:r>
          </a:p>
          <a:p>
            <a:endParaRPr lang="ru-RU" sz="1600" dirty="0" smtClean="0"/>
          </a:p>
          <a:p>
            <a:r>
              <a:rPr lang="ru-RU" sz="1600" dirty="0" smtClean="0"/>
              <a:t>Братская могила N 8 расположена в деревне </a:t>
            </a:r>
            <a:r>
              <a:rPr lang="ru-RU" sz="1600" dirty="0" err="1" smtClean="0"/>
              <a:t>Замыцкое</a:t>
            </a:r>
            <a:r>
              <a:rPr lang="ru-RU" sz="1600" dirty="0" smtClean="0"/>
              <a:t> </a:t>
            </a:r>
            <a:r>
              <a:rPr lang="ru-RU" sz="1600" dirty="0" err="1" smtClean="0"/>
              <a:t>Тёмкинского</a:t>
            </a:r>
            <a:r>
              <a:rPr lang="ru-RU" sz="1600" dirty="0" smtClean="0"/>
              <a:t> района, в ней захоронены останки более 1020 погибших воинов.</a:t>
            </a:r>
            <a:endParaRPr lang="ru-RU" sz="1600" dirty="0"/>
          </a:p>
        </p:txBody>
      </p:sp>
      <p:pic>
        <p:nvPicPr>
          <p:cNvPr id="3074" name="Picture 2" descr="C:\Users\Asus\Desktop\ШКОЛА\проект\Колодезки\фото память\DSC09180.JPG"/>
          <p:cNvPicPr>
            <a:picLocks noChangeAspect="1" noChangeArrowheads="1"/>
          </p:cNvPicPr>
          <p:nvPr/>
        </p:nvPicPr>
        <p:blipFill>
          <a:blip r:embed="rId2" cstate="print"/>
          <a:srcRect l="11141"/>
          <a:stretch>
            <a:fillRect/>
          </a:stretch>
        </p:blipFill>
        <p:spPr bwMode="auto">
          <a:xfrm>
            <a:off x="328786" y="1356541"/>
            <a:ext cx="4387230" cy="4088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773268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764704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А также в </a:t>
            </a:r>
            <a:r>
              <a:rPr lang="ru-RU" sz="1800" dirty="0" err="1" smtClean="0"/>
              <a:t>Тёмкинском</a:t>
            </a:r>
            <a:r>
              <a:rPr lang="ru-RU" sz="1800" dirty="0" smtClean="0"/>
              <a:t> районе есть поле памяти, на котором проходят церемонии захоронения   советских бойцов </a:t>
            </a:r>
            <a:r>
              <a:rPr lang="ru-RU" sz="1800" dirty="0" smtClean="0"/>
              <a:t>,которых </a:t>
            </a:r>
            <a:r>
              <a:rPr lang="ru-RU" sz="1800" dirty="0" smtClean="0"/>
              <a:t>находят на полях былых сражений поисковые отряды. </a:t>
            </a:r>
            <a:endParaRPr lang="ru-RU" sz="1800" dirty="0"/>
          </a:p>
        </p:txBody>
      </p:sp>
      <p:pic>
        <p:nvPicPr>
          <p:cNvPr id="4098" name="Picture 2" descr="C:\Users\Asus\Desktop\ШКОЛА\проект\Колодезки\фото память\IMG_3026.PNG"/>
          <p:cNvPicPr>
            <a:picLocks noChangeAspect="1" noChangeArrowheads="1"/>
          </p:cNvPicPr>
          <p:nvPr/>
        </p:nvPicPr>
        <p:blipFill>
          <a:blip r:embed="rId2" cstate="print"/>
          <a:srcRect l="6913" r="5985"/>
          <a:stretch>
            <a:fillRect/>
          </a:stretch>
        </p:blipFill>
        <p:spPr bwMode="auto">
          <a:xfrm>
            <a:off x="4355976" y="404664"/>
            <a:ext cx="4328535" cy="2997462"/>
          </a:xfrm>
          <a:prstGeom prst="rect">
            <a:avLst/>
          </a:prstGeom>
          <a:noFill/>
        </p:spPr>
      </p:pic>
      <p:pic>
        <p:nvPicPr>
          <p:cNvPr id="4099" name="Picture 3" descr="C:\Users\Asus\Desktop\ШКОЛА\проект\Колодезки\фото память\y_bc99e956.jpg"/>
          <p:cNvPicPr>
            <a:picLocks noChangeAspect="1" noChangeArrowheads="1"/>
          </p:cNvPicPr>
          <p:nvPr/>
        </p:nvPicPr>
        <p:blipFill>
          <a:blip r:embed="rId3" cstate="print"/>
          <a:srcRect l="26580"/>
          <a:stretch>
            <a:fillRect/>
          </a:stretch>
        </p:blipFill>
        <p:spPr bwMode="auto">
          <a:xfrm>
            <a:off x="539552" y="3212976"/>
            <a:ext cx="3535487" cy="3210296"/>
          </a:xfrm>
          <a:prstGeom prst="rect">
            <a:avLst/>
          </a:prstGeom>
          <a:noFill/>
        </p:spPr>
      </p:pic>
      <p:pic>
        <p:nvPicPr>
          <p:cNvPr id="4100" name="Picture 4" descr="C:\Users\Asus\Desktop\ШКОЛА\проект\Колодезки\фото память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3575050" cy="2409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84133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896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Литейная</vt:lpstr>
      <vt:lpstr>Бумажная</vt:lpstr>
      <vt:lpstr>«Живое пламя»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Admin</cp:lastModifiedBy>
  <cp:revision>128</cp:revision>
  <dcterms:modified xsi:type="dcterms:W3CDTF">2015-11-16T18:49:32Z</dcterms:modified>
</cp:coreProperties>
</file>