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82F"/>
    <a:srgbClr val="391A05"/>
    <a:srgbClr val="2A1304"/>
    <a:srgbClr val="5C2A08"/>
    <a:srgbClr val="FFE2B7"/>
    <a:srgbClr val="6EA3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-414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5982C58-54FB-48ED-964B-54DDB41F7DEB}" type="datetimeFigureOut">
              <a:rPr lang="ru-RU"/>
              <a:pPr/>
              <a:t>17.11.2015</a:t>
            </a:fld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75AA66-1BAA-49BF-A221-9419A132F6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ED85B1C-50C3-4A79-856D-BE5C280D5C8C}" type="datetimeFigureOut">
              <a:rPr lang="ru-RU"/>
              <a:pPr/>
              <a:t>17.11.2015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F7B12FE-0B0A-4FD9-8A7A-24F50CCF63E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0C6B-23E3-45CC-8FBE-6543A94F7228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CBE4-81D5-4E80-B793-E614E8031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5EFB-1870-4A84-9439-3AA1CAD99F9A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C500-2148-40C6-ACE9-F45322A79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003B2-2770-4D06-8709-5206C6C89825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C893-1A16-40DE-983B-2997C86AD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8DCC9-0756-4975-8FDA-1CFB4226572F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0657-C601-4F3D-92CE-9DD1A6BA0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D3BE6-0728-4F6F-9B7A-026A9735975A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6580C-6114-461A-87EC-91A28D138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89A0-E622-4621-AA5F-4D1F00B13B7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5D04-DB7D-4A1B-BA52-7642D777A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0923-236A-4088-8083-EB574A8A099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A5F76-A616-43B5-B206-2EBC5A2B0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8B4F-D963-46CD-A309-D55AE6E0580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49FD3-5661-442C-871B-7DE98F532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A240-2CED-467F-8F37-23455FCB3AC4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728A-6801-491B-8056-032BD22ED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B05B-DA6B-42A1-AB5A-CD1C5CA0BC6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03DC-098F-4A60-AD12-69FD4A655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437D1-5C6B-4331-AE79-1BF00A4E9656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53DA-4832-4CEB-8E50-3E459E43E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3C3CB-3591-4A5E-82A5-FAF29E93A982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0A0355-2B2B-438F-8FF1-BC3987ED1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split orient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4;&#1086;&#1103;%20&#1089;&#1077;&#1084;&#1100;&#1103;\&#1057;&#1077;&#1084;&#1100;&#1103;\&#1054;&#1090;%20&#1075;&#1077;&#1088;&#1086;&#1077;&#1074;%20&#1073;&#1099;&#1083;&#1099;&#1093;%20&#1074;&#1088;&#1077;&#1084;&#1077;&#1085;%20-%20&#1082;&#1092;-&#1084;&#1072;%20&#1054;&#1092;&#1080;&#1094;&#1077;&#1088;&#1099;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5"/>
          <p:cNvSpPr>
            <a:spLocks noChangeArrowheads="1"/>
          </p:cNvSpPr>
          <p:nvPr/>
        </p:nvSpPr>
        <p:spPr bwMode="auto">
          <a:xfrm>
            <a:off x="0" y="2573338"/>
            <a:ext cx="6464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E2B7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/>
                </a:solidFill>
                <a:latin typeface="Georgia" pitchFamily="18" charset="0"/>
              </a:rPr>
              <a:t>Моя семья </a:t>
            </a:r>
          </a:p>
          <a:p>
            <a:pPr algn="ctr"/>
            <a:r>
              <a:rPr lang="ru-RU" sz="3600" b="1" i="1" dirty="0">
                <a:solidFill>
                  <a:schemeClr val="accent2"/>
                </a:solidFill>
                <a:latin typeface="Georgia" pitchFamily="18" charset="0"/>
              </a:rPr>
              <a:t>в истории России</a:t>
            </a:r>
          </a:p>
        </p:txBody>
      </p:sp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0" y="5035550"/>
            <a:ext cx="54895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2"/>
                </a:solidFill>
                <a:latin typeface="Monotype Corsiva" pitchFamily="66" charset="0"/>
              </a:rPr>
              <a:t>Презентация </a:t>
            </a:r>
            <a:r>
              <a:rPr lang="ru-RU" b="1" i="1">
                <a:solidFill>
                  <a:schemeClr val="accent2"/>
                </a:solidFill>
                <a:latin typeface="Monotype Corsiva" pitchFamily="66" charset="0"/>
              </a:rPr>
              <a:t>ученика </a:t>
            </a:r>
            <a:r>
              <a:rPr lang="ru-RU" sz="2000" b="1" i="1" smtClean="0">
                <a:solidFill>
                  <a:schemeClr val="accent2"/>
                </a:solidFill>
                <a:latin typeface="Monotype Corsiva" pitchFamily="66" charset="0"/>
              </a:rPr>
              <a:t>7</a:t>
            </a:r>
            <a:r>
              <a:rPr lang="ru-RU" b="1" i="1" smtClean="0">
                <a:solidFill>
                  <a:schemeClr val="accent2"/>
                </a:solidFill>
                <a:latin typeface="Monotype Corsiva" pitchFamily="66" charset="0"/>
              </a:rPr>
              <a:t>«б</a:t>
            </a:r>
            <a:r>
              <a:rPr lang="ru-RU" b="1" i="1" dirty="0">
                <a:solidFill>
                  <a:schemeClr val="accent2"/>
                </a:solidFill>
                <a:latin typeface="Monotype Corsiva" pitchFamily="66" charset="0"/>
              </a:rPr>
              <a:t>» класса</a:t>
            </a:r>
          </a:p>
          <a:p>
            <a:r>
              <a:rPr lang="ru-RU" b="1" i="1" dirty="0">
                <a:solidFill>
                  <a:schemeClr val="accent2"/>
                </a:solidFill>
                <a:latin typeface="Monotype Corsiva" pitchFamily="66" charset="0"/>
              </a:rPr>
              <a:t>Логвиненко Ивана</a:t>
            </a:r>
          </a:p>
        </p:txBody>
      </p:sp>
      <p:pic>
        <p:nvPicPr>
          <p:cNvPr id="13318" name="Picture 6" descr="орден"/>
          <p:cNvPicPr>
            <a:picLocks noChangeAspect="1" noChangeArrowheads="1"/>
          </p:cNvPicPr>
          <p:nvPr/>
        </p:nvPicPr>
        <p:blipFill>
          <a:blip r:embed="rId4" cstate="print"/>
          <a:srcRect t="7111"/>
          <a:stretch>
            <a:fillRect/>
          </a:stretch>
        </p:blipFill>
        <p:spPr bwMode="auto">
          <a:xfrm>
            <a:off x="0" y="0"/>
            <a:ext cx="3502025" cy="1970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686425"/>
            <a:ext cx="561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F982F"/>
                </a:solidFill>
                <a:latin typeface="Monotype Corsiva" pitchFamily="66" charset="0"/>
              </a:rPr>
              <a:t>ГБОУ СОШ №939,  Музей «Корни»</a:t>
            </a:r>
          </a:p>
          <a:p>
            <a:r>
              <a:rPr lang="ru-RU" b="1" dirty="0" smtClean="0">
                <a:solidFill>
                  <a:srgbClr val="EF982F"/>
                </a:solidFill>
                <a:latin typeface="Monotype Corsiva" pitchFamily="66" charset="0"/>
              </a:rPr>
              <a:t>Руководитель Кашина Т.А.</a:t>
            </a:r>
            <a:endParaRPr lang="ru-RU" b="1" dirty="0">
              <a:solidFill>
                <a:srgbClr val="EF982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152400" y="201613"/>
            <a:ext cx="7789863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i="1" dirty="0">
                <a:solidFill>
                  <a:schemeClr val="accent2"/>
                </a:solidFill>
                <a:latin typeface="Monotype Corsiva" pitchFamily="66" charset="0"/>
              </a:rPr>
              <a:t>Нет в России семьи такой, где б не памятен был свой герой,</a:t>
            </a:r>
          </a:p>
          <a:p>
            <a:pPr>
              <a:lnSpc>
                <a:spcPct val="110000"/>
              </a:lnSpc>
            </a:pPr>
            <a:r>
              <a:rPr lang="ru-RU" sz="2400" i="1" dirty="0">
                <a:solidFill>
                  <a:schemeClr val="accent2"/>
                </a:solidFill>
                <a:latin typeface="Monotype Corsiva" pitchFamily="66" charset="0"/>
              </a:rPr>
              <a:t>И глаза молодых солдат с фотографий увядших глядят…</a:t>
            </a:r>
          </a:p>
        </p:txBody>
      </p:sp>
      <p:pic>
        <p:nvPicPr>
          <p:cNvPr id="19463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25" y="1554163"/>
            <a:ext cx="5756275" cy="4516437"/>
          </a:xfrm>
          <a:prstGeom prst="rect">
            <a:avLst/>
          </a:prstGeom>
          <a:noFill/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977900" y="2406650"/>
            <a:ext cx="4799013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И моя семья не исключение… У меня сразу три героических родственника.</a:t>
            </a:r>
          </a:p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Это мои прадедушки:</a:t>
            </a:r>
          </a:p>
          <a:p>
            <a:pPr>
              <a:lnSpc>
                <a:spcPct val="120000"/>
              </a:lnSpc>
            </a:pPr>
            <a:r>
              <a:rPr lang="ru-RU" sz="2000" b="1" i="1" u="sng" dirty="0">
                <a:solidFill>
                  <a:srgbClr val="391A05"/>
                </a:solidFill>
                <a:latin typeface="Monotype Corsiva" pitchFamily="66" charset="0"/>
              </a:rPr>
              <a:t>Гаркуша-Омельченко Павел Захарович</a:t>
            </a: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2000" b="1" i="1" u="sng" dirty="0" err="1">
                <a:solidFill>
                  <a:srgbClr val="391A05"/>
                </a:solidFill>
                <a:latin typeface="Monotype Corsiva" pitchFamily="66" charset="0"/>
              </a:rPr>
              <a:t>Одерий</a:t>
            </a:r>
            <a:r>
              <a:rPr lang="ru-RU" sz="2000" b="1" i="1" u="sng" dirty="0">
                <a:solidFill>
                  <a:srgbClr val="391A05"/>
                </a:solidFill>
                <a:latin typeface="Monotype Corsiva" pitchFamily="66" charset="0"/>
              </a:rPr>
              <a:t> Федор Михайлович</a:t>
            </a: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2000" b="1" i="1" u="sng" dirty="0">
                <a:solidFill>
                  <a:srgbClr val="391A05"/>
                </a:solidFill>
                <a:latin typeface="Monotype Corsiva" pitchFamily="66" charset="0"/>
              </a:rPr>
              <a:t>Логвиненко Николай Федорович</a:t>
            </a: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И мне хочется немного рассказать о каждом из них.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1724025" y="263525"/>
            <a:ext cx="5402263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>
                <a:solidFill>
                  <a:schemeClr val="accent2"/>
                </a:solidFill>
                <a:latin typeface="Monotype Corsiva" pitchFamily="66" charset="0"/>
              </a:rPr>
              <a:t>Гаркуша-Омельченко Павел Захарович</a:t>
            </a:r>
          </a:p>
        </p:txBody>
      </p:sp>
      <p:pic>
        <p:nvPicPr>
          <p:cNvPr id="21508" name="Picture 4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1700"/>
            <a:ext cx="8661400" cy="1874838"/>
          </a:xfrm>
          <a:prstGeom prst="rect">
            <a:avLst/>
          </a:prstGeom>
          <a:noFill/>
        </p:spPr>
      </p:pic>
      <p:sp>
        <p:nvSpPr>
          <p:cNvPr id="21509" name="Прямоугольник 5"/>
          <p:cNvSpPr>
            <a:spLocks noChangeArrowheads="1"/>
          </p:cNvSpPr>
          <p:nvPr/>
        </p:nvSpPr>
        <p:spPr bwMode="auto">
          <a:xfrm>
            <a:off x="587375" y="4918075"/>
            <a:ext cx="7942263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Мой прадедушка Гаркуша-Омельченко Павел Захарович родился в 1905 году в Украине. В 1941 году ушел на фронт. Воевал на 1-м Украинском фронте и дошел до Берлина. Закончил воевать в звании полковника и долгое время был директором Никопольского педагогического института.</a:t>
            </a:r>
          </a:p>
        </p:txBody>
      </p:sp>
      <p:pic>
        <p:nvPicPr>
          <p:cNvPr id="21510" name="Picture 6" descr="DSC08382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638" y="941388"/>
            <a:ext cx="2790825" cy="35750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11" name="Picture 7" descr="DSC08387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1263" y="914400"/>
            <a:ext cx="2536825" cy="3603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1512" name="Picture 8" descr="DSC08381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11525" y="920750"/>
            <a:ext cx="2716213" cy="36099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2029524" y="155893"/>
            <a:ext cx="5402262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>
                <a:solidFill>
                  <a:schemeClr val="accent2"/>
                </a:solidFill>
                <a:latin typeface="Monotype Corsiva" pitchFamily="66" charset="0"/>
              </a:rPr>
              <a:t>Гаркуша-Омельченко Павел Захарович</a:t>
            </a:r>
          </a:p>
        </p:txBody>
      </p:sp>
      <p:pic>
        <p:nvPicPr>
          <p:cNvPr id="23556" name="Picture 4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3" y="4899025"/>
            <a:ext cx="8661400" cy="1652588"/>
          </a:xfrm>
          <a:prstGeom prst="rect">
            <a:avLst/>
          </a:prstGeom>
          <a:noFill/>
        </p:spPr>
      </p:pic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765175" y="5110353"/>
            <a:ext cx="7348538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За мужество и отвагу, проявленные в боях, был награжден медалью «За отвагу», орденом Отечественной войны </a:t>
            </a:r>
            <a:r>
              <a:rPr lang="en-US" sz="2000" b="1" i="1" dirty="0">
                <a:solidFill>
                  <a:srgbClr val="391A05"/>
                </a:solidFill>
                <a:latin typeface="Monotype Corsiva" pitchFamily="66" charset="0"/>
              </a:rPr>
              <a:t>I</a:t>
            </a: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 степени, орденом Отечественной войны </a:t>
            </a:r>
            <a:r>
              <a:rPr lang="en-US" sz="2000" b="1" i="1" dirty="0">
                <a:solidFill>
                  <a:srgbClr val="391A05"/>
                </a:solidFill>
                <a:latin typeface="Monotype Corsiva" pitchFamily="66" charset="0"/>
              </a:rPr>
              <a:t>II</a:t>
            </a: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 степени</a:t>
            </a:r>
            <a:r>
              <a:rPr lang="en-US" sz="2000" b="1" i="1" dirty="0">
                <a:solidFill>
                  <a:srgbClr val="391A05"/>
                </a:solidFill>
                <a:latin typeface="Monotype Corsiva" pitchFamily="66" charset="0"/>
              </a:rPr>
              <a:t>.</a:t>
            </a:r>
            <a:endParaRPr lang="ru-RU" sz="2000" b="1" i="1" dirty="0">
              <a:solidFill>
                <a:srgbClr val="391A05"/>
              </a:solidFill>
              <a:latin typeface="Monotype Corsiva" pitchFamily="66" charset="0"/>
            </a:endParaRPr>
          </a:p>
        </p:txBody>
      </p:sp>
      <p:pic>
        <p:nvPicPr>
          <p:cNvPr id="23561" name="Picture 9" descr="DSC08386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8213" y="2730500"/>
            <a:ext cx="2760662" cy="1885950"/>
          </a:xfrm>
          <a:prstGeom prst="rect">
            <a:avLst/>
          </a:prstGeom>
          <a:noFill/>
        </p:spPr>
      </p:pic>
      <p:pic>
        <p:nvPicPr>
          <p:cNvPr id="23562" name="Picture 10" descr="DSC08383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39900" y="2617788"/>
            <a:ext cx="1414463" cy="1974850"/>
          </a:xfrm>
          <a:prstGeom prst="rect">
            <a:avLst/>
          </a:prstGeom>
          <a:noFill/>
        </p:spPr>
      </p:pic>
      <p:pic>
        <p:nvPicPr>
          <p:cNvPr id="23563" name="Picture 11" descr="DSC08385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188" y="2549525"/>
            <a:ext cx="1381125" cy="2009775"/>
          </a:xfrm>
          <a:prstGeom prst="rect">
            <a:avLst/>
          </a:prstGeom>
          <a:noFill/>
        </p:spPr>
      </p:pic>
      <p:pic>
        <p:nvPicPr>
          <p:cNvPr id="23564" name="Picture 12" descr="DSC0839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4538" y="787400"/>
            <a:ext cx="2566987" cy="37766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1934337" y="217805"/>
            <a:ext cx="3332607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err="1">
                <a:solidFill>
                  <a:schemeClr val="accent2"/>
                </a:solidFill>
                <a:latin typeface="Monotype Corsiva" pitchFamily="66" charset="0"/>
              </a:rPr>
              <a:t>Одерий</a:t>
            </a:r>
            <a:r>
              <a:rPr lang="ru-RU" sz="2400" b="1" dirty="0">
                <a:solidFill>
                  <a:schemeClr val="accent2"/>
                </a:solidFill>
                <a:latin typeface="Monotype Corsiva" pitchFamily="66" charset="0"/>
              </a:rPr>
              <a:t> Федор Михайлович</a:t>
            </a:r>
          </a:p>
        </p:txBody>
      </p:sp>
      <p:pic>
        <p:nvPicPr>
          <p:cNvPr id="25604" name="Picture 4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3" y="4711700"/>
            <a:ext cx="8661400" cy="2038350"/>
          </a:xfrm>
          <a:prstGeom prst="rect">
            <a:avLst/>
          </a:prstGeom>
          <a:noFill/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596900" y="4764088"/>
            <a:ext cx="7942263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2A1304"/>
                </a:solidFill>
                <a:latin typeface="Monotype Corsiva" pitchFamily="66" charset="0"/>
              </a:rPr>
              <a:t>Мой прадедушка </a:t>
            </a:r>
            <a:r>
              <a:rPr lang="ru-RU" sz="2000" b="1" i="1" dirty="0" err="1">
                <a:solidFill>
                  <a:srgbClr val="2A1304"/>
                </a:solidFill>
                <a:latin typeface="Monotype Corsiva" pitchFamily="66" charset="0"/>
              </a:rPr>
              <a:t>Одерий</a:t>
            </a:r>
            <a:r>
              <a:rPr lang="ru-RU" sz="2000" b="1" i="1" dirty="0">
                <a:solidFill>
                  <a:srgbClr val="2A1304"/>
                </a:solidFill>
                <a:latin typeface="Monotype Corsiva" pitchFamily="66" charset="0"/>
              </a:rPr>
              <a:t> Федор Михайлович родился в 1921 году в Чернигове. Воевал на Западном и 1-ом Украинском фронтах с 22 июня 1941 года в звании гвардии лейтенант, командир взвода Т-34-85 1-го танкового батальона 1-й гвардейской танковой Чертковской бригады. Закончил войну в звании капитана, командира танковой роты. Работал судьей в городском суде г. Чернигова.</a:t>
            </a:r>
          </a:p>
        </p:txBody>
      </p:sp>
      <p:pic>
        <p:nvPicPr>
          <p:cNvPr id="25609" name="Picture 9" descr="1968 Одерий Фёдор Михайлович, к-н"/>
          <p:cNvPicPr>
            <a:picLocks noChangeAspect="1" noChangeArrowheads="1"/>
          </p:cNvPicPr>
          <p:nvPr/>
        </p:nvPicPr>
        <p:blipFill>
          <a:blip r:embed="rId5" cstate="print"/>
          <a:srcRect l="1138" t="2499" r="1935" b="2249"/>
          <a:stretch>
            <a:fillRect/>
          </a:stretch>
        </p:blipFill>
        <p:spPr bwMode="auto">
          <a:xfrm>
            <a:off x="2343150" y="935038"/>
            <a:ext cx="2593975" cy="34829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1980057" y="226949"/>
            <a:ext cx="3497199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 err="1">
                <a:solidFill>
                  <a:schemeClr val="accent2"/>
                </a:solidFill>
                <a:latin typeface="Monotype Corsiva" pitchFamily="66" charset="0"/>
              </a:rPr>
              <a:t>Одерий</a:t>
            </a:r>
            <a:r>
              <a:rPr lang="ru-RU" sz="2400" b="1" dirty="0">
                <a:solidFill>
                  <a:schemeClr val="accent2"/>
                </a:solidFill>
                <a:latin typeface="Monotype Corsiva" pitchFamily="66" charset="0"/>
              </a:rPr>
              <a:t> Федор Михайлович</a:t>
            </a:r>
          </a:p>
        </p:txBody>
      </p:sp>
      <p:pic>
        <p:nvPicPr>
          <p:cNvPr id="27652" name="Picture 4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3" y="4592828"/>
            <a:ext cx="8661400" cy="2265172"/>
          </a:xfrm>
          <a:prstGeom prst="rect">
            <a:avLst/>
          </a:prstGeom>
          <a:noFill/>
        </p:spPr>
      </p:pic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597281" y="4808030"/>
            <a:ext cx="7942263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За участие в боях за населенный пункт </a:t>
            </a:r>
            <a:r>
              <a:rPr lang="ru-RU" sz="2000" b="1" i="1" dirty="0" err="1">
                <a:solidFill>
                  <a:srgbClr val="391A05"/>
                </a:solidFill>
                <a:latin typeface="Monotype Corsiva" pitchFamily="66" charset="0"/>
              </a:rPr>
              <a:t>Жетлин</a:t>
            </a: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 и уничтожение 2 танков и 35 солдат и офицеров противника в июле 1944 года награжден орденом Красного знамени. За мужество и отвагу, проявленные в боях на реке </a:t>
            </a:r>
            <a:r>
              <a:rPr lang="ru-RU" sz="2000" b="1" i="1" dirty="0" err="1">
                <a:solidFill>
                  <a:srgbClr val="391A05"/>
                </a:solidFill>
                <a:latin typeface="Monotype Corsiva" pitchFamily="66" charset="0"/>
              </a:rPr>
              <a:t>Варта</a:t>
            </a: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 и за город </a:t>
            </a:r>
            <a:r>
              <a:rPr lang="ru-RU" sz="2000" b="1" i="1" dirty="0" err="1">
                <a:solidFill>
                  <a:srgbClr val="391A05"/>
                </a:solidFill>
                <a:latin typeface="Monotype Corsiva" pitchFamily="66" charset="0"/>
              </a:rPr>
              <a:t>Арсенвальд</a:t>
            </a:r>
            <a:r>
              <a:rPr lang="ru-RU" sz="2000" b="1" i="1" dirty="0">
                <a:solidFill>
                  <a:srgbClr val="391A05"/>
                </a:solidFill>
                <a:latin typeface="Monotype Corsiva" pitchFamily="66" charset="0"/>
              </a:rPr>
              <a:t> зимой 1945 года, был награжден орденом Отечественной войны второй степени. </a:t>
            </a:r>
          </a:p>
        </p:txBody>
      </p:sp>
      <p:pic>
        <p:nvPicPr>
          <p:cNvPr id="27655" name="Picture 7" descr="фед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1588" y="787654"/>
            <a:ext cx="2762250" cy="3705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1970913" y="272669"/>
            <a:ext cx="39909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dirty="0">
                <a:solidFill>
                  <a:srgbClr val="EF982F"/>
                </a:solidFill>
                <a:latin typeface="Monotype Corsiva" pitchFamily="66" charset="0"/>
              </a:rPr>
              <a:t>Логвиненко Николай Федорович</a:t>
            </a:r>
          </a:p>
        </p:txBody>
      </p:sp>
      <p:pic>
        <p:nvPicPr>
          <p:cNvPr id="29700" name="Picture 4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3" y="4711700"/>
            <a:ext cx="8661400" cy="2038350"/>
          </a:xfrm>
          <a:prstGeom prst="rect">
            <a:avLst/>
          </a:prstGeom>
          <a:noFill/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606425" y="4872038"/>
            <a:ext cx="794226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i="1" dirty="0">
                <a:solidFill>
                  <a:srgbClr val="2A1304"/>
                </a:solidFill>
                <a:latin typeface="Monotype Corsiva" pitchFamily="66" charset="0"/>
              </a:rPr>
              <a:t>Мой прадедушка Логвиненко Николай Федорович родился в 1920 году. На фронте с первых дней войны в звании старший лейтенант начальник артиллерии 1149 Ордена «Красного знамени» Стрелкового полка 353 Стрелковой дивизии. Воевал на Южном фронте. Закончил войну в звании подполковника.</a:t>
            </a:r>
          </a:p>
        </p:txBody>
      </p:sp>
      <p:pic>
        <p:nvPicPr>
          <p:cNvPr id="29703" name="Picture 7" descr="1941-11-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5075" y="844550"/>
            <a:ext cx="2684463" cy="36782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Прямоугольник 5"/>
          <p:cNvSpPr>
            <a:spLocks noChangeArrowheads="1"/>
          </p:cNvSpPr>
          <p:nvPr/>
        </p:nvSpPr>
        <p:spPr bwMode="auto">
          <a:xfrm>
            <a:off x="1724025" y="263525"/>
            <a:ext cx="43640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b="1">
                <a:solidFill>
                  <a:schemeClr val="accent2"/>
                </a:solidFill>
                <a:latin typeface="Monotype Corsiva" pitchFamily="66" charset="0"/>
              </a:rPr>
              <a:t>Логвиненко Николай Федорович</a:t>
            </a:r>
          </a:p>
        </p:txBody>
      </p:sp>
      <p:pic>
        <p:nvPicPr>
          <p:cNvPr id="31748" name="Picture 4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13" y="4711700"/>
            <a:ext cx="8661400" cy="2038350"/>
          </a:xfrm>
          <a:prstGeom prst="rect">
            <a:avLst/>
          </a:prstGeom>
          <a:noFill/>
        </p:spPr>
      </p:pic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685800" y="4783138"/>
            <a:ext cx="79422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b="1" i="1">
                <a:solidFill>
                  <a:srgbClr val="2A1304"/>
                </a:solidFill>
                <a:latin typeface="Monotype Corsiva" pitchFamily="66" charset="0"/>
              </a:rPr>
              <a:t>За мужество, стойкость и высокие качества артиллериста  в боях на реке Пшиш (Туапсе), за станицу Смоленская и хутор Садовой в 1943 году награжден Орденом «Красного Знамени». За храбрость и мужество в боях за город Кривой рог в 1944 году награжден Орденом «Отечественной войны второй степени».За отвагу и бесстрашие в боях за село Раскаецы в Молдавии в 1944 году награжден Орденом «Красного Знамени».</a:t>
            </a:r>
          </a:p>
        </p:txBody>
      </p:sp>
      <p:pic>
        <p:nvPicPr>
          <p:cNvPr id="31751" name="Picture 7" descr="1968-04-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3175" y="781050"/>
            <a:ext cx="2698750" cy="37782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1244600" y="688975"/>
            <a:ext cx="43640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От героев былых времён </a:t>
            </a: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Не осталось порой имён.</a:t>
            </a: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Те, кто приняли смертный бой,</a:t>
            </a: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Стали просто землёй и травой.</a:t>
            </a:r>
          </a:p>
          <a:p>
            <a:pPr>
              <a:lnSpc>
                <a:spcPct val="110000"/>
              </a:lnSpc>
            </a:pPr>
            <a:endParaRPr lang="ru-RU" sz="2400" b="1" i="1" dirty="0">
              <a:solidFill>
                <a:srgbClr val="EF982F"/>
              </a:solidFill>
              <a:latin typeface="Monotype Corsiva" pitchFamily="66" charset="0"/>
            </a:endParaRP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Только грозная доблесть их</a:t>
            </a: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Поселилась в сердцах живых,</a:t>
            </a: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Этот вечный огонь,</a:t>
            </a: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Нам завещанный одним,</a:t>
            </a:r>
          </a:p>
          <a:p>
            <a:pPr>
              <a:lnSpc>
                <a:spcPct val="110000"/>
              </a:lnSpc>
            </a:pPr>
            <a:r>
              <a:rPr lang="ru-RU" sz="2400" b="1" i="1" dirty="0">
                <a:solidFill>
                  <a:srgbClr val="EF982F"/>
                </a:solidFill>
                <a:latin typeface="Monotype Corsiva" pitchFamily="66" charset="0"/>
              </a:rPr>
              <a:t>Мы в груди храним.</a:t>
            </a:r>
          </a:p>
        </p:txBody>
      </p:sp>
      <p:pic>
        <p:nvPicPr>
          <p:cNvPr id="33799" name="Picture 7" descr="цве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0038" y="4873625"/>
            <a:ext cx="3455987" cy="1755775"/>
          </a:xfrm>
          <a:prstGeom prst="rect">
            <a:avLst/>
          </a:prstGeom>
          <a:noFill/>
        </p:spPr>
      </p:pic>
      <p:pic>
        <p:nvPicPr>
          <p:cNvPr id="5" name="От героев былых времен - кф-ма Офице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4670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451</Words>
  <Application>Microsoft Office PowerPoint</Application>
  <PresentationFormat>Экран (4:3)</PresentationFormat>
  <Paragraphs>36</Paragraphs>
  <Slides>9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Кашина</cp:lastModifiedBy>
  <cp:revision>60</cp:revision>
  <dcterms:created xsi:type="dcterms:W3CDTF">2013-11-19T05:52:05Z</dcterms:created>
  <dcterms:modified xsi:type="dcterms:W3CDTF">2015-11-17T10:03:26Z</dcterms:modified>
</cp:coreProperties>
</file>