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872" r:id="rId3"/>
  </p:sldMasterIdLst>
  <p:sldIdLst>
    <p:sldId id="279" r:id="rId4"/>
    <p:sldId id="278" r:id="rId5"/>
    <p:sldId id="272" r:id="rId6"/>
    <p:sldId id="268" r:id="rId7"/>
    <p:sldId id="258" r:id="rId8"/>
    <p:sldId id="259" r:id="rId9"/>
    <p:sldId id="260" r:id="rId10"/>
    <p:sldId id="287" r:id="rId11"/>
    <p:sldId id="270" r:id="rId12"/>
    <p:sldId id="262" r:id="rId13"/>
    <p:sldId id="286" r:id="rId14"/>
    <p:sldId id="269" r:id="rId15"/>
    <p:sldId id="280" r:id="rId16"/>
    <p:sldId id="282" r:id="rId17"/>
    <p:sldId id="288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94667" autoAdjust="0"/>
  </p:normalViewPr>
  <p:slideViewPr>
    <p:cSldViewPr snapToGrid="0">
      <p:cViewPr>
        <p:scale>
          <a:sx n="75" d="100"/>
          <a:sy n="75" d="100"/>
        </p:scale>
        <p:origin x="-414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00F7-0FC1-47BD-A87E-ED84F554051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8B2E-DE4A-426A-95AC-3E61029DC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532A-0A09-47F1-B006-C4222F17076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4D49-DF09-498A-A084-28AEA356D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5436-ADD1-4E05-BBA5-050FA3D4D1BE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7162-7D6E-4AC8-8B9A-4F6577B84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3CD-E1F6-43EB-B320-386EF945A459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ECC7-CB78-48A1-ADA6-E732511DA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BC07-A8D3-4D6C-A1AD-C83E353526A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5AD1-3ADD-4067-97BF-9DD353820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3114-DD91-4483-8DDA-CC610598E9E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7BCA-B567-4F43-A778-EC14FB125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50E3-82B9-43A3-81CF-57FC7710EDFA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CDA3-9D4D-4DE4-A3B3-E33D27441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6B31-F958-4CF7-BAC0-65FC747D9739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7FC7-9CCF-4076-A22A-C5E54B3BF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F5B9-6363-4409-BA56-B22062BAE605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F47D-D078-45FB-AAB2-10E064DC5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576F-C74A-4B3D-905B-87557783E3D6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87B5-1573-4007-945B-7BD2A0FDB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3C9E-A6D1-47AD-A3C8-D0D5429EA30A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C923-BE56-4508-B9BC-A7C700FCE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5497-A660-430E-B803-21F1F3D5AB2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8B69-5D66-4EE6-9FA1-48CBE02D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04163-F054-4C1B-9C53-639AE6D2032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577C-0D9C-4482-AD45-87C66C486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1284-9632-440D-8E70-76DC4E099E5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84B8-D7BF-4B2B-8C27-5DF39CFC9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F75E-E060-488F-8FFE-2FC7C1990F5A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CB5A-753B-4F75-AD97-4C74CCA5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951038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627856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6053138" y="3525838"/>
            <a:ext cx="61912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49CA-202B-4953-B3ED-B536EDDDCA4B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956F-EFDD-4C3C-8643-3B539CEE7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164B-1241-47EC-972E-5763A60EF0D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A54C-4F21-481E-A0CA-C86C8E403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2CD1-9C39-4E64-982F-81BED79F08A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BB64-7294-468D-9623-DA65FE3D3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17D7-99BA-404A-B2F1-5A3F84B1BF7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E65C-27C1-48BB-A1EB-B597E1295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750888" y="2179638"/>
            <a:ext cx="499903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6340475" y="2179638"/>
            <a:ext cx="499745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C2E-610F-4165-8082-7E4C900A2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A0C0-F0D4-4963-BC32-D0406B2C655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C0F6-3680-49C5-A0B0-2B23A815BF3B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E2E5-4B53-4A02-9BDA-2F72A7273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4D69-C86E-48FE-8989-127AF9A4B275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AD44-E6B0-4491-AF92-3FC39319A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A1A1-8A52-4E7E-A4C0-B05BAC5B58FA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8608-7F93-489A-A485-E0BDD60B7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5A7F-1B71-4923-A35D-B86C4F4AA609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D5C8-1D9C-4D8A-A584-80356B46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0134-AC85-4E77-831D-EA5CA01A8030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4AA6-66F6-41DD-B167-710901E06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3CB1-20AC-426E-81F1-6A75AC034DA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1A85-85B1-4CF9-9245-2E1E3D59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3FC4-06A7-4AF9-9431-82D4F4A3A05B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1F94-ED42-4259-82A7-D6D9923CA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5612-7FDE-47B8-9600-B897E4E2ACD7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3C8C-BBB6-48E8-A72B-C68750629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FD55-A41B-4E23-8956-4FBE2D6B230C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FA59-66A5-4E4A-AFDB-CB659FF39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2E73-6229-49DE-884D-C9F48C01ABC3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765C-AC2E-4F16-93DE-559E3EA4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F433-8FB9-4981-AD15-E6FBED452C8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9C8F-11DD-4C40-BEAD-A8B43A026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9203-EFFC-4BFA-919B-4942B416F752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BECC-90CA-45A1-B4C7-816CA0F40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FC99-E831-4E0A-8962-7A99A2F13291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DDE7-26FA-495B-8B5E-CEBC04A74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7A4C1F-A343-4573-AD32-5A7C85A6265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B7B44-F4B3-4114-B16B-46318E811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1F53D-47E9-4B06-82D0-31D8AE535C7F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1CEB3-F02A-40CB-AD0F-9B62F5318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950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F4307-F6DF-4A84-8F24-C0A027F893A6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950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575486-3CA6-4C42-955B-2408D2B76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898" r:id="rId2"/>
    <p:sldLayoutId id="2147483907" r:id="rId3"/>
    <p:sldLayoutId id="2147483899" r:id="rId4"/>
    <p:sldLayoutId id="2147483908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/>
          </p:cNvSpPr>
          <p:nvPr>
            <p:ph type="body" sz="half" idx="2"/>
          </p:nvPr>
        </p:nvSpPr>
        <p:spPr>
          <a:xfrm>
            <a:off x="6172200" y="1447800"/>
            <a:ext cx="5410200" cy="4678363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200" b="1" smtClean="0"/>
              <a:t>Работу выполнила учащаяся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200" b="1" smtClean="0"/>
              <a:t>6 «Б» класса Прозорова Полина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200" b="1" smtClean="0"/>
              <a:t> ГБОУ Школа № 1912 ЗелАО</a:t>
            </a:r>
          </a:p>
          <a:p>
            <a:pPr algn="ctr">
              <a:defRPr/>
            </a:pPr>
            <a:endParaRPr lang="ru-RU" sz="2200" b="1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u="sng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Руководители: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Казакова Светлана Александровна,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педагог – библиотекарь;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Меремьянина Римма Ивановна,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учитель русского языка и литературы.</a:t>
            </a:r>
          </a:p>
          <a:p>
            <a:pPr algn="ctr" eaLnBrk="1" hangingPunct="1">
              <a:defRPr/>
            </a:pPr>
            <a:endParaRPr lang="ru-RU" sz="2200" b="1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algn="ctr">
              <a:defRPr/>
            </a:pPr>
            <a:endParaRPr lang="ru-RU" sz="2200" b="1" smtClean="0"/>
          </a:p>
          <a:p>
            <a:pPr>
              <a:defRPr/>
            </a:pPr>
            <a:endParaRPr lang="ru-RU" sz="2000" b="1" smtClean="0"/>
          </a:p>
        </p:txBody>
      </p:sp>
      <p:pic>
        <p:nvPicPr>
          <p:cNvPr id="37890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261938"/>
            <a:ext cx="10242550" cy="1219200"/>
          </a:xfrm>
        </p:spPr>
      </p:pic>
      <p:pic>
        <p:nvPicPr>
          <p:cNvPr id="37891" name="Picture 13" descr="i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1524000"/>
            <a:ext cx="5210175" cy="4667250"/>
          </a:xfrm>
        </p:spPr>
      </p:pic>
      <p:pic>
        <p:nvPicPr>
          <p:cNvPr id="37892" name="Picture 13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1524000"/>
            <a:ext cx="52101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3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1524000"/>
            <a:ext cx="52101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78575" y="1285875"/>
            <a:ext cx="5470525" cy="3708400"/>
          </a:xfr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812800" y="763588"/>
            <a:ext cx="5175250" cy="5637212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Казаков Константин Григорьевич – младший сержант-  указом Президиума </a:t>
            </a:r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ерховного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овета СССР от 9 мая 1945 года награжден медалью «За победу над Германией в Великой Отечественной войне 1941-1945 гг.»</a:t>
            </a: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Август   </a:t>
            </a:r>
            <a:r>
              <a:rPr lang="ru-RU" dirty="0">
                <a:solidFill>
                  <a:srgbClr val="FF0000"/>
                </a:solidFill>
              </a:rPr>
              <a:t>1945 года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                       </a:t>
            </a: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Начальник войск НКВД по охране тыла        Северной группы </a:t>
            </a:r>
            <a:r>
              <a:rPr lang="ru-RU" sz="2400" dirty="0">
                <a:solidFill>
                  <a:schemeClr val="tx2"/>
                </a:solidFill>
              </a:rPr>
              <a:t>войск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Генерал </a:t>
            </a:r>
            <a:r>
              <a:rPr lang="ru-RU" sz="2400" dirty="0">
                <a:solidFill>
                  <a:schemeClr val="tx2"/>
                </a:solidFill>
              </a:rPr>
              <a:t>– </a:t>
            </a:r>
            <a:r>
              <a:rPr lang="ru-RU" sz="2400" dirty="0" smtClean="0">
                <a:solidFill>
                  <a:schemeClr val="tx2"/>
                </a:solidFill>
              </a:rPr>
              <a:t>майор        </a:t>
            </a:r>
            <a:r>
              <a:rPr lang="ru-RU" sz="2400" dirty="0">
                <a:solidFill>
                  <a:schemeClr val="tx2"/>
                </a:solidFill>
              </a:rPr>
              <a:t>Рогатин.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          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53313" y="457200"/>
            <a:ext cx="4230687" cy="747713"/>
          </a:xfrm>
        </p:spPr>
        <p:txBody>
          <a:bodyPr lIns="91440" tIns="9144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Удостоверение</a:t>
            </a:r>
            <a:endParaRPr lang="ru-RU" sz="2400" b="1" spc="-50">
              <a:ln w="3175">
                <a:noFill/>
              </a:ln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108" name="Picture 5" descr="лен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88" y="5340350"/>
            <a:ext cx="541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Grp="1"/>
          </p:cNvSpPr>
          <p:nvPr>
            <p:ph type="body" sz="half" idx="2"/>
          </p:nvPr>
        </p:nvSpPr>
        <p:spPr>
          <a:xfrm>
            <a:off x="6172200" y="1447800"/>
            <a:ext cx="5410200" cy="4678363"/>
          </a:xfrm>
        </p:spPr>
        <p:txBody>
          <a:bodyPr/>
          <a:lstStyle/>
          <a:p>
            <a:r>
              <a:rPr lang="ru-RU" sz="2200" smtClean="0"/>
              <a:t>Город Штеттин, 19 июня 1945 года</a:t>
            </a:r>
          </a:p>
        </p:txBody>
      </p:sp>
      <p:pic>
        <p:nvPicPr>
          <p:cNvPr id="48130" name="Picture 13" descr="img10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9938" y="1855788"/>
            <a:ext cx="2651125" cy="3709987"/>
          </a:xfrm>
        </p:spPr>
      </p:pic>
      <p:sp>
        <p:nvSpPr>
          <p:cNvPr id="56334" name="Rectangle 14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Память дней, проведенных в Германии</a:t>
            </a:r>
          </a:p>
        </p:txBody>
      </p:sp>
      <p:pic>
        <p:nvPicPr>
          <p:cNvPr id="48132" name="Picture 15" descr="img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2187575"/>
            <a:ext cx="49736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ле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7588" y="5492750"/>
            <a:ext cx="541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715" y="1298448"/>
            <a:ext cx="5578989" cy="7104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Казаков Константин Григорьевич со своими товарищами возвращается домой.</a:t>
            </a:r>
            <a:endParaRPr lang="ru-RU" sz="2000" dirty="0"/>
          </a:p>
        </p:txBody>
      </p:sp>
      <p:pic>
        <p:nvPicPr>
          <p:cNvPr id="4915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013" y="2305050"/>
            <a:ext cx="5376862" cy="3657600"/>
          </a:xfrm>
        </p:spPr>
      </p:pic>
      <p:pic>
        <p:nvPicPr>
          <p:cNvPr id="4915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08713" y="3902075"/>
            <a:ext cx="4611687" cy="28495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398"/>
            <a:ext cx="10972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Возвращение домой и документ на польском языке, подтверждающий                   награду за победу над Германией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6340839" y="775855"/>
            <a:ext cx="5243678" cy="3001666"/>
          </a:xfrm>
          <a:noFill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Войско Польши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Свидетельство о награждении №54557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   Личность и должность                                      Сержант Казаков Константин Григорьевич.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Награжден приказом министра обороны  № 5/6     6 апреля 1946 года.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За богатырские подвиги и дела в бою с немецкими захватчиками награждается медалью «За Одер, </a:t>
            </a:r>
            <a:r>
              <a:rPr lang="ru-RU" sz="1600" dirty="0" err="1" smtClean="0"/>
              <a:t>Ниссу</a:t>
            </a:r>
            <a:r>
              <a:rPr lang="ru-RU" sz="1600" dirty="0" smtClean="0"/>
              <a:t> , Балтику».</a:t>
            </a:r>
          </a:p>
        </p:txBody>
      </p:sp>
      <p:pic>
        <p:nvPicPr>
          <p:cNvPr id="49160" name="Picture 9" descr="гвозд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3800" y="695325"/>
            <a:ext cx="16287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smtClean="0">
                <a:ln>
                  <a:noFill/>
                </a:ln>
                <a:solidFill>
                  <a:srgbClr val="FF0000"/>
                </a:solidFill>
                <a:effectLst/>
              </a:rPr>
              <a:t> Вернулся живым</a:t>
            </a:r>
          </a:p>
        </p:txBody>
      </p:sp>
      <p:sp>
        <p:nvSpPr>
          <p:cNvPr id="50178" name="Rectangle 6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410200" cy="4678363"/>
          </a:xfrm>
        </p:spPr>
        <p:txBody>
          <a:bodyPr/>
          <a:lstStyle/>
          <a:p>
            <a:endParaRPr lang="ru-RU" sz="2200" smtClean="0"/>
          </a:p>
        </p:txBody>
      </p:sp>
      <p:sp>
        <p:nvSpPr>
          <p:cNvPr id="50179" name="Rectangle 7"/>
          <p:cNvSpPr>
            <a:spLocks noGrp="1"/>
          </p:cNvSpPr>
          <p:nvPr>
            <p:ph type="body" sz="half" idx="2"/>
          </p:nvPr>
        </p:nvSpPr>
        <p:spPr>
          <a:xfrm>
            <a:off x="7783513" y="2289175"/>
            <a:ext cx="3798887" cy="3836988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>
                <a:solidFill>
                  <a:schemeClr val="tx2"/>
                </a:solidFill>
              </a:rPr>
              <a:t>Казаков Константин Григорьевич вернулся живым. Как повезло этой семье!  Ведь в то время мало кто возвращался с фронта.  После войны он получил педагогическое образование  и работал директором детского дома.  Умер от болезни 1.02.1978 года. </a:t>
            </a:r>
          </a:p>
          <a:p>
            <a:endParaRPr lang="ru-RU" sz="2000" smtClean="0"/>
          </a:p>
        </p:txBody>
      </p:sp>
      <p:pic>
        <p:nvPicPr>
          <p:cNvPr id="50180" name="Picture 4" descr="img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314450"/>
            <a:ext cx="69008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9" descr="гвозд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0488" y="492125"/>
            <a:ext cx="24558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2438" y="220663"/>
            <a:ext cx="4681537" cy="2833687"/>
          </a:xfrm>
        </p:spPr>
      </p:pic>
      <p:sp>
        <p:nvSpPr>
          <p:cNvPr id="51202" name="Текст 6"/>
          <p:cNvSpPr>
            <a:spLocks noGrp="1"/>
          </p:cNvSpPr>
          <p:nvPr>
            <p:ph type="body" idx="4294967295"/>
          </p:nvPr>
        </p:nvSpPr>
        <p:spPr>
          <a:xfrm>
            <a:off x="5337175" y="1041400"/>
            <a:ext cx="6459538" cy="5554663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На фото(сверху) отец и сын: Казаков Константин Григорьевич и Казаков Павел Константинович 1964 года рождения, младший из троих детей.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Внук, Казаков Денис Павлович,  закончил Московский военный университет  и служит в Вооруженных Силах Российской Федерации. </a:t>
            </a:r>
            <a:r>
              <a:rPr lang="ru-RU" sz="2000" smtClean="0"/>
              <a:t>Он достойно продолжает дело защиты, которое начато его дедом Казаковым Константином Григорьевичем.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Будучи курсантом, на практике работал в военных архивах, обнаруженные сведения и материалы из домашнего архива, используются в данной презентации 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21125" y="457200"/>
            <a:ext cx="7762875" cy="512763"/>
          </a:xfrm>
        </p:spPr>
        <p:txBody>
          <a:bodyPr wrap="square" lIns="91440" tIns="9144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6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Отец, сын, внук.</a:t>
            </a:r>
          </a:p>
        </p:txBody>
      </p:sp>
      <p:pic>
        <p:nvPicPr>
          <p:cNvPr id="51204" name="Picture 5" descr="IMG_13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3259138"/>
            <a:ext cx="45656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ctr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subTitle" idx="1"/>
          </p:nvPr>
        </p:nvSpPr>
        <p:spPr>
          <a:xfrm>
            <a:off x="1549400" y="673100"/>
            <a:ext cx="8534400" cy="218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900" smtClean="0"/>
              <a:t> </a:t>
            </a:r>
            <a:r>
              <a:rPr lang="ru-RU" b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Хранить память о героях - это и бережно передавать из поколения в поколение рассказы об их жизни, документы и фотографии. </a:t>
            </a:r>
          </a:p>
          <a:p>
            <a:pPr>
              <a:lnSpc>
                <a:spcPct val="80000"/>
              </a:lnSpc>
              <a:defRPr/>
            </a:pPr>
            <a:endParaRPr lang="ru-RU" b="1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Хранить память - это быть достойными своих предков, прикладывать все усилия для улучшения жизни в своей стране, для процветания и счастья всех людей .</a:t>
            </a:r>
          </a:p>
          <a:p>
            <a:pPr>
              <a:lnSpc>
                <a:spcPct val="80000"/>
              </a:lnSpc>
              <a:defRPr/>
            </a:pPr>
            <a:endParaRPr lang="ru-RU" b="1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300" smtClean="0"/>
              <a:t>В знаменательный год 70-летия Победы мы особенно пристально вглядываемся в лица людей, переживших время Великой Отечественной. Очень многие уже ушли, но память о них, тех, кто своей грудью отстоял нашу Родину в страшную войну, хранится в наших сердцах.</a:t>
            </a:r>
          </a:p>
          <a:p>
            <a:pPr eaLnBrk="1" hangingPunct="1"/>
            <a:r>
              <a:rPr lang="ru-RU" sz="1300" smtClean="0"/>
              <a:t>В домашних архивах тускнеют фотографии молодых защитников страны, уничтожают время и обстоятельства дорогие документы. Так хочется все же сохранить, донести до потомков документальные свидетельства о великих солдатах, их жизнях и подвигах.</a:t>
            </a:r>
          </a:p>
          <a:p>
            <a:pPr eaLnBrk="1" hangingPunct="1"/>
            <a:r>
              <a:rPr lang="ru-RU" sz="1300" smtClean="0"/>
              <a:t>Светлана Александровна Казакова, школьный  библиотекарь, на библиотечном уроке  рассказала  о боевом и человеческом пути  Казакова Константина Григорьевича, деда семьи Казаковых. С большим волнением ребята держали подлинную награду, красноармейскую книжку, наградной лист. Конечно, мы стараемся читать книги о войне, но сейчас  мы прикасались к свидетельствам  жизни, к настоящим историческим документам, к реликвиям.</a:t>
            </a:r>
          </a:p>
          <a:p>
            <a:pPr eaLnBrk="1" hangingPunct="1"/>
            <a:r>
              <a:rPr lang="ru-RU" sz="1300" smtClean="0"/>
              <a:t>К сожалению, в нашей семье не сохранилось никаких памятных вещей и документов, связанных с нашими прадедами, хотя в доме часто звучат рассказы о них.</a:t>
            </a:r>
          </a:p>
          <a:p>
            <a:pPr eaLnBrk="1" hangingPunct="1"/>
            <a:r>
              <a:rPr lang="ru-RU" sz="1300" smtClean="0"/>
              <a:t>Я попросила разрешения у Светланы Александровны рассказать о реликвиях семьи Казаковых.</a:t>
            </a:r>
          </a:p>
          <a:p>
            <a:pPr eaLnBrk="1" hangingPunct="1"/>
            <a:r>
              <a:rPr lang="ru-RU" sz="1300" smtClean="0"/>
              <a:t>Меня особенно поразил факт, что фотографию своего деда военных лет носит с собой его внук - сын Светланы Александровны Денис Павлович Казаков. Он окончил Московский военный университет и служит в Вооруженных Силах Российской Федерации. Будучи курсантом, он проходил практику в военных архивах. Отыскал наградной лист своего деда Казакова Константина Григорьевича 1921 года рождения. Так открылись неизвестные страницы из боевого пути ветерана войны, деда, ратное дело которого продолжили и его сын Павел Константинович, и его внук Денис Павлович.</a:t>
            </a:r>
          </a:p>
          <a:p>
            <a:pPr eaLnBrk="1" hangingPunct="1"/>
            <a:r>
              <a:rPr lang="ru-RU" sz="1300" smtClean="0"/>
              <a:t>Казаков Денис был участником Парадов Победы на Красной площади. Он достойно служит Родине, продолжает дело защиты, которое начато его дедом Казаковым Константином Григорьевичем.</a:t>
            </a:r>
          </a:p>
          <a:p>
            <a:pPr eaLnBrk="1" hangingPunct="1"/>
            <a:r>
              <a:rPr lang="ru-RU" sz="1300" smtClean="0"/>
              <a:t>Хранить память о героях - это и бережно передавать из поколения в поколение рассказы об их жизни, документы и фотографии. </a:t>
            </a:r>
          </a:p>
          <a:p>
            <a:pPr eaLnBrk="1" hangingPunct="1"/>
            <a:r>
              <a:rPr lang="ru-RU" sz="1300" smtClean="0"/>
              <a:t>Хранить память - это быть достойными своих предков, прикладывать все усилия для улучшения жизни в своей стране, для процветания и счастья всех людей .</a:t>
            </a:r>
          </a:p>
          <a:p>
            <a:pPr eaLnBrk="1" hangingPunct="1"/>
            <a:r>
              <a:rPr lang="ru-RU" sz="1300" smtClean="0"/>
              <a:t> Прозорова Полина, ученица 6»Б»класса ГБОУ Школа № 1912 г. Москвы (Зеленоград)</a:t>
            </a:r>
          </a:p>
          <a:p>
            <a:pPr eaLnBrk="1" hangingPunct="1"/>
            <a:endParaRPr lang="ru-RU" sz="13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195263"/>
            <a:ext cx="109728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r>
              <a:rPr lang="ru-RU" smtClean="0">
                <a:solidFill>
                  <a:srgbClr val="C00000"/>
                </a:solidFill>
                <a:effectLst/>
              </a:rPr>
              <a:t>ПОКЛОНИМСЯ ВЕЛИКИМ ТЕМ ГОДАМ!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38915" name="Picture 4" descr="л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261938"/>
            <a:ext cx="20891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л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261938"/>
            <a:ext cx="20891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10"/>
          <p:cNvSpPr>
            <a:spLocks noGrp="1"/>
          </p:cNvSpPr>
          <p:nvPr>
            <p:ph sz="quarter" idx="4294967295"/>
          </p:nvPr>
        </p:nvSpPr>
        <p:spPr>
          <a:xfrm>
            <a:off x="5011738" y="487363"/>
            <a:ext cx="6335712" cy="5883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Текст 5"/>
          <p:cNvSpPr>
            <a:spLocks noGrp="1"/>
          </p:cNvSpPr>
          <p:nvPr>
            <p:ph type="body" idx="4294967295"/>
          </p:nvPr>
        </p:nvSpPr>
        <p:spPr>
          <a:xfrm>
            <a:off x="269875" y="3206750"/>
            <a:ext cx="4741863" cy="3651250"/>
          </a:xfrm>
        </p:spPr>
        <p:txBody>
          <a:bodyPr/>
          <a:lstStyle/>
          <a:p>
            <a:pPr marL="0" indent="0" algn="ctr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Два друга  </a:t>
            </a:r>
          </a:p>
          <a:p>
            <a:pPr marL="0" indent="0" algn="ctr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Вася и Костя </a:t>
            </a:r>
          </a:p>
          <a:p>
            <a:pPr marL="0" indent="0" algn="ctr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поедут вместе  на Запад!</a:t>
            </a:r>
          </a:p>
          <a:p>
            <a:pPr marL="0" indent="0" algn="ctr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Канск 24.12.42 года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96863" y="1300163"/>
            <a:ext cx="4714875" cy="2020887"/>
          </a:xfrm>
        </p:spPr>
        <p:txBody>
          <a:bodyPr wrap="square" lIns="91440" tIns="9144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  <a:t/>
            </a:r>
            <a:b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  <a:t/>
            </a:r>
            <a:b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Призыв  в армию</a:t>
            </a:r>
            <a:b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Казакова Константина </a:t>
            </a:r>
            <a:b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Григорьевича </a:t>
            </a:r>
            <a:br>
              <a:rPr lang="ru-RU" sz="3600" b="1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3600" b="1" smtClean="0">
                <a:ln>
                  <a:noFill/>
                </a:ln>
                <a:solidFill>
                  <a:schemeClr val="bg1"/>
                </a:solidFill>
                <a:effectLst/>
              </a:rPr>
              <a:t>( </a:t>
            </a:r>
            <a:r>
              <a:rPr lang="ru-RU" sz="2400" b="1" smtClean="0">
                <a:ln>
                  <a:noFill/>
                </a:ln>
                <a:solidFill>
                  <a:schemeClr val="bg1"/>
                </a:solidFill>
                <a:effectLst/>
              </a:rPr>
              <a:t>на фото справа</a:t>
            </a:r>
            <a:r>
              <a:rPr lang="ru-RU" sz="3600" b="1" smtClean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</a:p>
        </p:txBody>
      </p:sp>
      <p:pic>
        <p:nvPicPr>
          <p:cNvPr id="3994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3213" y="3495675"/>
            <a:ext cx="34956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0"/>
            <a:ext cx="63849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13" y="3436938"/>
            <a:ext cx="2857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8"/>
          <p:cNvSpPr>
            <a:spLocks noGrp="1"/>
          </p:cNvSpPr>
          <p:nvPr>
            <p:ph sz="quarter" idx="4294967295"/>
          </p:nvPr>
        </p:nvSpPr>
        <p:spPr>
          <a:xfrm>
            <a:off x="153988" y="457200"/>
            <a:ext cx="5356225" cy="6400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Текст 9"/>
          <p:cNvSpPr>
            <a:spLocks noGrp="1"/>
          </p:cNvSpPr>
          <p:nvPr>
            <p:ph type="body" idx="4294967295"/>
          </p:nvPr>
        </p:nvSpPr>
        <p:spPr>
          <a:xfrm>
            <a:off x="5499100" y="1443038"/>
            <a:ext cx="6189663" cy="485457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Казаков Константин  Григорьевич  - сержант, зав. продовольственного склада.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Управление войск МВД по ОТ. СГСВ.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Родился в 1921 году , а в 1942 году его призвали на фронт.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Наименование подразделения: хозяйственная рота.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Номер военно-учетной специальности – 1.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Образование - 8 классов.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Национальность - русский. </a:t>
            </a: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Призван  Бирилюсским РВК Красноярский край.  Рядовой.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473700" y="457200"/>
            <a:ext cx="6210300" cy="985838"/>
          </a:xfrm>
        </p:spPr>
        <p:txBody>
          <a:bodyPr lIns="91440" tIns="9144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Красноармейская </a:t>
            </a:r>
            <a:br>
              <a:rPr lang="ru-RU" sz="32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32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книжка</a:t>
            </a:r>
            <a:endParaRPr lang="ru-RU" sz="3200" b="1" spc="-50">
              <a:ln w="3175">
                <a:noFill/>
              </a:ln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0964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3" y="665163"/>
            <a:ext cx="4932362" cy="3725862"/>
          </a:xfrm>
        </p:spPr>
      </p:pic>
      <p:pic>
        <p:nvPicPr>
          <p:cNvPr id="40965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4195763"/>
            <a:ext cx="39814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2"/>
          <p:cNvSpPr>
            <a:spLocks noGrp="1"/>
          </p:cNvSpPr>
          <p:nvPr>
            <p:ph type="body" idx="4294967295"/>
          </p:nvPr>
        </p:nvSpPr>
        <p:spPr>
          <a:xfrm>
            <a:off x="5667375" y="1600200"/>
            <a:ext cx="6021388" cy="4672013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</a:rPr>
              <a:t>Красноярский  край  Бирилюсский район  Подкаменский   с/с                пос. Полевое.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</a:rPr>
              <a:t> Мать: Казакова Евдокия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13338" y="457200"/>
            <a:ext cx="6570662" cy="1066800"/>
          </a:xfrm>
        </p:spPr>
        <p:txBody>
          <a:bodyPr lIns="91440" tIns="9144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Красноармейская книжка</a:t>
            </a:r>
            <a:endParaRPr lang="ru-RU" sz="3200" b="1" spc="-50">
              <a:ln w="3175">
                <a:noFill/>
              </a:ln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987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8463" y="1211263"/>
            <a:ext cx="5022850" cy="3732212"/>
          </a:xfrm>
        </p:spPr>
      </p:pic>
      <p:pic>
        <p:nvPicPr>
          <p:cNvPr id="41988" name="Picture 5" descr="лен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388" y="5075238"/>
            <a:ext cx="62579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4003675"/>
            <a:ext cx="4297362" cy="2435225"/>
          </a:xfrm>
        </p:spPr>
      </p:pic>
      <p:sp>
        <p:nvSpPr>
          <p:cNvPr id="43010" name="Текст 11"/>
          <p:cNvSpPr>
            <a:spLocks noGrp="1"/>
          </p:cNvSpPr>
          <p:nvPr>
            <p:ph type="body" idx="4294967295"/>
          </p:nvPr>
        </p:nvSpPr>
        <p:spPr>
          <a:xfrm>
            <a:off x="5073650" y="1600200"/>
            <a:ext cx="6615113" cy="458152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  </a:t>
            </a:r>
            <a:r>
              <a:rPr lang="ru-RU" sz="2800" smtClean="0"/>
              <a:t>Награжден  медалью «За боевые заслуги». Номер  медали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2868026</a:t>
            </a:r>
            <a:r>
              <a:rPr lang="ru-RU" sz="2800" smtClean="0"/>
              <a:t>.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800" smtClean="0"/>
              <a:t>Имеет право, начинания с мая 1946 года,   на получение денежных выдач   и бесплатный  проезд в трамваях во  всех городах  СССР, согласно положению  о  медали.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5550" y="457200"/>
            <a:ext cx="6648450" cy="1066800"/>
          </a:xfrm>
        </p:spPr>
        <p:txBody>
          <a:bodyPr lIns="91440" tIns="9144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Удостоверение к медали.</a:t>
            </a:r>
            <a:endParaRPr lang="ru-RU" sz="2800" b="1" spc="-50">
              <a:ln w="3175">
                <a:noFill/>
              </a:ln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012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476250"/>
            <a:ext cx="444976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ле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1488" y="5019675"/>
            <a:ext cx="21907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ле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5775" y="5019675"/>
            <a:ext cx="21907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ле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0063" y="5019675"/>
            <a:ext cx="21907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97613" y="255588"/>
            <a:ext cx="3906837" cy="4908550"/>
          </a:xfrm>
        </p:spPr>
      </p:pic>
      <p:sp>
        <p:nvSpPr>
          <p:cNvPr id="44034" name="Текст 3"/>
          <p:cNvSpPr>
            <a:spLocks noGrp="1"/>
          </p:cNvSpPr>
          <p:nvPr>
            <p:ph type="body" idx="4294967295"/>
          </p:nvPr>
        </p:nvSpPr>
        <p:spPr>
          <a:xfrm>
            <a:off x="552450" y="1427163"/>
            <a:ext cx="4781550" cy="4738687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       </a:t>
            </a:r>
            <a:r>
              <a:rPr lang="ru-RU" sz="1600" u="sng" smtClean="0">
                <a:solidFill>
                  <a:schemeClr val="tx2"/>
                </a:solidFill>
              </a:rPr>
              <a:t>Заключение Военного Совета Армии: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Достоин награждения правительственной награды: медалью  « ЗА БОЕВЫЕ ЗАСЛУГИ».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Начальник войск НКВД по охране тыла Северной Группы Советских войск Генерал-Майор Рогатин.  Главнокомандующий  СГВ №0534 от   15 апреля   1946  награжден    медалью  За  боевые заслуги.  Пом. Нач.  3 отд. ОК 2 Бф.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smtClean="0">
                <a:solidFill>
                  <a:schemeClr val="tx2"/>
                </a:solidFill>
              </a:rPr>
              <a:t>                                                      5  Февраля 1946 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533400"/>
            <a:ext cx="4794250" cy="893763"/>
          </a:xfrm>
        </p:spPr>
        <p:txBody>
          <a:bodyPr wrap="square" lIns="91440" tIns="9144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         Награда </a:t>
            </a:r>
            <a:br>
              <a:rPr lang="ru-RU" sz="2800" b="1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2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и наградной лист</a:t>
            </a:r>
          </a:p>
        </p:txBody>
      </p:sp>
      <p:pic>
        <p:nvPicPr>
          <p:cNvPr id="44036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4483100"/>
            <a:ext cx="229235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ле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2575" y="5324475"/>
            <a:ext cx="6807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8763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Наградной лист 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sz="half" idx="2"/>
          </p:nvPr>
        </p:nvSpPr>
        <p:spPr>
          <a:xfrm>
            <a:off x="6172200" y="1447800"/>
            <a:ext cx="5410200" cy="4678363"/>
          </a:xfrm>
        </p:spPr>
        <p:txBody>
          <a:bodyPr/>
          <a:lstStyle/>
          <a:p>
            <a:endParaRPr lang="ru-RU" sz="2200" smtClean="0"/>
          </a:p>
        </p:txBody>
      </p:sp>
      <p:pic>
        <p:nvPicPr>
          <p:cNvPr id="45059" name="Picture 4" descr="img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5175" y="1370013"/>
            <a:ext cx="6142038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752" y="1501360"/>
            <a:ext cx="5224471" cy="4821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1"/>
          <p:cNvSpPr>
            <a:spLocks noGrp="1"/>
          </p:cNvSpPr>
          <p:nvPr>
            <p:ph sz="quarter" idx="4294967295"/>
          </p:nvPr>
        </p:nvSpPr>
        <p:spPr>
          <a:xfrm>
            <a:off x="609600" y="1519238"/>
            <a:ext cx="11239500" cy="5138737"/>
          </a:xfrm>
        </p:spPr>
        <p:txBody>
          <a:bodyPr/>
          <a:lstStyle/>
          <a:p>
            <a:pPr eaLnBrk="1" hangingPunct="1"/>
            <a:r>
              <a:rPr lang="ru-RU" sz="1600" smtClean="0"/>
              <a:t>Товарищ Казаков Константин Григорьевич в период Отечественной войны , с 1943 года принимал активное участие в борьбе против немецко-фашистских  захватчиков.</a:t>
            </a:r>
          </a:p>
          <a:p>
            <a:pPr eaLnBrk="1" hangingPunct="1"/>
            <a:r>
              <a:rPr lang="ru-RU" sz="1600" smtClean="0"/>
              <a:t>9  апреля 1943 года, действуя на Северо-западном фронте, в составе 182 СД, 140  Краснознаменного СП, в должности командира автоматного отделения  от начальника разведки получил задачу:  составом  отделения выбить  противника, засевшего между   стыками дивизий  в районе совхоза Пена, что в 3 км севернее города  Старая Русса.</a:t>
            </a:r>
          </a:p>
          <a:p>
            <a:pPr eaLnBrk="1" hangingPunct="1"/>
            <a:r>
              <a:rPr lang="ru-RU" sz="1600" smtClean="0"/>
              <a:t>Поставленная задача  отделением была выполнена. Противник  был выбит. Потери  противника: убитых – 8 , раненных-2, пленные- 2 немецких солдата  и 1 офицер .</a:t>
            </a:r>
            <a:endParaRPr lang="ru-RU" sz="2000" smtClean="0"/>
          </a:p>
          <a:p>
            <a:pPr eaLnBrk="1" hangingPunct="1"/>
            <a:r>
              <a:rPr lang="ru-RU" sz="1600" smtClean="0"/>
              <a:t>Кроме этого были захвачены ценные документы  ( план обороны противника данного района). Его потери:                2 человека раненых ,  сам тов. Казаков получил  легкое пулевое ранение. </a:t>
            </a:r>
          </a:p>
          <a:p>
            <a:pPr eaLnBrk="1" hangingPunct="1"/>
            <a:r>
              <a:rPr lang="ru-RU" sz="1600" smtClean="0"/>
              <a:t>С июля 1943 года , находясь  в 103  отдельной  Штеттинской  Маневренной группе  войск  НКВД, показал себя активным участником   проведения операций по  изъятию  контрреволюционного элемента.</a:t>
            </a:r>
          </a:p>
          <a:p>
            <a:pPr eaLnBrk="1" hangingPunct="1"/>
            <a:r>
              <a:rPr lang="ru-RU" sz="1600" smtClean="0"/>
              <a:t>В 1944 году во время окружения немецкой группировки   под г. Минск товарищ  Казаков лично пленил                       15  немецких солдат и офицеров противника. Принимал участие  в  проводимых операциях в гг. Эльбинг , Лигниц , Штеттин.</a:t>
            </a:r>
          </a:p>
          <a:p>
            <a:pPr eaLnBrk="1" hangingPunct="1"/>
            <a:r>
              <a:rPr lang="ru-RU" sz="1600" smtClean="0"/>
              <a:t>За  образцовое выполнение заданий командования на фронте  борьбы с немецкими захватчиками  товарищ Казаков достоин представления к правительственной награде -  ордену  «  КРАСНАЯ ЗВЕЗДА»</a:t>
            </a:r>
          </a:p>
          <a:p>
            <a:pPr eaLnBrk="1" hangingPunct="1"/>
            <a:r>
              <a:rPr lang="ru-RU" sz="1600" smtClean="0"/>
              <a:t>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92138" y="282575"/>
            <a:ext cx="8358187" cy="1241425"/>
          </a:xfrm>
        </p:spPr>
        <p:txBody>
          <a:bodyPr lIns="91440" tIns="9144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pc="-50" smtClean="0">
                <a:ln w="3175">
                  <a:noFill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Краткое, конкретное изложение личного боевого подвига или заслуг из наградного листа.</a:t>
            </a:r>
            <a:endParaRPr lang="ru-RU" sz="2400" b="1" spc="-50">
              <a:ln w="3175">
                <a:noFill/>
              </a:ln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677</TotalTime>
  <Words>932</Words>
  <Application>Microsoft Office PowerPoint</Application>
  <PresentationFormat>Произвольный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 Light</vt:lpstr>
      <vt:lpstr>Calibri</vt:lpstr>
      <vt:lpstr>Wingdings 2</vt:lpstr>
      <vt:lpstr>Constantia</vt:lpstr>
      <vt:lpstr>Times New Roman</vt:lpstr>
      <vt:lpstr>HDOfficeLightV0</vt:lpstr>
      <vt:lpstr>1_HDOfficeLightV0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  Призыв  в армию Казакова Константина  Григорьевича  ( на фото справа)</vt:lpstr>
      <vt:lpstr>Красноармейская  книжка</vt:lpstr>
      <vt:lpstr>Красноармейская книжка</vt:lpstr>
      <vt:lpstr>Удостоверение к медали.</vt:lpstr>
      <vt:lpstr>         Награда  и наградной лист</vt:lpstr>
      <vt:lpstr>Наградной лист </vt:lpstr>
      <vt:lpstr>Краткое, конкретное изложение личного боевого подвига или заслуг из наградного листа.</vt:lpstr>
      <vt:lpstr>Удостоверение</vt:lpstr>
      <vt:lpstr>Память дней, проведенных в Германии</vt:lpstr>
      <vt:lpstr>Слайд 12</vt:lpstr>
      <vt:lpstr> Вернулся живым</vt:lpstr>
      <vt:lpstr>Отец, сын, внук.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X64</dc:creator>
  <cp:lastModifiedBy>bibl</cp:lastModifiedBy>
  <cp:revision>81</cp:revision>
  <dcterms:created xsi:type="dcterms:W3CDTF">2015-02-12T16:51:57Z</dcterms:created>
  <dcterms:modified xsi:type="dcterms:W3CDTF">2015-11-20T09:13:02Z</dcterms:modified>
</cp:coreProperties>
</file>