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5" r:id="rId3"/>
    <p:sldId id="257" r:id="rId4"/>
    <p:sldId id="258" r:id="rId5"/>
    <p:sldId id="260" r:id="rId6"/>
    <p:sldId id="259" r:id="rId7"/>
    <p:sldId id="269" r:id="rId8"/>
    <p:sldId id="277" r:id="rId9"/>
    <p:sldId id="281" r:id="rId10"/>
    <p:sldId id="262" r:id="rId11"/>
    <p:sldId id="261" r:id="rId12"/>
    <p:sldId id="263" r:id="rId13"/>
    <p:sldId id="264" r:id="rId14"/>
    <p:sldId id="265" r:id="rId15"/>
    <p:sldId id="274" r:id="rId16"/>
    <p:sldId id="267" r:id="rId17"/>
    <p:sldId id="270" r:id="rId18"/>
    <p:sldId id="279" r:id="rId19"/>
    <p:sldId id="282" r:id="rId20"/>
    <p:sldId id="285" r:id="rId21"/>
    <p:sldId id="283" r:id="rId22"/>
    <p:sldId id="284" r:id="rId23"/>
    <p:sldId id="266" r:id="rId24"/>
    <p:sldId id="272" r:id="rId25"/>
    <p:sldId id="286" r:id="rId26"/>
    <p:sldId id="280" r:id="rId27"/>
    <p:sldId id="278" r:id="rId28"/>
    <p:sldId id="287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8" autoAdjust="0"/>
    <p:restoredTop sz="86391" autoAdjust="0"/>
  </p:normalViewPr>
  <p:slideViewPr>
    <p:cSldViewPr>
      <p:cViewPr>
        <p:scale>
          <a:sx n="110" d="100"/>
          <a:sy n="110" d="100"/>
        </p:scale>
        <p:origin x="-924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15E8F-3EAA-48B0-8996-0C4983EB27D3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E26F1-F735-496E-A8B1-BC49E5230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456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7861C-CD4D-487F-8FBC-36DD3AD0CFD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65851-BF0C-418E-ACA6-B6A02C1CD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443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65851-BF0C-418E-ACA6-B6A02C1CD62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42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65851-BF0C-418E-ACA6-B6A02C1CD62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7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65851-BF0C-418E-ACA6-B6A02C1CD6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3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65851-BF0C-418E-ACA6-B6A02C1CD62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60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65851-BF0C-418E-ACA6-B6A02C1CD62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6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764704"/>
            <a:ext cx="8305800" cy="4078100"/>
          </a:xfrm>
        </p:spPr>
        <p:txBody>
          <a:bodyPr/>
          <a:lstStyle/>
          <a:p>
            <a:endParaRPr lang="ru-RU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Сын, муж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отец, дед, прадед</a:t>
            </a:r>
          </a:p>
          <a:p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Телепченков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Николай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Иванович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Семейная реликвия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3851920" y="722613"/>
            <a:ext cx="1512168" cy="129614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9"/>
          <a:stretch/>
        </p:blipFill>
        <p:spPr>
          <a:xfrm>
            <a:off x="0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2400"/>
            <a:ext cx="7643192" cy="1219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Медаль «За отвагу»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4104456" cy="22650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После ранения он возвращается в родную часть. Шли бои по освобождению Восточной Белоруссии. </a:t>
            </a:r>
            <a:r>
              <a:rPr lang="ru-RU" sz="5600" b="1" i="1" dirty="0" smtClean="0">
                <a:solidFill>
                  <a:schemeClr val="accent2">
                    <a:lumMod val="50000"/>
                  </a:schemeClr>
                </a:solidFill>
              </a:rPr>
              <a:t>Из наградного листа: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 « При прорыве обороны противника 20.06.1944 г., будучи телефонистом, под сильным артиллерийским огнем противника исправил 20 повреждений телефонных линий, что обеспечило выполнение боевого приказа подразделения» Приказ по 109 гвардейскому стрелковому полку №48/н от 5 июля 1944 г.  -  награжден 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едалью «За отвагу»</a:t>
            </a:r>
          </a:p>
          <a:p>
            <a:pPr marL="0" indent="0">
              <a:buNone/>
            </a:pPr>
            <a:endParaRPr lang="ru-RU" sz="56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5600" b="1" i="1" dirty="0" smtClean="0">
                <a:solidFill>
                  <a:schemeClr val="accent2">
                    <a:lumMod val="50000"/>
                  </a:schemeClr>
                </a:solidFill>
              </a:rPr>
              <a:t>Выписка из Военного Архива:</a:t>
            </a:r>
            <a:endParaRPr lang="ru-RU" sz="56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56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Выписка из наградного листа о подвиге: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03296"/>
            <a:ext cx="7488832" cy="23762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r="12443"/>
          <a:stretch/>
        </p:blipFill>
        <p:spPr>
          <a:xfrm>
            <a:off x="6516216" y="1086377"/>
            <a:ext cx="1728192" cy="2376263"/>
          </a:xfrm>
        </p:spPr>
      </p:pic>
    </p:spTree>
    <p:extLst>
      <p:ext uri="{BB962C8B-B14F-4D97-AF65-F5344CB8AC3E}">
        <p14:creationId xmlns:p14="http://schemas.microsoft.com/office/powerpoint/2010/main" val="10810975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52400"/>
            <a:ext cx="7715200" cy="1219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Медаль «За боевые заслуги»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713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Красная армия наступала. 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30 января 1945 г. противник предпринял контратаку на советские подразделения. В это время наш дед обеспечивал связь с наблюдательного пункта командира батареи на огненную позицию.</a:t>
            </a:r>
          </a:p>
          <a:p>
            <a:pPr marL="0" indent="0">
              <a:buNone/>
            </a:pP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Выписка о подвиге из наградного листа:  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«Под сильным вражеским обстрелом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</a:rPr>
              <a:t>Телепченков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  Николай Иванович  исправил 16 порывов телефонной линии. Этим обеспечил бесперебойную связь и дал возможность вести губительный огонь по врагу. Батарея уничтожила  4 огневых точки врага и до 15 гитлеровцев, и обеспечила продвижение стрелковых подразделений вперед.»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За этот подвиг Николай Иванович был удостоен медали «За боевые заслуги».  Пр.18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</a:rPr>
              <a:t>ск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  77/н 15.02.45 г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10329" r="16547" b="11303"/>
          <a:stretch/>
        </p:blipFill>
        <p:spPr>
          <a:xfrm rot="5400000">
            <a:off x="467543" y="2132857"/>
            <a:ext cx="4608512" cy="3456383"/>
          </a:xfrm>
        </p:spPr>
      </p:pic>
    </p:spTree>
    <p:extLst>
      <p:ext uri="{BB962C8B-B14F-4D97-AF65-F5344CB8AC3E}">
        <p14:creationId xmlns:p14="http://schemas.microsoft.com/office/powerpoint/2010/main" val="30276842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4752528" cy="115212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Представление к званию «Герой Советского Союза»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14389" r="-187" b="11868"/>
          <a:stretch/>
        </p:blipFill>
        <p:spPr>
          <a:xfrm rot="5400000">
            <a:off x="261211" y="2483205"/>
            <a:ext cx="4702175" cy="299336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59936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ru-RU" sz="1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</a:rPr>
              <a:t>Выписка о подвиге из наградного листа:</a:t>
            </a:r>
          </a:p>
          <a:p>
            <a:pPr marL="0" indent="0">
              <a:buNone/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 « В боях по форсированию реки Одер 20 апреля 1945 г. товарищ </a:t>
            </a:r>
            <a:r>
              <a:rPr lang="ru-RU" sz="1200" i="1" dirty="0" err="1" smtClean="0">
                <a:solidFill>
                  <a:schemeClr val="accent2">
                    <a:lumMod val="50000"/>
                  </a:schemeClr>
                </a:solidFill>
              </a:rPr>
              <a:t>Телепченков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 вместе со стрелковыми ротами </a:t>
            </a: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</a:rPr>
              <a:t>ПЕРВЫМ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 форсировал реку со связью от 120 м/м минометной батареи. Под сильным пулеметным и артиллерийским огнем противника </a:t>
            </a:r>
            <a:r>
              <a:rPr lang="ru-RU" sz="1200" i="1" dirty="0" err="1" smtClean="0">
                <a:solidFill>
                  <a:schemeClr val="accent2">
                    <a:lumMod val="50000"/>
                  </a:schemeClr>
                </a:solidFill>
              </a:rPr>
              <a:t>Телепченков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 Н.И. пробрался вперед боевых порядков и с переднего края корректировал огнем минометной батареи. В результате чего, было подавлено одна минометная батарея и 2 пушки прямой наводки противника, что способствовало без потерь форсировать ротам реку. В боях по удержанию завоеванного плацдарма проявил исключительную стойкость и героизм.</a:t>
            </a:r>
          </a:p>
          <a:p>
            <a:pPr marL="0" indent="0">
              <a:buNone/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В ночь на 22 апреля 1945 г., когда противник предпринял 7 яростных контратак наш дед </a:t>
            </a: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</a:rPr>
              <a:t>ПЕРВЫМ 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обнаружил группировку противника и корректировал огнем, давая точные данные. </a:t>
            </a:r>
          </a:p>
          <a:p>
            <a:pPr marL="0" indent="0">
              <a:buNone/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Немцы наседали на отважного корректировщика, но он не покидал поле боя, он продолжал давать точные данные, в результате чего было истреблено до 50 немецких солдат и разбито 6 пулеметов противника. Все контратаки были с успехом отбиты.»</a:t>
            </a:r>
          </a:p>
          <a:p>
            <a:pPr marL="0" indent="0">
              <a:buNone/>
            </a:pP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</a:rPr>
              <a:t>За этот подвиг его представили к званию «ГЕРОЙ СОВЕТСКОГО СОЮЗА»</a:t>
            </a:r>
          </a:p>
          <a:p>
            <a:pPr marL="0" indent="0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83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672" y="1152600"/>
            <a:ext cx="6032376" cy="4536504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96136" y="1052736"/>
            <a:ext cx="2969912" cy="5400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В советское время каждый праздник 9 мая наш дед  вспоминал и рассказывал родным про войну: </a:t>
            </a:r>
          </a:p>
          <a:p>
            <a:pPr>
              <a:lnSpc>
                <a:spcPct val="100000"/>
              </a:lnSpc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«После боев по форсированию реки Одер командование решило, что я сбежал с поля боя. И меня арестовали, и даже хотели расстрелять». </a:t>
            </a:r>
          </a:p>
          <a:p>
            <a:pPr>
              <a:lnSpc>
                <a:spcPct val="100000"/>
              </a:lnSpc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В дивизию приехал генерал Батов и спросил: «Где тот наводчик- корректировщик, что был на переднем крае?» А ему отвечают: «Так он же сбежал!» А генерал как закричит: «Вы с ума сошли? Он перебрался на передний край и первым обнаружил противника, давая точные данные !!!».</a:t>
            </a:r>
          </a:p>
          <a:p>
            <a:pPr>
              <a:lnSpc>
                <a:spcPct val="100000"/>
              </a:lnSpc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Все выяснив, меня отпустили и представили к награде.»</a:t>
            </a:r>
          </a:p>
          <a:p>
            <a:pPr>
              <a:lnSpc>
                <a:spcPct val="100000"/>
              </a:lnSpc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«Перед награждением «Героев», как правило, в течение 10 дней освобождали от боевых действий, держали на карантине,  чтобы с ними ничего не случилось. Вот и я просидел 10 дней, а  потом меня  отправили  обратно на фронт, так и не наградив меня ничем»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96136" y="332656"/>
            <a:ext cx="2966864" cy="72008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Воспоминания фронтовика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377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52400"/>
            <a:ext cx="7787208" cy="1219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Наградной лист из Архива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3205595" cy="4572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3217525" cy="4572000"/>
          </a:xfrm>
        </p:spPr>
      </p:pic>
    </p:spTree>
    <p:extLst>
      <p:ext uri="{BB962C8B-B14F-4D97-AF65-F5344CB8AC3E}">
        <p14:creationId xmlns:p14="http://schemas.microsoft.com/office/powerpoint/2010/main" val="1393228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476672"/>
            <a:ext cx="7797552" cy="5976664"/>
          </a:xfrm>
          <a:noFill/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После боев, наградные листы составлял командир отличившегося бойца, представляя его к награждению. В них самая подробная информация о подвиге награжденного, но сведения о самой награде – предварительные. Награда могла быть изменена по ходу рассмотрения по инстанциям. Это можно проследить по резолюциям командиров в конце наградного листа. Окончательная информация о награждении представлялась в приказах или указах о награждении. Так случилось и с нашим дедом. Вместо «Героя» ему вручили Орден Отечественной Войны 1 степени. Приказ по 65 армии № 653/н от 15.06.1945 г.</a:t>
            </a:r>
          </a:p>
          <a:p>
            <a:pPr marL="0" indent="0">
              <a:buNone/>
            </a:pPr>
            <a:endParaRPr lang="ru-RU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51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869560" cy="151216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Орден Отечественной войны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                </a:t>
            </a:r>
            <a:r>
              <a:rPr lang="en-US" dirty="0" smtClean="0">
                <a:solidFill>
                  <a:srgbClr val="C00000"/>
                </a:solidFill>
              </a:rPr>
              <a:t>I </a:t>
            </a:r>
            <a:r>
              <a:rPr lang="ru-RU" dirty="0" smtClean="0">
                <a:solidFill>
                  <a:srgbClr val="C00000"/>
                </a:solidFill>
              </a:rPr>
              <a:t>степени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5328592" cy="4176464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5949280"/>
            <a:ext cx="4059936" cy="14672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389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71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Награды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910234"/>
            <a:ext cx="6192688" cy="2152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За победу над Германией в Великой Отечественной войне 1941-1945 годов Николай Иванович  уже в послевоенные годы был награжден многими юбилейными  медалями. </a:t>
            </a:r>
          </a:p>
          <a:p>
            <a:pPr marL="0" indent="0">
              <a:buNone/>
            </a:pP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г.г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.»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8104" y="3212976"/>
            <a:ext cx="3483872" cy="4320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«За освобождение  Варшавы»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73016"/>
            <a:ext cx="2736304" cy="24457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12976"/>
            <a:ext cx="2736304" cy="243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59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0"/>
            <a:ext cx="9144000" cy="71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764704"/>
            <a:ext cx="7643192" cy="20882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Медаль «30 лет Победы в Великой Отечественной Войне 1941-1945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г.г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Указ Президиума Верховного Совета СССР от 25 апреля 1975 г.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Медаль «40 лет Победы в Великой Отечественной Войне 1941- 1945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г.г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.»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Указ Президиума Верховного Совета СССР от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апреля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1985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г. 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Медаль «50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лет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Победы в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Великой Отечественной Войне 1941- 1945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г.г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.»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Указ Президиума Верховного Совета СССР от 12 апреля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1995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г. 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-99392"/>
            <a:ext cx="7571184" cy="79208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52935"/>
            <a:ext cx="5184576" cy="3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5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404664"/>
            <a:ext cx="7787208" cy="295232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Медаль «60 лет Вооруженных сил СССР»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Указ Президиума Верховного Совета СССР от 28 января 1978 г.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Медаль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«70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лет Вооруженных сил СССР»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Указ Президиума Верховного Совета СССР от 28 января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1988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796" y="3124938"/>
            <a:ext cx="36724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653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57200" y="4077072"/>
            <a:ext cx="8305800" cy="2016224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Сын, муж, отец, дед, прадед</a:t>
            </a:r>
          </a:p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Телепченков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Николай Иванович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1196752"/>
            <a:ext cx="8305800" cy="288032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Семейная реликвия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58326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782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6"/>
            <a:ext cx="9144000" cy="735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652120" y="1268760"/>
            <a:ext cx="3034680" cy="4827240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Представление к награде «Орден Отечественной войны </a:t>
            </a: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 II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степени»</a:t>
            </a:r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88640"/>
            <a:ext cx="5832648" cy="122413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Наградной лист с кратким изложением личного боевого подвига от 16 февраля 1945 г.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3" t="18648" r="22137" b="13427"/>
          <a:stretch/>
        </p:blipFill>
        <p:spPr>
          <a:xfrm rot="5400000">
            <a:off x="564428" y="2008588"/>
            <a:ext cx="5256584" cy="44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087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2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628800"/>
            <a:ext cx="7787208" cy="44672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«Орден Отечественной войны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II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степени»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Указ Президиума Верховного Совета СССР от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11 марта 1985 г.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152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Только после войны в 1985 г. орден нашел своего героя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49557"/>
            <a:ext cx="4320480" cy="298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145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52400"/>
            <a:ext cx="7715200" cy="104435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Ветеран труда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523999"/>
            <a:ext cx="3689552" cy="50665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На поселке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Керва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, где жил и работал дед,  в клубе, есть музей Петровско-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Кобелевского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торфопредприятия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 На стендах музея представлена вся история организации. За победу во Всесоюзном Социалистическом соревновании предприятие награждено Красным Знаменем. Оно хранится в музее уже более 40 лет.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Отработав 48 лет, за добросовестный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труд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Николай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Иванович был награжден медалью «Ветеран труда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».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На памятных стендах музея хранится имя нашего дедушки рядом с  именами его товарищей.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7"/>
          <a:stretch/>
        </p:blipFill>
        <p:spPr>
          <a:xfrm rot="5400000">
            <a:off x="4644008" y="3284984"/>
            <a:ext cx="3168352" cy="316835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r="14595"/>
          <a:stretch/>
        </p:blipFill>
        <p:spPr>
          <a:xfrm>
            <a:off x="5364088" y="404664"/>
            <a:ext cx="316835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691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260648"/>
            <a:ext cx="7776864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Телепченков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 Николай Иванович прошел всю войну. Член ВКПБ с февраля 1945 года.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9" b="10811"/>
          <a:stretch/>
        </p:blipFill>
        <p:spPr>
          <a:xfrm rot="5400000">
            <a:off x="533206" y="2333972"/>
            <a:ext cx="4783461" cy="3229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0" t="35050" r="10691" b="-10696"/>
          <a:stretch/>
        </p:blipFill>
        <p:spPr>
          <a:xfrm rot="5400000">
            <a:off x="3999698" y="1625038"/>
            <a:ext cx="503303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331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" y="-1075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2400"/>
            <a:ext cx="7643192" cy="104435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Статья в газете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196752"/>
            <a:ext cx="3024336" cy="4824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17 февраля 2015 г. было 100 лет со дня рождения нашего деда - Героя. В местности, где он прожил  в городской газете «Ленинская Шатура» вспоминают боевые подвиги фронтовика. Ему посвятили целую статью.</a:t>
            </a:r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4536504" cy="4639518"/>
          </a:xfrm>
        </p:spPr>
      </p:pic>
    </p:spTree>
    <p:extLst>
      <p:ext uri="{BB962C8B-B14F-4D97-AF65-F5344CB8AC3E}">
        <p14:creationId xmlns:p14="http://schemas.microsoft.com/office/powerpoint/2010/main" val="4266483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9"/>
            <a:ext cx="9144000" cy="735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916832"/>
            <a:ext cx="7787208" cy="4572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Наш дед освобождал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Польшу, Германию. Закончил войну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составе 120 м/м минометов 109 гвардейского стрелкового  37-й гвардейской стрелковой дивизии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Германии, под городом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Штеттин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в звании гвардии сержант. С войны он вернулся домой не сразу, 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только в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ноябре 1945 г. Мы, его родные, так и не узнали, почему он так долго не возвращался.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Всю послевоенную жизнь он прожил с осколком в голове, в результате  ранения на войне. Он очень мучился болями. В 80-х годах этот осколок сам  вышел из темечка.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Дед рассказывал, что каждый день на передовой, по приказам командиров, с товарищами, ходил как на работу. Не думая ни о смерти, ни о жизни. Просто исполнял свой долг. Как уцелел в этой мясорубке, не понимал. 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52400"/>
            <a:ext cx="7787208" cy="1219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32" y="332656"/>
            <a:ext cx="6300936" cy="114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5402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49"/>
            <a:ext cx="9144000" cy="718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476672"/>
            <a:ext cx="3312368" cy="6336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О войне и своих наградах Николай Иванович ничего не говорил. Никто на поселке и не знал, что рядом жил, работал и растил детей этот человек удивительной судьбы и настоящий Герой войны. Он не любил рассказывать о войне и тем более о себе, отказывался от приглашений и встреч со школьниками. Он, участник жестоких боевых событий был мудрым и скромным человеком и хорошо понимал весь ужас войны, ее жестокость и несправедливость.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Судьба оказалась к нему благосклонна и даровала ему жизнь на войне. Он вернулся к маме и жене. После войны у них родилось еще три дочери и сын. Главной наградой в жизни для него стала большая и дружная семья.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Николай Иванович прожил долгую жизнь и умер 12 июня 1998 г. в возрасте 84 лет. Жена Пелагея Тимофеевна пережила его на 12 лет, скончалась в возрасте 95 лет. Супруги похоронены на кладбище в городе Шатура.</a:t>
            </a:r>
            <a:endParaRPr lang="ru-RU" sz="1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0203" y="-13579"/>
            <a:ext cx="8229600" cy="922299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6766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6765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9" y="0"/>
            <a:ext cx="9144000" cy="718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52400"/>
            <a:ext cx="7715200" cy="45719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608" y="2564904"/>
            <a:ext cx="7643192" cy="35310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В городе Волгограде есть школа №17 имени 37 гвардейской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Речицкой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 дивизии.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Мы связались с ее руководством, узнали что там существует музей боевой славы 37 Гвардейской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Речицкой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 Стрелковой Дивизии.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Все документы, которые мы нашли  в военном Архиве о подвигах нашего деда мы переслали к ним в музей.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 Надеемся, что имя связиста гвардии сержанта, разведчика-корректировщика 109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гв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. стрелкового полка  37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гв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Речицкой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 стрелковой дивизии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Телепченкова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 Николая Ивановича,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предопредилившего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 сохранение жизней солдат от гибели и успех не одной наступательной операции при боевых действиях, будет увековечено, и о его подвигах в Великой Отечественной Войне будут рассказывать подрастающему поколению.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Вечная память и Слава нашим воинам!</a:t>
            </a:r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3312368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0648"/>
            <a:ext cx="316835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809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1344"/>
            <a:ext cx="6840760" cy="54753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498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9144000" cy="71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48680"/>
            <a:ext cx="6840760" cy="57606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81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88024" y="764704"/>
            <a:ext cx="4050032" cy="5832648"/>
          </a:xfrm>
        </p:spPr>
        <p:txBody>
          <a:bodyPr>
            <a:normAutofit fontScale="25000" lnSpcReduction="20000"/>
          </a:bodyPr>
          <a:lstStyle/>
          <a:p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Николай Иванович родился 17 февраля 1915 г. в хуторе </a:t>
            </a:r>
            <a:r>
              <a:rPr lang="ru-RU" sz="5600" i="1" dirty="0" err="1" smtClean="0">
                <a:solidFill>
                  <a:schemeClr val="accent2">
                    <a:lumMod val="50000"/>
                  </a:schemeClr>
                </a:solidFill>
              </a:rPr>
              <a:t>Проклово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, Калужской области, Медынского района. Отец был крестьянин, умер очень рано, мать-чернорабочая.</a:t>
            </a:r>
          </a:p>
          <a:p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 В 1927 г. он окончил 4-х классную начальную школу в д. </a:t>
            </a:r>
            <a:r>
              <a:rPr lang="ru-RU" sz="5600" i="1" dirty="0" err="1" smtClean="0">
                <a:solidFill>
                  <a:schemeClr val="accent2">
                    <a:lumMod val="50000"/>
                  </a:schemeClr>
                </a:solidFill>
              </a:rPr>
              <a:t>Бараково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 Медынского района. В возрасте 15 ле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т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 его отправили в Москву, к дяде, брату отца. Он устроил его работать кочегаром, и выучил на слесаря.  А с 1930 г. по 1933 г. он работал в Москве слесарем конторы </a:t>
            </a:r>
            <a:r>
              <a:rPr lang="ru-RU" sz="5600" i="1" dirty="0" err="1" smtClean="0">
                <a:solidFill>
                  <a:schemeClr val="accent2">
                    <a:lumMod val="50000"/>
                  </a:schemeClr>
                </a:solidFill>
              </a:rPr>
              <a:t>Пароводоканал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В апреле 1933 г. стали набирать добровольцев на торфяные разработки в город Шатура. Николай Иванович записался и уехал туда на работу. Работал он  слесарем Петровско-</a:t>
            </a:r>
            <a:r>
              <a:rPr lang="ru-RU" sz="5600" i="1" dirty="0" err="1" smtClean="0">
                <a:solidFill>
                  <a:schemeClr val="accent2">
                    <a:lumMod val="50000"/>
                  </a:schemeClr>
                </a:solidFill>
              </a:rPr>
              <a:t>Кобелевского</a:t>
            </a:r>
            <a:r>
              <a:rPr lang="en-US" sz="56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5600" i="1" dirty="0" err="1" smtClean="0">
                <a:solidFill>
                  <a:schemeClr val="accent2">
                    <a:lumMod val="50000"/>
                  </a:schemeClr>
                </a:solidFill>
              </a:rPr>
              <a:t>торфопредприятия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Вскоре  он познакомился с нашей бабушкой </a:t>
            </a:r>
            <a:r>
              <a:rPr lang="ru-RU" sz="5600" i="1" dirty="0" err="1" smtClean="0">
                <a:solidFill>
                  <a:schemeClr val="accent2">
                    <a:lumMod val="50000"/>
                  </a:schemeClr>
                </a:solidFill>
              </a:rPr>
              <a:t>Копыткиной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  Пелагеей Тимофеевной 1914 г. рождения. Она местная, родом из деревни </a:t>
            </a:r>
            <a:r>
              <a:rPr lang="ru-RU" sz="5600" i="1" dirty="0" err="1" smtClean="0">
                <a:solidFill>
                  <a:schemeClr val="accent2">
                    <a:lumMod val="50000"/>
                  </a:schemeClr>
                </a:solidFill>
              </a:rPr>
              <a:t>Зворково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. Орехово-Зуевского района.</a:t>
            </a:r>
          </a:p>
          <a:p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В сентябре 1941 г. у них родилась дочь, а с июня уже шла война. </a:t>
            </a:r>
          </a:p>
          <a:p>
            <a:endParaRPr lang="ru-RU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60032" y="332656"/>
            <a:ext cx="3816424" cy="43204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Краткая биография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1" t="3935" r="10963"/>
          <a:stretch/>
        </p:blipFill>
        <p:spPr>
          <a:xfrm>
            <a:off x="1043608" y="764704"/>
            <a:ext cx="3528392" cy="4968552"/>
          </a:xfrm>
        </p:spPr>
      </p:pic>
    </p:spTree>
    <p:extLst>
      <p:ext uri="{BB962C8B-B14F-4D97-AF65-F5344CB8AC3E}">
        <p14:creationId xmlns:p14="http://schemas.microsoft.com/office/powerpoint/2010/main" val="18800344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488832" cy="47525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52400"/>
            <a:ext cx="7715200" cy="1219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Военный билет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933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7" r="15259"/>
          <a:stretch/>
        </p:blipFill>
        <p:spPr>
          <a:xfrm>
            <a:off x="1043608" y="1484784"/>
            <a:ext cx="7056783" cy="47525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52400"/>
            <a:ext cx="7787208" cy="1219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Военный билет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977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339752" y="14847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827584" y="548680"/>
            <a:ext cx="4248472" cy="593102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</a:rPr>
              <a:t>Николай Иванович стал проситься  на фронт, но так как он был племянником репрессированного дяди, то его на фронт не взяли. Позже, 16 декабря 1941 г. </a:t>
            </a:r>
            <a:r>
              <a:rPr lang="ru-RU" sz="1800" i="1" dirty="0"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</a:rPr>
              <a:t>о мобилизации Шатурским военкоматом он был призван в РККА (Рабоче-крестьянская Красная Армия) , в 17 запасной стрелковый полк и направлен на Дальний Восток. Бои там не велись и солдаты не воевали,  а работали. В 1943 г. в полк приехал маршал Рокоссовский и стал набирать солдат в действующую армию,  для пополнения войск Западного фронта. 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  <a:t>Так Николай Иванович попал в  120 м/м минометов 109 гвардейский стрелковый полк 37 гвардейской Дивизии, командиром отделения связи. Это нам рассказывал дедушка.</a:t>
            </a:r>
          </a:p>
          <a:p>
            <a:pPr marL="0" indent="0">
              <a:buNone/>
            </a:pPr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</a:rPr>
              <a:t>Дивизия вела бои на Центральном фронте, на Курской дуге и на </a:t>
            </a:r>
            <a:r>
              <a:rPr lang="en-US" sz="1800" i="1" dirty="0" smtClean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</a:rPr>
              <a:t> и</a:t>
            </a:r>
            <a:r>
              <a:rPr lang="en-US" sz="1800" i="1" dirty="0" smtClean="0">
                <a:solidFill>
                  <a:schemeClr val="accent2">
                    <a:lumMod val="50000"/>
                  </a:schemeClr>
                </a:solidFill>
              </a:rPr>
              <a:t> II</a:t>
            </a:r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</a:rPr>
              <a:t> Белорусских фронтах</a:t>
            </a:r>
            <a:endParaRPr lang="ru-RU" sz="18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457200"/>
            <a:ext cx="3398912" cy="8115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1942 год Дальний Восток. Николай Иванович - слева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2" t="17569" r="18855" b="17569"/>
          <a:stretch/>
        </p:blipFill>
        <p:spPr>
          <a:xfrm rot="5400000">
            <a:off x="4764647" y="1880827"/>
            <a:ext cx="460851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279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88640"/>
            <a:ext cx="3898775" cy="115212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37 </a:t>
            </a:r>
            <a:r>
              <a:rPr lang="ru-RU" sz="3200" dirty="0" smtClean="0">
                <a:solidFill>
                  <a:srgbClr val="C00000"/>
                </a:solidFill>
              </a:rPr>
              <a:t>Гвардейская </a:t>
            </a:r>
            <a:r>
              <a:rPr lang="ru-RU" sz="3200" dirty="0" err="1" smtClean="0">
                <a:solidFill>
                  <a:srgbClr val="C00000"/>
                </a:solidFill>
              </a:rPr>
              <a:t>Речицкая</a:t>
            </a:r>
            <a:r>
              <a:rPr lang="ru-RU" sz="3200" dirty="0" smtClean="0">
                <a:solidFill>
                  <a:srgbClr val="C00000"/>
                </a:solidFill>
              </a:rPr>
              <a:t> дивизия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99592" y="3212976"/>
            <a:ext cx="7736536" cy="3240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2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Дивизия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была сформирована в г. Люберцы 02.08.1942 года и находилась в составе действующей армии с 16.08.1942 по 27.12.1942 и с 15.02.1943 по 09.05.1945 года. В жестоких боях за Сталинград в октябре-ноябре 1942 года в районе Сталинградского тракторного завода потери Дивизии составили 95% от личного состава.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</a:rPr>
              <a:t> Остаток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дивизии был выведен в декабре 1943 года для пополнения. В дальнейшем 109-ый полк в составе 37-ой дивизии участвовал в боях на Курской дуге, где только с 07.08.1943 года перешел в наступление и участвовал в форсировании рек Десна,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Сож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, Днепр. Дивизия отличилась в октябре-ноябре 1943 года в боях за город Речицы при проведении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Гомельско-Речицкой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операции. За боевые заслуги и успешное выполнение поставленных боевых задач 37-я Гвардейская Стрелковая Дивизия была удостоена в ноябре 1943 года звания “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Речицкая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”. </a:t>
            </a:r>
            <a:endParaRPr lang="ru-RU" sz="16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04448" y="5733256"/>
            <a:ext cx="72008" cy="3627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81" y="1625043"/>
            <a:ext cx="17986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88249"/>
            <a:ext cx="1584325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18718"/>
            <a:ext cx="16224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592867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Дважды Краснознаменная орденов Суворова, Кутузова  I степени и Богдана Хмельницкого</a:t>
            </a:r>
          </a:p>
        </p:txBody>
      </p:sp>
    </p:spTree>
    <p:extLst>
      <p:ext uri="{BB962C8B-B14F-4D97-AF65-F5344CB8AC3E}">
        <p14:creationId xmlns:p14="http://schemas.microsoft.com/office/powerpoint/2010/main" val="298314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19"/>
            <a:ext cx="9144000" cy="668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980728"/>
            <a:ext cx="4752528" cy="51152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В боях при форсировании Днепра, с 19 по 20 октября 1943г в </a:t>
            </a:r>
            <a:r>
              <a:rPr lang="ru-RU" sz="5600" i="1" dirty="0" err="1">
                <a:solidFill>
                  <a:schemeClr val="accent2">
                    <a:lumMod val="50000"/>
                  </a:schemeClr>
                </a:solidFill>
              </a:rPr>
              <a:t>Лоевском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 районе Гомельской области, Николай Иванович </a:t>
            </a:r>
            <a:r>
              <a:rPr lang="ru-RU" sz="5600" i="1" dirty="0" err="1">
                <a:solidFill>
                  <a:schemeClr val="accent2">
                    <a:lumMod val="50000"/>
                  </a:schemeClr>
                </a:solidFill>
              </a:rPr>
              <a:t>Телепченков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 при захвате плацдарма получил ранение в голову и тяжелую контузию. </a:t>
            </a:r>
            <a:endParaRPr lang="ru-RU" sz="56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воспоминаниям фронтовиков 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: «вода 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в Днепре кипела от пуль и осколков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.»</a:t>
            </a:r>
          </a:p>
          <a:p>
            <a:pPr marL="0" indent="0">
              <a:buNone/>
            </a:pP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При ранении во время атаки он потерял сознание и был засыпан землей от разрыва снарядов. Его случайно обнаружила санитарная команда по </a:t>
            </a:r>
            <a:r>
              <a:rPr lang="ru-RU" sz="5600" i="1" dirty="0" err="1">
                <a:solidFill>
                  <a:schemeClr val="accent2">
                    <a:lumMod val="50000"/>
                  </a:schemeClr>
                </a:solidFill>
              </a:rPr>
              <a:t>незасыпанной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 руке и стонам, которые были услышаны. Попав в полевой госпиталь местечка Городня БССР, пролежал там до весны 1944 г .Он долго не помнил себя - кто он, откуда, что с ним произошло.  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Полгода 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от него не было никаких вестей.</a:t>
            </a:r>
          </a:p>
          <a:p>
            <a:pPr marL="0" indent="0">
              <a:buNone/>
            </a:pP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Хирурги не стали извлекать попавший в голову осколок и оставили его в покое. Николай Иванович постепенно пришел в себя, к нему вернулась речь, возвратилась память. 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«Родился 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5600" i="1" dirty="0" smtClean="0">
                <a:solidFill>
                  <a:schemeClr val="accent2">
                    <a:lumMod val="50000"/>
                  </a:schemeClr>
                </a:solidFill>
              </a:rPr>
              <a:t>рубашке». 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Не зря его мать Проклова </a:t>
            </a:r>
            <a:r>
              <a:rPr lang="ru-RU" sz="5600" i="1" dirty="0" err="1">
                <a:solidFill>
                  <a:schemeClr val="accent2">
                    <a:lumMod val="50000"/>
                  </a:schemeClr>
                </a:solidFill>
              </a:rPr>
              <a:t>Анисья</a:t>
            </a: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 Васильевна и жена Пелагея Тимофеевна всю войну ежедневно молились и просили Всевышнего сохранить ему жизнь . </a:t>
            </a:r>
          </a:p>
          <a:p>
            <a:pPr marL="0" indent="0">
              <a:buNone/>
            </a:pP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После лечения  он был снова направлен на Белорусский фронт в район реки Березовка. </a:t>
            </a:r>
          </a:p>
          <a:p>
            <a:pPr marL="0" indent="0">
              <a:buNone/>
            </a:pP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Справка о его ранении не сохранилась.  Во время боев в дождливую погоду размокла в кармане гимнастерки.</a:t>
            </a:r>
          </a:p>
          <a:p>
            <a:pPr marL="0" indent="0">
              <a:buNone/>
            </a:pPr>
            <a:r>
              <a:rPr lang="ru-RU" sz="5600" i="1" dirty="0">
                <a:solidFill>
                  <a:schemeClr val="accent2">
                    <a:lumMod val="50000"/>
                  </a:schemeClr>
                </a:solidFill>
              </a:rPr>
              <a:t>После войны дедушка делал запрос в Ленинградский военно-медицинский архив,  чтобы восстановить ранение на войне, но ему ответили, что документы госпиталя не  нашлись.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332656"/>
            <a:ext cx="4608512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Ранения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58" y="1124744"/>
            <a:ext cx="316835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674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971600" y="1196752"/>
            <a:ext cx="7776864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Что такое связь с минометной батареей в боях при наступлении на противника? Это десятки и сотни спасенных жизней солдат и выполнение поставленных задач.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Для подавления огневых позиций противника огнем минометной батареи нужна работа разведчика- корректировщика. Он должен видеть цель, разрывы от своих мин и лично вести корректировку огня минометов по телефону под огнем не только противника, но и своих бойцов, так как, он находится ближе всех к передовой линии противника. При контратаках противника при захвате плацдарма разведчик - корректировщик минометных батарей вызывает огонь на себя. При потере связи от разрыва снарядов он обязан восстановить провода под огнем противника. Погибали или получали ранения при наступлении связисты- разведчики часто. Вот в такой ситуации неоднократно находился гвардии старший сержант отделения связи, разведчик-корректировщик -  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</a:rPr>
              <a:t>Телепченков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 Николай Иванович.</a:t>
            </a:r>
            <a:endParaRPr lang="ru-RU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457200"/>
            <a:ext cx="7863408" cy="7395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Задачи разведчика- корректировщика в бою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10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1270</TotalTime>
  <Words>2263</Words>
  <Application>Microsoft Office PowerPoint</Application>
  <PresentationFormat>Экран (4:3)</PresentationFormat>
  <Paragraphs>113</Paragraphs>
  <Slides>29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Бумажная</vt:lpstr>
      <vt:lpstr>Семейная реликвия</vt:lpstr>
      <vt:lpstr>Семейная реликвия</vt:lpstr>
      <vt:lpstr>Краткая биография</vt:lpstr>
      <vt:lpstr>Военный билет</vt:lpstr>
      <vt:lpstr>Военный билет</vt:lpstr>
      <vt:lpstr>1942 год Дальний Восток. Николай Иванович - слева</vt:lpstr>
      <vt:lpstr>37 Гвардейская Речицкая дивизия</vt:lpstr>
      <vt:lpstr>Ранения</vt:lpstr>
      <vt:lpstr>Задачи разведчика- корректировщика в бою</vt:lpstr>
      <vt:lpstr>Медаль «За отвагу»</vt:lpstr>
      <vt:lpstr>Медаль «За боевые заслуги»</vt:lpstr>
      <vt:lpstr>Представление к званию «Герой Советского Союза»</vt:lpstr>
      <vt:lpstr>Воспоминания фронтовика</vt:lpstr>
      <vt:lpstr>Наградной лист из Архива</vt:lpstr>
      <vt:lpstr>Презентация PowerPoint</vt:lpstr>
      <vt:lpstr>Орден Отечественной войны                   I степени</vt:lpstr>
      <vt:lpstr>Награды</vt:lpstr>
      <vt:lpstr>                </vt:lpstr>
      <vt:lpstr>Презентация PowerPoint</vt:lpstr>
      <vt:lpstr>Наградной лист с кратким изложением личного боевого подвига от 16 февраля 1945 г.</vt:lpstr>
      <vt:lpstr>Только после войны в 1985 г. орден нашел своего героя</vt:lpstr>
      <vt:lpstr>Ветеран труда</vt:lpstr>
      <vt:lpstr>           </vt:lpstr>
      <vt:lpstr>Статья в газете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Герой Великой Отечественной Войны</dc:title>
  <dc:creator>Александр</dc:creator>
  <cp:lastModifiedBy>Александр</cp:lastModifiedBy>
  <cp:revision>240</cp:revision>
  <dcterms:created xsi:type="dcterms:W3CDTF">2015-02-04T15:40:27Z</dcterms:created>
  <dcterms:modified xsi:type="dcterms:W3CDTF">2015-04-07T16:03:02Z</dcterms:modified>
</cp:coreProperties>
</file>