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775" r:id="rId2"/>
    <p:sldMasterId id="2147483788" r:id="rId3"/>
    <p:sldMasterId id="2147483910" r:id="rId4"/>
  </p:sldMasterIdLst>
  <p:sldIdLst>
    <p:sldId id="271" r:id="rId5"/>
    <p:sldId id="284" r:id="rId6"/>
    <p:sldId id="264" r:id="rId7"/>
    <p:sldId id="286" r:id="rId8"/>
    <p:sldId id="316" r:id="rId9"/>
    <p:sldId id="306" r:id="rId10"/>
    <p:sldId id="288" r:id="rId11"/>
    <p:sldId id="267" r:id="rId12"/>
    <p:sldId id="289" r:id="rId13"/>
    <p:sldId id="298" r:id="rId14"/>
    <p:sldId id="299" r:id="rId15"/>
    <p:sldId id="311" r:id="rId16"/>
    <p:sldId id="313" r:id="rId17"/>
    <p:sldId id="312" r:id="rId18"/>
    <p:sldId id="314" r:id="rId19"/>
    <p:sldId id="290" r:id="rId20"/>
    <p:sldId id="300" r:id="rId21"/>
    <p:sldId id="302" r:id="rId22"/>
    <p:sldId id="303" r:id="rId23"/>
    <p:sldId id="305" r:id="rId24"/>
    <p:sldId id="304" r:id="rId25"/>
    <p:sldId id="291" r:id="rId26"/>
    <p:sldId id="308" r:id="rId27"/>
    <p:sldId id="307" r:id="rId28"/>
    <p:sldId id="293" r:id="rId29"/>
    <p:sldId id="309" r:id="rId30"/>
    <p:sldId id="310" r:id="rId31"/>
    <p:sldId id="28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416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2416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2416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CC1CD56-C492-4804-A636-0AC8EE7FB7F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766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1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66" grpId="0"/>
      <p:bldP spid="24166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16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166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3C4FF-48C1-43C3-A960-F0426C4DC01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03848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716250-DCF3-4165-ADF6-66D8D9F992C1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8523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96299D-F04C-4597-9BE3-40356F49434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6571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81765-CA2A-4055-900A-1D61DE90B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19715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AB090-A10C-4196-B8F9-C391367FAC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943101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BA29E-DC6D-4053-9AD6-846434899D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481497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B5ABA-FA35-44B0-B207-4E5BDAEEB9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332397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C6727-29FD-4033-B1E3-E258578738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087197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F3ED5-F455-4989-8E6B-72EE429FF8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138467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0740C-877D-4A1F-A1C3-D4E17590AF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187475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A3B9B-3B9A-4C7A-8675-9904FB967FC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49681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C4C60-37F7-4FD4-98A1-B766DDE06E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5458866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2CF83-1C0E-4AFE-9ED6-97280A441A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320801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70E98-12F0-43B5-9223-FD87D77305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889409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3D940-2FDC-479B-97A3-100D64D180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123726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28383-5E21-4A67-B108-1BE3D7ADDD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90661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DC34-7A0C-40F0-ADC3-7214AB9F53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9240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73BD7-8C4C-4651-BC84-9112D939AE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757950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B6715-DB5C-43AE-BD76-217F78B34F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6184455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116C5-1C6F-45A2-9132-C2DFA4D02E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696919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C697A-B709-4B5F-8514-B64C68BEB3E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4804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699E0-9EDF-47FD-AE1D-328879CB677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27566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536C3-7CEA-4833-9C9F-E744FE94E4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1873266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ECE8C-6BF8-4486-87A2-B04E70285B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881324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F7F84-EEA9-4CFE-A61E-F7B9525DFE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813004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239A3-1AB9-4DAC-A70C-8D6F5A4B81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115738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28E42-DA81-449F-A4BB-7137B7F2D8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059093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D7BE8-539C-4336-9579-54E2291112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913235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B594-9E51-45FD-99FB-FA8305D943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71952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F8EF-56EC-46AC-8B71-3383CBBFD6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6407724"/>
      </p:ext>
    </p:extLst>
  </p:cSld>
  <p:clrMapOvr>
    <a:masterClrMapping/>
  </p:clrMapOvr>
  <p:transition spd="med" advClick="0" advTm="20000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3816F-6A19-4AA0-9B71-2D2337186EE1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BEBA-251D-459E-A76B-B06634E941F5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8978FA-026A-4AB4-B335-5B72339DC16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32368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314E-656C-44D5-BE8A-ECB55EC5ABEA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E2A7C-065F-42C2-BFCE-0EA2ECC94C3E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3DAFB-D16F-4CCF-92BF-02AE494D6819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7FF54-2ED3-46E5-8AF8-6AFE8E61DF98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00088-63F2-492F-A8E5-804BF58A4147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C00AC-DC17-4917-8C11-3431A51D3DE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D0B1-902A-4025-B88E-96486D2689FC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7241A-48B5-4E0E-BEF3-784F5E7418BA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0B5B7-9EF9-42CE-865A-9F11794CB6D4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FAF44-52B7-4023-B3BB-9FCE5EA23A4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30911"/>
      </p:ext>
    </p:extLst>
  </p:cSld>
  <p:clrMapOvr>
    <a:masterClrMapping/>
  </p:clrMapOvr>
  <p:transition spd="slow" advClick="0" advTm="20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F2F3A-777B-41DC-ACBA-7BAA8CF453B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81806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AAB48-3C5E-4347-A1EE-20B3ED74A60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49063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92A21-60B4-408E-A704-997E4885991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10360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4CD4B-86EF-4ED6-B365-C9CA900359E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46582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5822F-E830-4D2E-BD1F-D83F0BCDB67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61390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0742FA-86CD-49BD-95AF-8E97E0867FE0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652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0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2" grpId="0"/>
      <p:bldP spid="240643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61CEF-F6D0-4DAD-9E75-6DE017E744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01046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0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2" grpId="0"/>
      <p:bldP spid="240643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40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/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0CD6-D727-4400-8ECA-979C2B3D5C8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7638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0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0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0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0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2" grpId="0"/>
      <p:bldP spid="240643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06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06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0742FA-86CD-49BD-95AF-8E97E0867FE0}" type="slidenum">
              <a:rPr lang="ru-RU" alt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dirty="0" smtClean="0">
              <a:solidFill>
                <a:srgbClr val="FFFF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36" r:id="rId12"/>
  </p:sldLayoutIdLst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6156176" cy="122413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интернет-конкурс</a:t>
            </a:r>
            <a:b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«Страница семейной славы»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556792"/>
            <a:ext cx="8856984" cy="5040560"/>
          </a:xfrm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4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«Боевой путь 354-й Калинковической дивизии» </a:t>
            </a:r>
          </a:p>
          <a:p>
            <a:pPr algn="ctr"/>
            <a:r>
              <a:rPr lang="ru-RU" sz="2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 sz="26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4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углубленным изучением английского языка </a:t>
            </a:r>
            <a:r>
              <a:rPr lang="ru-RU" sz="2600" b="1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№ 1353 имени генерала Д.Ф. Алексеева</a:t>
            </a:r>
          </a:p>
          <a:p>
            <a:endParaRPr lang="ru-RU" sz="2800" b="1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Камаев Артем, 10 класс</a:t>
            </a:r>
          </a:p>
          <a:p>
            <a:endParaRPr lang="ru-RU" sz="2400" dirty="0" smtClean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2015</a:t>
            </a:r>
          </a:p>
        </p:txBody>
      </p:sp>
    </p:spTree>
    <p:extLst>
      <p:ext uri="{BB962C8B-B14F-4D97-AF65-F5344CB8AC3E}">
        <p14:creationId xmlns:p14="http://schemas.microsoft.com/office/powerpoint/2010/main" val="84371313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5004048" cy="2664296"/>
          </a:xfrm>
        </p:spPr>
        <p:txBody>
          <a:bodyPr/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кспонаты нашего музея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собраны учащимися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школы и переданы ветеранами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354-й стрелковой дивизии</a:t>
            </a:r>
            <a:b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архивов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4608512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4032448" cy="6408712"/>
          </a:xfrm>
        </p:spPr>
      </p:pic>
    </p:spTree>
    <p:extLst>
      <p:ext uri="{BB962C8B-B14F-4D97-AF65-F5344CB8AC3E}">
        <p14:creationId xmlns:p14="http://schemas.microsoft.com/office/powerpoint/2010/main" val="3919018368"/>
      </p:ext>
    </p:extLst>
  </p:cSld>
  <p:clrMapOvr>
    <a:masterClrMapping/>
  </p:clrMapOvr>
  <p:transition spd="med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116632"/>
            <a:ext cx="4824536" cy="2448272"/>
          </a:xfrm>
        </p:spPr>
        <p:txBody>
          <a:bodyPr/>
          <a:lstStyle/>
          <a:p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стендах и витринах музея - фотографии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документы военных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лет, образцы и осколки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боеприпасов, </a:t>
            </a:r>
            <a:endParaRPr lang="ru-RU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032447" cy="6741368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536986"/>
            <a:ext cx="4824536" cy="4321014"/>
          </a:xfrm>
        </p:spPr>
      </p:pic>
    </p:spTree>
    <p:extLst>
      <p:ext uri="{BB962C8B-B14F-4D97-AF65-F5344CB8AC3E}">
        <p14:creationId xmlns:p14="http://schemas.microsoft.com/office/powerpoint/2010/main" val="1019345885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381000"/>
            <a:ext cx="4464496" cy="2111896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фрагменты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оружия и воинского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снаряжения,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48472" cy="648072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63764"/>
            <a:ext cx="4464496" cy="4005596"/>
          </a:xfrm>
        </p:spPr>
      </p:pic>
    </p:spTree>
    <p:extLst>
      <p:ext uri="{BB962C8B-B14F-4D97-AF65-F5344CB8AC3E}">
        <p14:creationId xmlns:p14="http://schemas.microsoft.com/office/powerpoint/2010/main" val="3856047229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4464496" cy="2376264"/>
          </a:xfrm>
        </p:spPr>
        <p:txBody>
          <a:bodyPr/>
          <a:lstStyle/>
          <a:p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документы и вещи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бойцов и командиров 354-й стрелковой дивизии,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5996"/>
            <a:ext cx="4464496" cy="417537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88640"/>
            <a:ext cx="4248472" cy="6552728"/>
          </a:xfrm>
        </p:spPr>
      </p:pic>
    </p:spTree>
    <p:extLst>
      <p:ext uri="{BB962C8B-B14F-4D97-AF65-F5344CB8AC3E}">
        <p14:creationId xmlns:p14="http://schemas.microsoft.com/office/powerpoint/2010/main" val="1084620122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4788024" cy="2376264"/>
          </a:xfrm>
        </p:spPr>
        <p:txBody>
          <a:bodyPr/>
          <a:lstStyle/>
          <a:p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с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фронта и награды воинов 354-й стрелковой дивизии</a:t>
            </a:r>
            <a:endParaRPr lang="ru-RU" sz="3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4608512" cy="4104456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632"/>
            <a:ext cx="4176464" cy="6624736"/>
          </a:xfrm>
        </p:spPr>
      </p:pic>
    </p:spTree>
    <p:extLst>
      <p:ext uri="{BB962C8B-B14F-4D97-AF65-F5344CB8AC3E}">
        <p14:creationId xmlns:p14="http://schemas.microsoft.com/office/powerpoint/2010/main" val="3256050773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116632"/>
            <a:ext cx="4968552" cy="316835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Слушая экскурсовода и знакомясь с экспонатами, посетители музея соприкасаются с историей нашей страны и историей нашей малой Родины -ЗЕЛЕНОГРАДА</a:t>
            </a:r>
            <a:endParaRPr lang="ru-RU" sz="24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6952"/>
            <a:ext cx="4680520" cy="3744416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0648"/>
            <a:ext cx="4176464" cy="6480720"/>
          </a:xfrm>
        </p:spPr>
      </p:pic>
    </p:spTree>
    <p:extLst>
      <p:ext uri="{BB962C8B-B14F-4D97-AF65-F5344CB8AC3E}">
        <p14:creationId xmlns:p14="http://schemas.microsoft.com/office/powerpoint/2010/main" val="1847196591"/>
      </p:ext>
    </p:extLst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8964488" cy="1296144"/>
          </a:xfrm>
        </p:spPr>
        <p:txBody>
          <a:bodyPr>
            <a:noAutofit/>
          </a:bodyPr>
          <a:lstStyle/>
          <a:p>
            <a:r>
              <a:rPr lang="ru-RU" sz="33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музее проводятся уроки мужества, классные часы, уроки истории,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0522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45224"/>
            <a:ext cx="7020272" cy="1412776"/>
          </a:xfrm>
        </p:spPr>
        <p:txBody>
          <a:bodyPr>
            <a:noAutofit/>
          </a:bodyPr>
          <a:lstStyle/>
          <a:p>
            <a:pPr marL="342900" indent="-342900" algn="l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6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встречи </a:t>
            </a:r>
            <a:r>
              <a:rPr lang="ru-RU" sz="26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ветеранами Великой Отечественной </a:t>
            </a:r>
            <a:r>
              <a:rPr lang="ru-RU" sz="26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Войны и Вооруженных сил России</a:t>
            </a:r>
            <a:endParaRPr lang="ru-RU" sz="26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4218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4131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-180528" y="0"/>
            <a:ext cx="9505056" cy="177281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FFFF00"/>
                </a:solidFill>
                <a:effectLst/>
              </a:rPr>
              <a:t>      </a:t>
            </a:r>
            <a:r>
              <a:rPr lang="ru-RU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354-й стрелковой дивизии, близкие родственники погибших воинов дивизии приезжают в Зеленоград, чтобы посетить вместе с активом музея те места, где дивизия приняла свой первый и самый трудный бой у деревни Матушкино </a:t>
            </a:r>
          </a:p>
        </p:txBody>
      </p:sp>
    </p:spTree>
    <p:extLst>
      <p:ext uri="{BB962C8B-B14F-4D97-AF65-F5344CB8AC3E}">
        <p14:creationId xmlns:p14="http://schemas.microsoft.com/office/powerpoint/2010/main" val="1749563391"/>
      </p:ext>
    </p:extLst>
  </p:cSld>
  <p:clrMapOvr>
    <a:masterClrMapping/>
  </p:clrMapOvr>
  <p:transition spd="med" advClick="0" advTm="2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6288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Места боев 354-й с.д. за деревню Матушкино, увековеченные памятными знаками, являются продолжением нашего музея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Объект 2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16832"/>
            <a:ext cx="4392488" cy="3456384"/>
          </a:xfrm>
        </p:spPr>
      </p:pic>
      <p:pic>
        <p:nvPicPr>
          <p:cNvPr id="1032" name="Picture 8" descr="C:\Users\Элина\Pictures\Памятники\Сжатая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28189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Объект 1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12976"/>
            <a:ext cx="2808312" cy="3645023"/>
          </a:xfrm>
        </p:spPr>
      </p:pic>
    </p:spTree>
    <p:extLst>
      <p:ext uri="{BB962C8B-B14F-4D97-AF65-F5344CB8AC3E}">
        <p14:creationId xmlns:p14="http://schemas.microsoft.com/office/powerpoint/2010/main" val="924777848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381000"/>
            <a:ext cx="7992888" cy="600032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 Зеленоград 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 строиться в 1958 году на месте,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1941 году проходила линия фронта. Всюду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городе сохранились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следы войны. Мы родились после Великой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войны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можем представить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прошедшие события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по рассказам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ветеранов, кинофильмам, книгам и военным документам.  Но, к сожалению, участников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свидетелей той войны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ветеранов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с каждым годом становится все меньше и меньше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актива нашего школьного музея– 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сохранить память о тех, кто защитил нашу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землю, сохраняя военно-исторический музей «Боевой путь 354-й Калинковической дивизии»</a:t>
            </a:r>
            <a:b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693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 музея ухаживает за территорией «Музея под открытым небом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а также за могилой генерала Д.Ф. Алексеева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06574"/>
            <a:ext cx="7632848" cy="5051425"/>
          </a:xfrm>
        </p:spPr>
      </p:pic>
    </p:spTree>
    <p:extLst>
      <p:ext uri="{BB962C8B-B14F-4D97-AF65-F5344CB8AC3E}">
        <p14:creationId xmlns:p14="http://schemas.microsoft.com/office/powerpoint/2010/main" val="84137779"/>
      </p:ext>
    </p:extLst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004048" cy="3068960"/>
          </a:xfrm>
        </p:spPr>
        <p:txBody>
          <a:bodyPr/>
          <a:lstStyle/>
          <a:p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 ЦАМО,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книги и публикации, хранящиеся в школьном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музе, юные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лексеевцы ведут поисково-исследовательскую работу «Забытые имена»</a:t>
            </a:r>
            <a:endParaRPr lang="ru-RU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4944"/>
            <a:ext cx="4824536" cy="392886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13" y="19290"/>
            <a:ext cx="4038600" cy="3553726"/>
          </a:xfrm>
        </p:spPr>
      </p:pic>
      <p:pic>
        <p:nvPicPr>
          <p:cNvPr id="2053" name="Picture 5" descr="C:\Users\Элина\Pictures\Грамоты и документы\Сжатая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149" y="3625351"/>
            <a:ext cx="2288851" cy="32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Элина\Pictures\Грамоты и документы\Сжата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2262481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71791"/>
      </p:ext>
    </p:extLst>
  </p:cSld>
  <p:clrMapOvr>
    <a:masterClrMapping/>
  </p:clrMapOvr>
  <p:transition spd="med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4860032" cy="234888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из актив музея участвуют в музейный олимпиадах, исторических викторинах и конкурсах,  слетах и конференци</a:t>
            </a:r>
            <a:r>
              <a:rPr lang="ru-RU" sz="28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ях,</a:t>
            </a:r>
            <a:endParaRPr lang="ru-RU" sz="28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87131"/>
            <a:ext cx="4680520" cy="422542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4032448" cy="6552728"/>
          </a:xfrm>
        </p:spPr>
      </p:pic>
      <p:pic>
        <p:nvPicPr>
          <p:cNvPr id="3074" name="Picture 2" descr="C:\Users\Элина\Pictures\Грамоты и документы\Сжатая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08" y="3717032"/>
            <a:ext cx="2132043" cy="29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6068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4499992" cy="165618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выпускают </a:t>
            </a:r>
            <a:b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стенгазеты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24644"/>
            <a:ext cx="5057577" cy="410445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" y="2132856"/>
            <a:ext cx="4311946" cy="3456384"/>
          </a:xfrm>
        </p:spPr>
      </p:pic>
      <p:pic>
        <p:nvPicPr>
          <p:cNvPr id="7170" name="Picture 2" descr="C:\Users\Элина\Pictures\Газеты и стенды\сжатая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13920"/>
            <a:ext cx="4311946" cy="343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580926"/>
      </p:ext>
    </p:extLst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75724"/>
            <a:ext cx="7736987" cy="92447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готовят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поздравления и подарки для ветеранов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4904"/>
            <a:ext cx="4392488" cy="396044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4824"/>
            <a:ext cx="4680520" cy="3816424"/>
          </a:xfrm>
        </p:spPr>
      </p:pic>
    </p:spTree>
    <p:extLst>
      <p:ext uri="{BB962C8B-B14F-4D97-AF65-F5344CB8AC3E}">
        <p14:creationId xmlns:p14="http://schemas.microsoft.com/office/powerpoint/2010/main" val="2601210085"/>
      </p:ext>
    </p:extLst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675724"/>
            <a:ext cx="8352928" cy="924475"/>
          </a:xfrm>
        </p:spPr>
        <p:txBody>
          <a:bodyPr/>
          <a:lstStyle/>
          <a:p>
            <a:pPr algn="just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музей посещают не только  учащиеся нашей школы, но и воспитанники детских садов, ученики других школ,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нашего города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04864"/>
            <a:ext cx="7128792" cy="4536504"/>
          </a:xfrm>
        </p:spPr>
      </p:pic>
    </p:spTree>
    <p:extLst>
      <p:ext uri="{BB962C8B-B14F-4D97-AF65-F5344CB8AC3E}">
        <p14:creationId xmlns:p14="http://schemas.microsoft.com/office/powerpoint/2010/main" val="36113505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-108520" y="4869160"/>
            <a:ext cx="9361040" cy="1988840"/>
          </a:xfrm>
        </p:spPr>
        <p:txBody>
          <a:bodyPr/>
          <a:lstStyle/>
          <a:p>
            <a:pPr eaLnBrk="1" hangingPunct="1"/>
            <a:r>
              <a:rPr lang="ru-RU" altLang="ru-RU" sz="215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Зеленоград является единственным из всех административных округов города Москвы, по земле которого проходила линия фронта. Ученики и учителя нашей школы свято чтят память о воинах и командирах 354-ой стрелковой дивизии, о защитниках родной Столицы, всех, кто отдал свою жизнь за Родину, во имя живущих ныне на земле</a:t>
            </a:r>
            <a:endParaRPr lang="ru-RU" altLang="ru-RU" sz="2150" dirty="0" smtClean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4097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512" cy="6858000"/>
          </a:xfrm>
        </p:spPr>
      </p:pic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653136"/>
            <a:ext cx="9144000" cy="2204864"/>
          </a:xfrm>
        </p:spPr>
        <p:txBody>
          <a:bodyPr/>
          <a:lstStyle/>
          <a:p>
            <a:r>
              <a:rPr lang="ru-RU" altLang="ru-RU" sz="27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Дни воинской Славы России, особенно в день Победы, мы вместе с ветеранами приходим возложить  цветы к Монументу Славы и памятным знакам, посвященным 354-й стрелковой </a:t>
            </a:r>
            <a:r>
              <a:rPr lang="ru-RU" altLang="ru-RU" sz="27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дивизии</a:t>
            </a:r>
            <a:endParaRPr lang="ru-RU" altLang="ru-RU" sz="2700" b="1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42753"/>
      </p:ext>
    </p:extLst>
  </p:cSld>
  <p:clrMapOvr>
    <a:masterClrMapping/>
  </p:clrMapOvr>
  <p:transition spd="med" advClick="0" advTm="20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396536" cy="374441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СОХРАНИМ МУЗЕЙ ДЛЯ БУДУЩИХ ПОКОЛЕНИЙ!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19420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2" cy="6552728"/>
          </a:xfrm>
        </p:spPr>
      </p:pic>
      <p:sp>
        <p:nvSpPr>
          <p:cNvPr id="22835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552" y="404664"/>
            <a:ext cx="7200800" cy="1512168"/>
          </a:xfrm>
        </p:spPr>
        <p:txBody>
          <a:bodyPr>
            <a:normAutofit/>
          </a:bodyPr>
          <a:lstStyle/>
          <a:p>
            <a:pPr algn="l"/>
            <a:r>
              <a:rPr lang="ru-RU" altLang="ru-RU" sz="2500" b="1" dirty="0">
                <a:solidFill>
                  <a:srgbClr val="C00000"/>
                </a:solidFill>
                <a:effectLst/>
                <a:latin typeface="Times New Roman" pitchFamily="18" charset="0"/>
              </a:rPr>
              <a:t>Н</a:t>
            </a:r>
            <a:r>
              <a:rPr lang="ru-RU" altLang="ru-RU" sz="2500" b="1" dirty="0" smtClean="0">
                <a:solidFill>
                  <a:srgbClr val="C00000"/>
                </a:solidFill>
                <a:effectLst/>
                <a:latin typeface="Times New Roman" pitchFamily="18" charset="0"/>
              </a:rPr>
              <a:t>аша школа построена в 1967 году, а в декабре 1941 года здесь защищала подступы к Москве </a:t>
            </a:r>
            <a:br>
              <a:rPr lang="ru-RU" altLang="ru-RU" sz="2500" b="1" dirty="0" smtClean="0">
                <a:solidFill>
                  <a:srgbClr val="C00000"/>
                </a:solidFill>
                <a:effectLst/>
                <a:latin typeface="Times New Roman" pitchFamily="18" charset="0"/>
              </a:rPr>
            </a:br>
            <a:r>
              <a:rPr lang="ru-RU" altLang="ru-RU" sz="2500" b="1" dirty="0" smtClean="0">
                <a:solidFill>
                  <a:srgbClr val="C00000"/>
                </a:solidFill>
                <a:effectLst/>
                <a:latin typeface="Times New Roman" pitchFamily="18" charset="0"/>
              </a:rPr>
              <a:t>                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itchFamily="18" charset="0"/>
              </a:rPr>
              <a:t>354-я </a:t>
            </a:r>
            <a:r>
              <a:rPr lang="ru-RU" altLang="ru-RU" sz="3200" b="1" dirty="0">
                <a:solidFill>
                  <a:srgbClr val="C00000"/>
                </a:solidFill>
                <a:effectLst/>
                <a:latin typeface="Times New Roman" pitchFamily="18" charset="0"/>
              </a:rPr>
              <a:t>стрелковая </a:t>
            </a:r>
            <a:r>
              <a:rPr lang="ru-RU" altLang="ru-RU" sz="3200" b="1" dirty="0" smtClean="0">
                <a:solidFill>
                  <a:srgbClr val="C00000"/>
                </a:solidFill>
                <a:effectLst/>
                <a:latin typeface="Times New Roman" pitchFamily="18" charset="0"/>
              </a:rPr>
              <a:t>дивизия</a:t>
            </a:r>
            <a:r>
              <a:rPr lang="ru-RU" altLang="ru-RU" b="1" dirty="0" smtClean="0">
                <a:solidFill>
                  <a:srgbClr val="C00000"/>
                </a:solidFill>
                <a:effectLst/>
              </a:rPr>
              <a:t> </a:t>
            </a:r>
            <a:endParaRPr lang="ru-RU" altLang="ru-RU" b="1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4286929"/>
      </p:ext>
    </p:extLst>
  </p:cSld>
  <p:clrMapOvr>
    <a:masterClrMapping/>
  </p:clrMapOvr>
  <p:transition spd="med" advTm="300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Элина\Pictures\Фото ВОВ\1943 снайперы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872208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ru-RU" altLang="ru-RU" sz="3200" b="1" kern="12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354-я стрелковая дивизия была сформирована в </a:t>
            </a:r>
            <a:br>
              <a:rPr lang="ru-RU" altLang="ru-RU" sz="3200" b="1" kern="12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b="1" kern="12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августе 1941 года в Пензенской </a:t>
            </a:r>
            <a:r>
              <a:rPr lang="ru-RU" altLang="ru-RU" sz="3200" b="1" kern="1200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области</a:t>
            </a:r>
            <a:r>
              <a:rPr lang="ru-RU" altLang="ru-RU" sz="3200" kern="12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200" kern="1200" dirty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320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3200" kern="12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3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157192"/>
            <a:ext cx="8229600" cy="144045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2800" dirty="0"/>
              <a:t>		</a:t>
            </a:r>
            <a:r>
              <a:rPr lang="ru-RU" altLang="ru-RU" dirty="0"/>
              <a:t> </a:t>
            </a:r>
            <a:endParaRPr lang="ru-RU" altLang="ru-RU" sz="4400" b="1" i="1" dirty="0">
              <a:latin typeface="Monotype Corsiva" pitchFamily="66" charset="0"/>
            </a:endParaRPr>
          </a:p>
        </p:txBody>
      </p:sp>
      <p:sp>
        <p:nvSpPr>
          <p:cNvPr id="229381" name="Rectangle 5"/>
          <p:cNvSpPr>
            <a:spLocks noChangeArrowheads="1"/>
          </p:cNvSpPr>
          <p:nvPr/>
        </p:nvSpPr>
        <p:spPr bwMode="auto">
          <a:xfrm>
            <a:off x="0" y="3789363"/>
            <a:ext cx="9144000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</a:pPr>
            <a:r>
              <a:rPr lang="ru-RU" altLang="ru-RU" sz="2800" dirty="0" smtClean="0">
                <a:solidFill>
                  <a:srgbClr val="FFFFFF"/>
                </a:solidFill>
              </a:rPr>
              <a:t>		</a:t>
            </a:r>
            <a:endParaRPr lang="ru-RU" altLang="ru-RU" sz="4400" b="1" i="1" dirty="0" smtClean="0">
              <a:solidFill>
                <a:srgbClr val="FFFFFF"/>
              </a:solidFill>
              <a:latin typeface="Monotype Corsiva" pitchFamily="66" charset="0"/>
            </a:endParaRPr>
          </a:p>
        </p:txBody>
      </p:sp>
      <p:sp>
        <p:nvSpPr>
          <p:cNvPr id="229383" name="Rectangle 7"/>
          <p:cNvSpPr>
            <a:spLocks noChangeArrowheads="1"/>
          </p:cNvSpPr>
          <p:nvPr/>
        </p:nvSpPr>
        <p:spPr bwMode="auto">
          <a:xfrm>
            <a:off x="0" y="3789363"/>
            <a:ext cx="9144000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</a:pPr>
            <a:r>
              <a:rPr lang="ru-RU" altLang="ru-RU" sz="2800" dirty="0" smtClean="0">
                <a:solidFill>
                  <a:srgbClr val="FFFFFF"/>
                </a:solidFill>
              </a:rPr>
              <a:t>		</a:t>
            </a:r>
            <a:endParaRPr lang="ru-RU" altLang="ru-RU" sz="4400" b="1" i="1" dirty="0" smtClean="0">
              <a:solidFill>
                <a:srgbClr val="FFFFFF"/>
              </a:solidFill>
              <a:latin typeface="Monotype Corsiva" pitchFamily="66" charset="0"/>
            </a:endParaRPr>
          </a:p>
        </p:txBody>
      </p:sp>
      <p:sp>
        <p:nvSpPr>
          <p:cNvPr id="229385" name="Rectangle 9"/>
          <p:cNvSpPr>
            <a:spLocks noChangeArrowheads="1"/>
          </p:cNvSpPr>
          <p:nvPr/>
        </p:nvSpPr>
        <p:spPr bwMode="auto">
          <a:xfrm>
            <a:off x="0" y="3789363"/>
            <a:ext cx="9144000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</a:pPr>
            <a:r>
              <a:rPr lang="ru-RU" altLang="ru-RU" sz="2800" dirty="0" smtClean="0">
                <a:solidFill>
                  <a:srgbClr val="FFFFFF"/>
                </a:solidFill>
              </a:rPr>
              <a:t>	</a:t>
            </a:r>
            <a:endParaRPr lang="ru-RU" altLang="ru-RU" sz="4400" b="1" i="1" dirty="0" smtClean="0">
              <a:solidFill>
                <a:srgbClr val="FFFFFF"/>
              </a:solidFill>
              <a:latin typeface="Monotype Corsiva" pitchFamily="66" charset="0"/>
            </a:endParaRPr>
          </a:p>
        </p:txBody>
      </p:sp>
      <p:sp>
        <p:nvSpPr>
          <p:cNvPr id="229387" name="Rectangle 11"/>
          <p:cNvSpPr>
            <a:spLocks noChangeArrowheads="1"/>
          </p:cNvSpPr>
          <p:nvPr/>
        </p:nvSpPr>
        <p:spPr bwMode="auto">
          <a:xfrm>
            <a:off x="0" y="3789363"/>
            <a:ext cx="9144000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</a:pPr>
            <a:r>
              <a:rPr lang="ru-RU" altLang="ru-RU" sz="2800" dirty="0" smtClean="0">
                <a:solidFill>
                  <a:srgbClr val="FFFFFF"/>
                </a:solidFill>
              </a:rPr>
              <a:t>		</a:t>
            </a:r>
            <a:endParaRPr lang="ru-RU" altLang="ru-RU" sz="4400" b="1" i="1" dirty="0" smtClean="0">
              <a:solidFill>
                <a:srgbClr val="FFFFFF"/>
              </a:solidFill>
              <a:latin typeface="Monotype Corsiva" pitchFamily="66" charset="0"/>
            </a:endParaRPr>
          </a:p>
        </p:txBody>
      </p:sp>
      <p:sp>
        <p:nvSpPr>
          <p:cNvPr id="229390" name="Rectangle 14"/>
          <p:cNvSpPr>
            <a:spLocks noChangeArrowheads="1"/>
          </p:cNvSpPr>
          <p:nvPr/>
        </p:nvSpPr>
        <p:spPr bwMode="auto">
          <a:xfrm>
            <a:off x="0" y="4437063"/>
            <a:ext cx="9144000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</a:pPr>
            <a:r>
              <a:rPr lang="ru-RU" altLang="ru-RU" sz="2800" dirty="0" smtClean="0">
                <a:solidFill>
                  <a:srgbClr val="FFFFFF"/>
                </a:solidFill>
              </a:rPr>
              <a:t>	</a:t>
            </a:r>
            <a:r>
              <a:rPr lang="ru-RU" altLang="ru-RU" dirty="0" smtClean="0">
                <a:solidFill>
                  <a:srgbClr val="FFFFFF"/>
                </a:solidFill>
              </a:rPr>
              <a:t> 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</a:pPr>
            <a:endParaRPr lang="ru-RU" altLang="ru-RU" sz="2800" dirty="0">
              <a:solidFill>
                <a:srgbClr val="FFFFFF"/>
              </a:solidFill>
            </a:endParaRPr>
          </a:p>
          <a:p>
            <a:pPr algn="ctr" fontAlgn="base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</a:pPr>
            <a:endParaRPr lang="ru-RU" altLang="ru-RU" sz="2800" dirty="0" smtClean="0">
              <a:solidFill>
                <a:srgbClr val="FFFF00"/>
              </a:solidFill>
            </a:endParaRPr>
          </a:p>
          <a:p>
            <a:pPr algn="ctr" fontAlgn="base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Командиром  дивизии был назначен полковник </a:t>
            </a:r>
          </a:p>
          <a:p>
            <a:pPr fontAlgn="base">
              <a:lnSpc>
                <a:spcPct val="80000"/>
              </a:lnSpc>
              <a:spcAft>
                <a:spcPct val="0"/>
              </a:spcAft>
              <a:buClr>
                <a:srgbClr val="00CCFF"/>
              </a:buClr>
              <a:buFont typeface="Wingdings" pitchFamily="2" charset="2"/>
              <a:buNone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Дмитрий Федорович Алексеев </a:t>
            </a:r>
          </a:p>
        </p:txBody>
      </p:sp>
    </p:spTree>
    <p:extLst>
      <p:ext uri="{BB962C8B-B14F-4D97-AF65-F5344CB8AC3E}">
        <p14:creationId xmlns:p14="http://schemas.microsoft.com/office/powerpoint/2010/main" val="5004916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22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3000"/>
                                        <p:tgtEl>
                                          <p:spTgt spid="229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3000"/>
                                        <p:tgtEl>
                                          <p:spTgt spid="2293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3000"/>
                                        <p:tgtEl>
                                          <p:spTgt spid="229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3000"/>
                                        <p:tgtEl>
                                          <p:spTgt spid="229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3000"/>
                                        <p:tgtEl>
                                          <p:spTgt spid="229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3000"/>
                                        <p:tgtEl>
                                          <p:spTgt spid="229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3000"/>
                                        <p:tgtEl>
                                          <p:spTgt spid="229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build="p"/>
      <p:bldP spid="229381" grpId="0" build="p"/>
      <p:bldP spid="229383" grpId="0" build="p"/>
      <p:bldP spid="229385" grpId="0" build="p"/>
      <p:bldP spid="229387" grpId="0" build="p"/>
      <p:bldP spid="22939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DSCN048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88640"/>
            <a:ext cx="4896544" cy="64090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3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188641"/>
            <a:ext cx="4032125" cy="568863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Федорович Алексеев родился 21 сентября 1902 года, в семье бедняка-помора в Архангельской области.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1919 году добровольно вступил в ряды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Армии, в которой прослужил 49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579983475"/>
      </p:ext>
    </p:extLst>
  </p:cSld>
  <p:clrMapOvr>
    <a:masterClrMapping/>
  </p:clrMapOvr>
  <p:transition spd="slow" advClick="0" advTm="20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8184" y="2420888"/>
            <a:ext cx="2915816" cy="443711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декабря</a:t>
            </a:r>
            <a:b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1941 года</a:t>
            </a:r>
            <a:b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боевая задача 354-й с.д. – освободить деревни Матушкино, Александровку, северную окраину Крюково</a:t>
            </a:r>
            <a:endParaRPr lang="ru-RU" sz="2600" b="1" dirty="0">
              <a:solidFill>
                <a:schemeClr val="accent4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310223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45224"/>
            <a:ext cx="9144000" cy="1412776"/>
          </a:xfrm>
        </p:spPr>
        <p:txBody>
          <a:bodyPr/>
          <a:lstStyle/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ru-RU" altLang="ru-RU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354-я стрелковая дивизия встала на защиту Москвы </a:t>
            </a:r>
            <a:r>
              <a:rPr lang="ru-RU" altLang="ru-RU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</a:t>
            </a:r>
            <a:r>
              <a:rPr lang="ru-RU" alt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</a:t>
            </a:r>
            <a:r>
              <a:rPr lang="ru-RU" altLang="ru-RU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1941 </a:t>
            </a:r>
            <a:r>
              <a:rPr lang="ru-RU" altLang="ru-RU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года и прошла с </a:t>
            </a:r>
            <a:r>
              <a:rPr lang="ru-RU" altLang="ru-RU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победоносными боями </a:t>
            </a:r>
            <a:r>
              <a:rPr lang="ru-RU" altLang="ru-RU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немецкого города Штральзунд, участвовала в Московской, Курской битвах, освобождала Белоруссию, </a:t>
            </a:r>
            <a:r>
              <a:rPr lang="ru-RU" altLang="ru-RU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Польшу</a:t>
            </a:r>
            <a:r>
              <a:rPr lang="ru-RU" altLang="ru-RU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301208"/>
          </a:xfrm>
        </p:spPr>
      </p:pic>
    </p:spTree>
    <p:extLst>
      <p:ext uri="{BB962C8B-B14F-4D97-AF65-F5344CB8AC3E}">
        <p14:creationId xmlns:p14="http://schemas.microsoft.com/office/powerpoint/2010/main" val="252996740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4365104"/>
            <a:ext cx="6228184" cy="249289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1974 году в школе был открыт музей «Боевой путь 354-ой стрелковой дивизии», а с 2006 года наша школа носит имя командира дивизии – генерала Алексеева Д.Ф. 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2394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4644008" cy="1371600"/>
          </a:xfrm>
        </p:spPr>
        <p:txBody>
          <a:bodyPr/>
          <a:lstStyle/>
          <a:p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тема экспозиции музея – героический подвиг бойцов и командиров дивизи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72432"/>
            <a:ext cx="4374009" cy="402492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6632"/>
            <a:ext cx="4464496" cy="6624736"/>
          </a:xfrm>
        </p:spPr>
      </p:pic>
    </p:spTree>
    <p:extLst>
      <p:ext uri="{BB962C8B-B14F-4D97-AF65-F5344CB8AC3E}">
        <p14:creationId xmlns:p14="http://schemas.microsoft.com/office/powerpoint/2010/main" val="150873490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1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497</Words>
  <Application>Microsoft Office PowerPoint</Application>
  <PresentationFormat>Экран (4:3)</PresentationFormat>
  <Paragraphs>45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2_Текстура</vt:lpstr>
      <vt:lpstr>1_Текстура</vt:lpstr>
      <vt:lpstr>7_Текстура</vt:lpstr>
      <vt:lpstr>Winter</vt:lpstr>
      <vt:lpstr>Московский интернет-конкурс «Страница семейной славы»</vt:lpstr>
      <vt:lpstr>     Город Зеленоград  начал строиться в 1958 году на месте,  где в 1941 году проходила линия фронта. Всюду в нашем городе сохранились следы войны. Мы родились после Великой Отечественной войны и можем представить прошедшие события только по рассказам ветеранов, кинофильмам, книгам и военным документам.  Но, к сожалению, участников, свидетелей той войны - ветеранов Великой Отечественной Войны с каждым годом становится все меньше и меньше.    Поэтому   цель работы актива нашего школьного музея– сохранить память о тех, кто защитил нашу землю, сохраняя военно-исторический музей «Боевой путь 354-й Калинковической дивизии» </vt:lpstr>
      <vt:lpstr>Наша школа построена в 1967 году, а в декабре 1941 года здесь защищала подступы к Москве                  354-я стрелковая дивизия </vt:lpstr>
      <vt:lpstr>354-я стрелковая дивизия была сформирована в      августе 1941 года в Пензенской области  </vt:lpstr>
      <vt:lpstr>Презентация PowerPoint</vt:lpstr>
      <vt:lpstr>2 декабря  1941 года Первая боевая задача 354-й с.д. – освободить деревни Матушкино, Александровку, северную окраину Крюково</vt:lpstr>
      <vt:lpstr>354-я стрелковая дивизия встала на защиту Москвы в начале декабря 1941 года и прошла с победоносными боями до немецкого города Штральзунд, участвовала в Московской, Курской битвах, освобождала Белоруссию, Польшу </vt:lpstr>
      <vt:lpstr>В 1974 году в школе был открыт музей «Боевой путь 354-ой стрелковой дивизии», а с 2006 года наша школа носит имя командира дивизии – генерала Алексеева Д.Ф.   </vt:lpstr>
      <vt:lpstr>Главная тема экспозиции музея – героический подвиг бойцов и командиров дивизии</vt:lpstr>
      <vt:lpstr>Экспонаты нашего музея собраны учащимися школы и переданы ветеранами 354-й стрелковой дивизии из личных архивов</vt:lpstr>
      <vt:lpstr>На стендах и витринах музея - фотографии и документы военных лет, образцы и осколки боеприпасов, </vt:lpstr>
      <vt:lpstr>фрагменты оружия и воинского снаряжения,</vt:lpstr>
      <vt:lpstr>личные документы и вещи бойцов и командиров 354-й стрелковой дивизии,</vt:lpstr>
      <vt:lpstr>письма с фронта и награды воинов 354-й стрелковой дивизии</vt:lpstr>
      <vt:lpstr>Слушая экскурсовода и знакомясь с экспонатами, посетители музея соприкасаются с историей нашей страны и историей нашей малой Родины -ЗЕЛЕНОГРАДА</vt:lpstr>
      <vt:lpstr> В музее проводятся уроки мужества, классные часы, уроки истории,</vt:lpstr>
      <vt:lpstr>    встречи с ветеранами Великой Отечественной Войны и Вооруженных сил России</vt:lpstr>
      <vt:lpstr>Презентация PowerPoint</vt:lpstr>
      <vt:lpstr>Места боев 354-й с.д. за деревню Матушкино, увековеченные памятными знаками, являются продолжением нашего музея </vt:lpstr>
      <vt:lpstr>Актив музея ухаживает за территорией «Музея под открытым небом», а также за могилой генерала Д.Ф. Алексеева </vt:lpstr>
      <vt:lpstr>Используя копии документов ЦАМО, книги и публикации, хранящиеся в школьном музе, юные Алексеевцы ведут поисково-исследовательскую работу «Забытые имена»</vt:lpstr>
      <vt:lpstr>Ребята из актив музея участвуют в музейный олимпиадах, исторических викторинах и конкурсах,  слетах и конференциях,</vt:lpstr>
      <vt:lpstr>выпускают  стенгазеты</vt:lpstr>
      <vt:lpstr>готовят поздравления и подарки для ветеранов</vt:lpstr>
      <vt:lpstr>Наш музей посещают не только  учащиеся нашей школы, но и воспитанники детских садов, ученики других школ, жители нашего города</vt:lpstr>
      <vt:lpstr>Зеленоград является единственным из всех административных округов города Москвы, по земле которого проходила линия фронта. Ученики и учителя нашей школы свято чтят память о воинах и командирах 354-ой стрелковой дивизии, о защитниках родной Столицы, всех, кто отдал свою жизнь за Родину, во имя живущих ныне на земле</vt:lpstr>
      <vt:lpstr>В Дни воинской Славы России, особенно в день Победы, мы вместе с ветеранами приходим возложить  цветы к Монументу Славы и памятным знакам, посвященным 354-й стрелковой дивизии</vt:lpstr>
      <vt:lpstr>СОХРАНИМ МУЗЕЙ ДЛЯ БУДУЩИХ ПОКОЛЕНИЙ!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Элина</dc:creator>
  <cp:lastModifiedBy>Элина</cp:lastModifiedBy>
  <cp:revision>87</cp:revision>
  <dcterms:created xsi:type="dcterms:W3CDTF">2013-10-11T06:42:23Z</dcterms:created>
  <dcterms:modified xsi:type="dcterms:W3CDTF">2015-12-16T06:06:08Z</dcterms:modified>
</cp:coreProperties>
</file>