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76" r:id="rId6"/>
    <p:sldId id="260" r:id="rId7"/>
    <p:sldId id="261" r:id="rId8"/>
    <p:sldId id="262" r:id="rId9"/>
    <p:sldId id="263" r:id="rId10"/>
    <p:sldId id="264" r:id="rId11"/>
    <p:sldId id="277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AE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5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D2F76-CCBF-42F7-9545-66B0ACDEEF3C}" type="datetimeFigureOut">
              <a:rPr lang="ru-RU" smtClean="0"/>
              <a:t>25.11.2015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A45EC-9EFF-4FFC-9CF1-450A382232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D2F76-CCBF-42F7-9545-66B0ACDEEF3C}" type="datetimeFigureOut">
              <a:rPr lang="ru-RU" smtClean="0"/>
              <a:t>25.11.2015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A45EC-9EFF-4FFC-9CF1-450A382232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D2F76-CCBF-42F7-9545-66B0ACDEEF3C}" type="datetimeFigureOut">
              <a:rPr lang="ru-RU" smtClean="0"/>
              <a:t>25.11.2015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A45EC-9EFF-4FFC-9CF1-450A382232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D2F76-CCBF-42F7-9545-66B0ACDEEF3C}" type="datetimeFigureOut">
              <a:rPr lang="ru-RU" smtClean="0"/>
              <a:t>25.11.2015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A45EC-9EFF-4FFC-9CF1-450A382232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D2F76-CCBF-42F7-9545-66B0ACDEEF3C}" type="datetimeFigureOut">
              <a:rPr lang="ru-RU" smtClean="0"/>
              <a:t>25.11.2015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0CA45EC-9EFF-4FFC-9CF1-450A382232DD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D2F76-CCBF-42F7-9545-66B0ACDEEF3C}" type="datetimeFigureOut">
              <a:rPr lang="ru-RU" smtClean="0"/>
              <a:t>25.11.2015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A45EC-9EFF-4FFC-9CF1-450A382232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D2F76-CCBF-42F7-9545-66B0ACDEEF3C}" type="datetimeFigureOut">
              <a:rPr lang="ru-RU" smtClean="0"/>
              <a:t>25.11.2015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A45EC-9EFF-4FFC-9CF1-450A382232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D2F76-CCBF-42F7-9545-66B0ACDEEF3C}" type="datetimeFigureOut">
              <a:rPr lang="ru-RU" smtClean="0"/>
              <a:t>25.11.2015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A45EC-9EFF-4FFC-9CF1-450A382232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D2F76-CCBF-42F7-9545-66B0ACDEEF3C}" type="datetimeFigureOut">
              <a:rPr lang="ru-RU" smtClean="0"/>
              <a:t>25.11.2015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A45EC-9EFF-4FFC-9CF1-450A382232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D2F76-CCBF-42F7-9545-66B0ACDEEF3C}" type="datetimeFigureOut">
              <a:rPr lang="ru-RU" smtClean="0"/>
              <a:t>25.11.2015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A45EC-9EFF-4FFC-9CF1-450A382232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D2F76-CCBF-42F7-9545-66B0ACDEEF3C}" type="datetimeFigureOut">
              <a:rPr lang="ru-RU" smtClean="0"/>
              <a:t>25.11.2015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A45EC-9EFF-4FFC-9CF1-450A382232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ACD2F76-CCBF-42F7-9545-66B0ACDEEF3C}" type="datetimeFigureOut">
              <a:rPr lang="ru-RU" smtClean="0"/>
              <a:t>25.11.2015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0CA45EC-9EFF-4FFC-9CF1-450A382232DD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moscvichka.ru/photo/moscvichka/2015/04/doc6k61vw5ecmvn6m61yk_800_480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780928"/>
            <a:ext cx="8229600" cy="18288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Above"/>
            <a:lightRig rig="threePt" dir="t"/>
          </a:scene3d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Страницы семейной славы</a:t>
            </a:r>
            <a:r>
              <a:rPr lang="ru-RU" dirty="0" smtClean="0">
                <a:solidFill>
                  <a:srgbClr val="C5AE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C5AE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5AE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«МОЯ </a:t>
            </a:r>
            <a:r>
              <a:rPr lang="ru-RU" dirty="0">
                <a:solidFill>
                  <a:srgbClr val="C5AE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ГЕРОИЧЕСКАЯ </a:t>
            </a:r>
            <a:r>
              <a:rPr lang="ru-RU" dirty="0" smtClean="0">
                <a:solidFill>
                  <a:srgbClr val="C5AE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ПРАБАБУШКА»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5301208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Сабиров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ртем 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</a:t>
            </a:r>
          </a:p>
          <a:p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ЦСиО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«Самбо-70»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2015г.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Марк Бернес - Темная Ноч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7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1081">
        <p:fade/>
      </p:transition>
    </mc:Choice>
    <mc:Fallback>
      <p:transition spd="slow" advTm="11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7" y="-891480"/>
            <a:ext cx="8748464" cy="2736304"/>
          </a:xfrm>
        </p:spPr>
        <p:txBody>
          <a:bodyPr>
            <a:normAutofit/>
          </a:bodyPr>
          <a:lstStyle/>
          <a:p>
            <a:r>
              <a:rPr lang="ru-RU" sz="2200" cap="none" dirty="0" smtClean="0">
                <a:effectLst/>
              </a:rPr>
              <a:t>Валентина много писала с фронта. И эти письма до сих пор, аккуратно сложенные и практически истлевшие, лежат в альбоме у Лилии.</a:t>
            </a:r>
            <a:r>
              <a:rPr lang="ru-RU" cap="none" dirty="0" smtClean="0">
                <a:effectLst/>
              </a:rPr>
              <a:t/>
            </a:r>
            <a:br>
              <a:rPr lang="ru-RU" cap="none" dirty="0" smtClean="0">
                <a:effectLst/>
              </a:rPr>
            </a:br>
            <a:endParaRPr lang="ru-RU" cap="none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 descr="C:\Users\Екатерина\Desktop\ВОЙНА\FullSizeRender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" y="1700808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Екатерина\Desktop\FullSizeRender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36029" y="596685"/>
            <a:ext cx="4032448" cy="5376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94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7178">
        <p14:reveal/>
      </p:transition>
    </mc:Choice>
    <mc:Fallback>
      <p:transition spd="slow" advTm="171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9" y="4809237"/>
            <a:ext cx="4122914" cy="1810560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Маленькая Лилия воспитывалась на фронтовых письмах своей мамы и рассказах бабушки…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 flipV="1">
            <a:off x="323528" y="6309360"/>
            <a:ext cx="133672" cy="14397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42" name="Picture 2" descr="C:\Users\Екатерина\Desktop\FullSizeRender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5035" y="-749478"/>
            <a:ext cx="4764613" cy="635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Екатерина\Desktop\ВОЙНА\FullSizeRender (1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40968"/>
            <a:ext cx="5166720" cy="387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57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9122">
        <p14:reveal/>
      </p:transition>
    </mc:Choice>
    <mc:Fallback>
      <p:transition spd="slow" advTm="91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60648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C000"/>
                </a:solidFill>
              </a:rPr>
              <a:t>Много лет моя Бабушка пыталась найти хоть какие-нибудь сведения про Валентину. Но все тщетно. Я решил, что это теперь моя задача. И с помощью сайтов «Мемориал» ,  «Подвиг Народа», нашел очень важные документы. И продолжаю поиски…</a:t>
            </a:r>
          </a:p>
        </p:txBody>
      </p:sp>
      <p:pic>
        <p:nvPicPr>
          <p:cNvPr id="9218" name="Picture 2" descr="C:\Users\Екатерина\Desktop\ВОЙНА\full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52" y="1460977"/>
            <a:ext cx="6720805" cy="524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94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9207">
        <p14:reveal/>
      </p:transition>
    </mc:Choice>
    <mc:Fallback>
      <p:transition spd="slow" advTm="92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6" y="-243408"/>
            <a:ext cx="9036496" cy="1872208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  <a:effectLst/>
              </a:rPr>
              <a:t>СТАТЬЯ В ГАЗЕТЕ «Москвичка»  май 2015г.</a:t>
            </a:r>
            <a:br>
              <a:rPr lang="ru-RU" sz="2400" dirty="0">
                <a:solidFill>
                  <a:schemeClr val="bg1"/>
                </a:solidFill>
                <a:effectLst/>
              </a:rPr>
            </a:br>
            <a:r>
              <a:rPr lang="ru-RU" sz="2400" dirty="0">
                <a:solidFill>
                  <a:schemeClr val="bg1"/>
                </a:solidFill>
                <a:effectLst/>
              </a:rPr>
              <a:t> </a:t>
            </a:r>
            <a:br>
              <a:rPr lang="ru-RU" sz="2400" dirty="0">
                <a:solidFill>
                  <a:schemeClr val="bg1"/>
                </a:solidFill>
                <a:effectLst/>
              </a:rPr>
            </a:br>
            <a:r>
              <a:rPr lang="ru-RU" sz="2400" dirty="0">
                <a:solidFill>
                  <a:schemeClr val="bg1"/>
                </a:solidFill>
                <a:effectLst/>
              </a:rPr>
              <a:t>  </a:t>
            </a:r>
            <a:r>
              <a:rPr lang="ru-RU" sz="2400" dirty="0">
                <a:solidFill>
                  <a:srgbClr val="FF0000"/>
                </a:solidFill>
                <a:effectLst/>
              </a:rPr>
              <a:t>«Временная наша разлука не страшна»</a:t>
            </a:r>
            <a:br>
              <a:rPr lang="ru-RU" sz="2400" dirty="0">
                <a:solidFill>
                  <a:srgbClr val="FF0000"/>
                </a:solidFill>
                <a:effectLst/>
              </a:rPr>
            </a:br>
            <a:r>
              <a:rPr lang="ru-RU" sz="2400" dirty="0">
                <a:solidFill>
                  <a:srgbClr val="FF0000"/>
                </a:solidFill>
                <a:effectLst/>
              </a:rPr>
              <a:t>Валентина Герасимова </a:t>
            </a:r>
            <a:r>
              <a:rPr lang="ru-RU" sz="2400" i="1" dirty="0">
                <a:solidFill>
                  <a:srgbClr val="FF0000"/>
                </a:solidFill>
                <a:effectLst/>
              </a:rPr>
              <a:t>(1919–1942), военфельдшер</a:t>
            </a:r>
            <a:endParaRPr lang="ru-RU" sz="2400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2132856"/>
            <a:ext cx="6400800" cy="1752600"/>
          </a:xfrm>
        </p:spPr>
        <p:txBody>
          <a:bodyPr>
            <a:normAutofit fontScale="25000" lnSpcReduction="20000"/>
          </a:bodyPr>
          <a:lstStyle/>
          <a:p>
            <a:pPr fontAlgn="base"/>
            <a:r>
              <a:rPr lang="ru-RU" sz="6400" dirty="0">
                <a:solidFill>
                  <a:schemeClr val="bg1"/>
                </a:solidFill>
              </a:rPr>
              <a:t>Валентина Герасимова в 1941 году стала военфельдшером в 321-й стрелковой дивизии. Из армии писала письма двухлетней дочке Лиде, в которых пыталась объяснить, почему она нужнее на фронте: «Помни, родная, мать свою, она у тебя хорошая, любит свою Родину, и поэтому временная наша разлука не страшна. Немец прет вперед, но мы победим!» 19 ноября 1942 года началось крупное наступление по окружению Сталинградской группировки немецких войск. И от Валентины перестали приходить весточки…</a:t>
            </a:r>
          </a:p>
          <a:p>
            <a:pPr fontAlgn="base"/>
            <a:r>
              <a:rPr lang="ru-RU" sz="6400" dirty="0">
                <a:solidFill>
                  <a:schemeClr val="bg1"/>
                </a:solidFill>
              </a:rPr>
              <a:t>— Моя бабушка искала свою маму всю жизнь, — говорит Артем </a:t>
            </a:r>
            <a:r>
              <a:rPr lang="ru-RU" sz="6400" dirty="0" err="1">
                <a:solidFill>
                  <a:schemeClr val="bg1"/>
                </a:solidFill>
              </a:rPr>
              <a:t>Сабиров</a:t>
            </a:r>
            <a:r>
              <a:rPr lang="ru-RU" sz="6400" dirty="0">
                <a:solidFill>
                  <a:schemeClr val="bg1"/>
                </a:solidFill>
              </a:rPr>
              <a:t>, ученик Центра образования «Самбо-70». — И только в этом году мы узнали с помощью сайта «Мемориал», что она пропала без вести в декабре 1942 г. под хутором </a:t>
            </a:r>
            <a:r>
              <a:rPr lang="ru-RU" sz="6400" dirty="0" err="1">
                <a:solidFill>
                  <a:schemeClr val="bg1"/>
                </a:solidFill>
              </a:rPr>
              <a:t>Сеньшин</a:t>
            </a:r>
            <a:r>
              <a:rPr lang="ru-RU" sz="6400" dirty="0">
                <a:solidFill>
                  <a:schemeClr val="bg1"/>
                </a:solidFill>
              </a:rPr>
              <a:t> Ростовской области. Мы собираемся посетить братскую могилу на этом хуторе. Я горжусь героической прабабушкой.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http://files.moscvichka.ru/photo/moscvichka/2015/04/doc6k61vw5ecmvn6m61yk_800_480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5" y="1772816"/>
            <a:ext cx="2448272" cy="3014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Екатерина\Desktop\9198018s-96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087" y="5554277"/>
            <a:ext cx="5472608" cy="1275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194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18682">
        <p14:doors dir="vert"/>
      </p:transition>
    </mc:Choice>
    <mc:Fallback>
      <p:transition spd="slow" advTm="186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869160"/>
            <a:ext cx="9144000" cy="1900808"/>
          </a:xfrm>
        </p:spPr>
        <p:txBody>
          <a:bodyPr>
            <a:normAutofit fontScale="90000"/>
          </a:bodyPr>
          <a:lstStyle/>
          <a:p>
            <a:pPr algn="l"/>
            <a:r>
              <a:rPr lang="ru-RU" sz="1200" i="1" dirty="0" smtClean="0">
                <a:solidFill>
                  <a:srgbClr val="C00000"/>
                </a:solidFill>
                <a:effectLst/>
              </a:rPr>
              <a:t>                                                                             Вспомним всех поименно.</a:t>
            </a:r>
            <a:br>
              <a:rPr lang="ru-RU" sz="1200" i="1" dirty="0" smtClean="0">
                <a:solidFill>
                  <a:srgbClr val="C00000"/>
                </a:solidFill>
                <a:effectLst/>
              </a:rPr>
            </a:br>
            <a:r>
              <a:rPr lang="ru-RU" sz="1200" i="1" dirty="0" smtClean="0">
                <a:solidFill>
                  <a:srgbClr val="C00000"/>
                </a:solidFill>
                <a:effectLst/>
              </a:rPr>
              <a:t>                                                                               Горем вспомним своим...</a:t>
            </a:r>
            <a:br>
              <a:rPr lang="ru-RU" sz="1200" i="1" dirty="0" smtClean="0">
                <a:solidFill>
                  <a:srgbClr val="C00000"/>
                </a:solidFill>
                <a:effectLst/>
              </a:rPr>
            </a:br>
            <a:r>
              <a:rPr lang="ru-RU" sz="1200" i="1" dirty="0" smtClean="0">
                <a:solidFill>
                  <a:srgbClr val="C00000"/>
                </a:solidFill>
                <a:effectLst/>
              </a:rPr>
              <a:t>                                                                                 Это нужно не мертвым!</a:t>
            </a:r>
            <a:br>
              <a:rPr lang="ru-RU" sz="1200" i="1" dirty="0" smtClean="0">
                <a:solidFill>
                  <a:srgbClr val="C00000"/>
                </a:solidFill>
                <a:effectLst/>
              </a:rPr>
            </a:br>
            <a:r>
              <a:rPr lang="ru-RU" sz="1200" i="1" dirty="0" smtClean="0">
                <a:solidFill>
                  <a:srgbClr val="C00000"/>
                </a:solidFill>
                <a:effectLst/>
              </a:rPr>
              <a:t>                                                                                     Это нужно живым!</a:t>
            </a:r>
            <a:r>
              <a:rPr lang="ru-RU" sz="1000" dirty="0">
                <a:solidFill>
                  <a:srgbClr val="C00000"/>
                </a:solidFill>
                <a:effectLst/>
              </a:rPr>
              <a:t/>
            </a:r>
            <a:br>
              <a:rPr lang="ru-RU" sz="1000" dirty="0">
                <a:solidFill>
                  <a:srgbClr val="C00000"/>
                </a:solidFill>
                <a:effectLst/>
              </a:rPr>
            </a:br>
            <a:r>
              <a:rPr lang="en-US" sz="1000" i="1" dirty="0">
                <a:solidFill>
                  <a:srgbClr val="C00000"/>
                </a:solidFill>
                <a:effectLst/>
              </a:rPr>
              <a:t> </a:t>
            </a:r>
            <a:r>
              <a:rPr lang="ru-RU" sz="1000" dirty="0">
                <a:solidFill>
                  <a:schemeClr val="bg1"/>
                </a:solidFill>
                <a:effectLst/>
              </a:rPr>
              <a:t/>
            </a:r>
            <a:br>
              <a:rPr lang="ru-RU" sz="1000" dirty="0">
                <a:solidFill>
                  <a:schemeClr val="bg1"/>
                </a:solidFill>
                <a:effectLst/>
              </a:rPr>
            </a:br>
            <a:r>
              <a:rPr lang="ru-RU" sz="1600" dirty="0">
                <a:solidFill>
                  <a:schemeClr val="bg1"/>
                </a:solidFill>
                <a:effectLst/>
              </a:rPr>
              <a:t>            </a:t>
            </a:r>
            <a:r>
              <a:rPr lang="ru-RU" sz="1600" dirty="0" smtClean="0">
                <a:solidFill>
                  <a:schemeClr val="bg1"/>
                </a:solidFill>
                <a:effectLst/>
              </a:rPr>
              <a:t>                                        МОЯ </a:t>
            </a:r>
            <a:r>
              <a:rPr lang="ru-RU" sz="1600" dirty="0">
                <a:solidFill>
                  <a:schemeClr val="bg1"/>
                </a:solidFill>
                <a:effectLst/>
              </a:rPr>
              <a:t>ГЕРОИЧЕСКАЯ ПРАБАБУШКА</a:t>
            </a:r>
            <a:br>
              <a:rPr lang="ru-RU" sz="1600" dirty="0">
                <a:solidFill>
                  <a:schemeClr val="bg1"/>
                </a:solidFill>
                <a:effectLst/>
              </a:rPr>
            </a:br>
            <a:r>
              <a:rPr lang="ru-RU" sz="1200" dirty="0">
                <a:solidFill>
                  <a:schemeClr val="bg1"/>
                </a:solidFill>
                <a:effectLst/>
              </a:rPr>
              <a:t>          </a:t>
            </a:r>
            <a:br>
              <a:rPr lang="ru-RU" sz="12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 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cap="none" dirty="0" smtClean="0">
                <a:solidFill>
                  <a:schemeClr val="bg1"/>
                </a:solidFill>
                <a:effectLst/>
              </a:rPr>
              <a:t>Проживала в Москве, училась в школе №542 им. Сталина МОНО.</a:t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cap="none" dirty="0" smtClean="0">
                <a:solidFill>
                  <a:schemeClr val="bg1"/>
                </a:solidFill>
                <a:effectLst/>
              </a:rPr>
              <a:t>Выбыла весной 1934 в лётную школу. </a:t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cap="none" dirty="0" smtClean="0">
                <a:solidFill>
                  <a:schemeClr val="bg1"/>
                </a:solidFill>
                <a:effectLst/>
              </a:rPr>
              <a:t>Осенью 1939г. Ушла добровольцем на финскую войну.</a:t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cap="none" dirty="0" smtClean="0">
                <a:solidFill>
                  <a:schemeClr val="bg1"/>
                </a:solidFill>
                <a:effectLst/>
              </a:rPr>
              <a:t>В 1941г. Была призвана в красную армию одесским военным округом. </a:t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cap="none" dirty="0" smtClean="0">
                <a:solidFill>
                  <a:schemeClr val="bg1"/>
                </a:solidFill>
                <a:effectLst/>
              </a:rPr>
              <a:t>Моя прабабушка стала военным фельдшером в 321 стрелковой дивизии.</a:t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cap="none" dirty="0" smtClean="0">
                <a:solidFill>
                  <a:schemeClr val="bg1"/>
                </a:solidFill>
                <a:effectLst/>
              </a:rPr>
              <a:t>321-я стрелковая дивизия (2-го формирования) — воинское соединение </a:t>
            </a:r>
            <a:r>
              <a:rPr lang="ru-RU" sz="1100" u="sng" cap="none" dirty="0" smtClean="0">
                <a:solidFill>
                  <a:schemeClr val="bg1"/>
                </a:solidFill>
                <a:effectLst/>
              </a:rPr>
              <a:t>РККА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 в </a:t>
            </a:r>
            <a:r>
              <a:rPr lang="ru-RU" sz="1100" u="sng" cap="none" dirty="0">
                <a:solidFill>
                  <a:schemeClr val="bg1"/>
                </a:solidFill>
                <a:effectLst/>
              </a:rPr>
              <a:t>В</a:t>
            </a:r>
            <a:r>
              <a:rPr lang="ru-RU" sz="1100" u="sng" cap="none" dirty="0" smtClean="0">
                <a:solidFill>
                  <a:schemeClr val="bg1"/>
                </a:solidFill>
                <a:effectLst/>
              </a:rPr>
              <a:t>еликой </a:t>
            </a:r>
            <a:r>
              <a:rPr lang="ru-RU" sz="1100" u="sng" cap="none" dirty="0">
                <a:solidFill>
                  <a:schemeClr val="bg1"/>
                </a:solidFill>
                <a:effectLst/>
              </a:rPr>
              <a:t>О</a:t>
            </a:r>
            <a:r>
              <a:rPr lang="ru-RU" sz="1100" u="sng" cap="none" dirty="0" smtClean="0">
                <a:solidFill>
                  <a:schemeClr val="bg1"/>
                </a:solidFill>
                <a:effectLst/>
              </a:rPr>
              <a:t>течественной войне</a:t>
            </a:r>
            <a:r>
              <a:rPr lang="ru-RU" sz="1100" cap="none" dirty="0">
                <a:solidFill>
                  <a:schemeClr val="bg1"/>
                </a:solidFill>
                <a:effectLst/>
              </a:rPr>
              <a:t>.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cap="none" dirty="0" smtClean="0">
                <a:solidFill>
                  <a:schemeClr val="bg1"/>
                </a:solidFill>
                <a:effectLst/>
              </a:rPr>
              <a:t>Сформирована по директиве верховного главнокомандования </a:t>
            </a:r>
            <a:r>
              <a:rPr lang="ru-RU" sz="1100" u="sng" cap="none" dirty="0" smtClean="0">
                <a:solidFill>
                  <a:schemeClr val="bg1"/>
                </a:solidFill>
                <a:effectLst/>
              </a:rPr>
              <a:t>рабоче-крестьянской красной армии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 в марте — июне 1942 года на территории читинской области и прошла боевую подготовку, находясь в составе войск забайкальского военного округа.</a:t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cap="none" dirty="0" smtClean="0">
                <a:solidFill>
                  <a:schemeClr val="bg1"/>
                </a:solidFill>
                <a:effectLst/>
              </a:rPr>
              <a:t>В середине июля 1942 года по приказу </a:t>
            </a:r>
            <a:r>
              <a:rPr lang="ru-RU" sz="1100" u="sng" cap="none" dirty="0" smtClean="0">
                <a:solidFill>
                  <a:schemeClr val="bg1"/>
                </a:solidFill>
                <a:effectLst/>
              </a:rPr>
              <a:t>ставки ГККА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 дивизия выехала по ж/д. В действующую армию, на фронт. 30.07.42 г. На участке разъезда </a:t>
            </a:r>
            <a:r>
              <a:rPr lang="ru-RU" sz="1100" u="sng" cap="none" dirty="0" smtClean="0">
                <a:solidFill>
                  <a:schemeClr val="bg1"/>
                </a:solidFill>
                <a:effectLst/>
              </a:rPr>
              <a:t>Калинино</a:t>
            </a:r>
            <a:r>
              <a:rPr lang="ru-RU" sz="1100" cap="none" dirty="0">
                <a:solidFill>
                  <a:schemeClr val="bg1"/>
                </a:solidFill>
                <a:effectLst/>
              </a:rPr>
              <a:t> </a:t>
            </a:r>
            <a:r>
              <a:rPr lang="ru-RU" sz="1100" u="sng" cap="none" dirty="0" smtClean="0">
                <a:solidFill>
                  <a:schemeClr val="bg1"/>
                </a:solidFill>
                <a:effectLst/>
              </a:rPr>
              <a:t>Сталинградской области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 произвела выгрузку из эшелонов и вошла в подчинение </a:t>
            </a:r>
            <a:r>
              <a:rPr lang="ru-RU" sz="1100" u="sng" cap="none" dirty="0" smtClean="0">
                <a:solidFill>
                  <a:schemeClr val="bg1"/>
                </a:solidFill>
                <a:effectLst/>
              </a:rPr>
              <a:t>21-й армии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sz="1100" u="sng" cap="none" dirty="0">
                <a:solidFill>
                  <a:schemeClr val="bg1"/>
                </a:solidFill>
                <a:effectLst/>
              </a:rPr>
              <a:t>С</a:t>
            </a:r>
            <a:r>
              <a:rPr lang="ru-RU" sz="1100" u="sng" cap="none" dirty="0" smtClean="0">
                <a:solidFill>
                  <a:schemeClr val="bg1"/>
                </a:solidFill>
                <a:effectLst/>
              </a:rPr>
              <a:t>талинградского фронта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.</a:t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cap="none" dirty="0" smtClean="0">
                <a:solidFill>
                  <a:schemeClr val="bg1"/>
                </a:solidFill>
                <a:effectLst/>
              </a:rPr>
              <a:t>19 марта 1943 года переименована в </a:t>
            </a:r>
            <a:r>
              <a:rPr lang="ru-RU" sz="1100" u="sng" cap="none" dirty="0" smtClean="0">
                <a:solidFill>
                  <a:schemeClr val="bg1"/>
                </a:solidFill>
                <a:effectLst/>
              </a:rPr>
              <a:t>82-ю гвардейскую стрелковую дивизию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.</a:t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i="1" cap="none" dirty="0" smtClean="0">
                <a:solidFill>
                  <a:schemeClr val="bg1"/>
                </a:solidFill>
                <a:effectLst/>
              </a:rPr>
              <a:t>За время боевых действий только с 4 августа 1942 по 9 марта 1943 года забайкальская 321-я стрелковая дивизия освободила 92 населенных пункта.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cap="none" dirty="0" smtClean="0">
                <a:solidFill>
                  <a:schemeClr val="bg1"/>
                </a:solidFill>
                <a:effectLst/>
              </a:rPr>
              <a:t>Летом и осенью 42-го название станицы Клетской не сходило с газетных полос и транслировалось по всесоюзному радио. Сводки сов информбюро начинались с сообщений о тяжёлых ожесточённых боях в районе </a:t>
            </a:r>
            <a:r>
              <a:rPr lang="ru-RU" sz="1100" cap="none" dirty="0" err="1">
                <a:solidFill>
                  <a:schemeClr val="bg1"/>
                </a:solidFill>
                <a:effectLst/>
              </a:rPr>
              <a:t>К</a:t>
            </a:r>
            <a:r>
              <a:rPr lang="ru-RU" sz="1100" cap="none" dirty="0" err="1" smtClean="0">
                <a:solidFill>
                  <a:schemeClr val="bg1"/>
                </a:solidFill>
                <a:effectLst/>
              </a:rPr>
              <a:t>летской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. «В течение ночи на 1 августа наши войска вели бои с противником в районе Цимлянской… В районе  </a:t>
            </a:r>
            <a:r>
              <a:rPr lang="ru-RU" sz="1100" cap="none" dirty="0" err="1" smtClean="0">
                <a:solidFill>
                  <a:schemeClr val="bg1"/>
                </a:solidFill>
                <a:effectLst/>
              </a:rPr>
              <a:t>Клетской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 продолжались ожесточённые бои с пехотой и танками врага. Уничтожены два штаба воинских частей противника, 12 противотанковых орудий, 3 бронемашины и не менее 1500 немецких солдат и офицеров…»</a:t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cap="none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cap="none" dirty="0" smtClean="0">
                <a:solidFill>
                  <a:schemeClr val="bg1"/>
                </a:solidFill>
                <a:effectLst/>
              </a:rPr>
              <a:t>9 августа: «В районе </a:t>
            </a:r>
            <a:r>
              <a:rPr lang="ru-RU" sz="1100" cap="none" dirty="0" err="1" smtClean="0">
                <a:solidFill>
                  <a:schemeClr val="bg1"/>
                </a:solidFill>
                <a:effectLst/>
              </a:rPr>
              <a:t>Клетской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 наши войска отбили 17 танковых атак немцев».</a:t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cap="none" dirty="0" smtClean="0">
                <a:solidFill>
                  <a:schemeClr val="bg1"/>
                </a:solidFill>
                <a:effectLst/>
              </a:rPr>
              <a:t>12 августа: «В течение ночи на 11 августа наши войска вели бои с противником в районе </a:t>
            </a:r>
            <a:r>
              <a:rPr lang="ru-RU" sz="1100" cap="none" dirty="0" err="1">
                <a:solidFill>
                  <a:schemeClr val="bg1"/>
                </a:solidFill>
                <a:effectLst/>
              </a:rPr>
              <a:t>К</a:t>
            </a:r>
            <a:r>
              <a:rPr lang="ru-RU" sz="1100" cap="none" dirty="0" err="1" smtClean="0">
                <a:solidFill>
                  <a:schemeClr val="bg1"/>
                </a:solidFill>
                <a:effectLst/>
              </a:rPr>
              <a:t>летской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. Отбили многочисленные атаки противника».</a:t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cap="none" dirty="0" smtClean="0">
                <a:solidFill>
                  <a:schemeClr val="bg1"/>
                </a:solidFill>
                <a:effectLst/>
              </a:rPr>
              <a:t>Враг не смог пройти тут к </a:t>
            </a:r>
            <a:r>
              <a:rPr lang="ru-RU" sz="1100" cap="none" dirty="0">
                <a:solidFill>
                  <a:schemeClr val="bg1"/>
                </a:solidFill>
                <a:effectLst/>
              </a:rPr>
              <a:t>С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талинграду. 19 ноября 1942 года началось крупное наступление по окружению сталинградской группировки немецких войск.</a:t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cap="none" dirty="0" smtClean="0">
                <a:solidFill>
                  <a:schemeClr val="bg1"/>
                </a:solidFill>
                <a:effectLst/>
              </a:rPr>
              <a:t>При этом, наша 321-я стрелковая дивизия, разгромив первую румынскую и 376-ю немецкую дивизии, завершила кольцо окружения и пошла на запад, придерживаясь вдоль железнодорожной линии </a:t>
            </a:r>
            <a:r>
              <a:rPr lang="ru-RU" sz="1100" cap="none" dirty="0">
                <a:solidFill>
                  <a:schemeClr val="bg1"/>
                </a:solidFill>
                <a:effectLst/>
              </a:rPr>
              <a:t>С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талинград-лихая через крупные станции </a:t>
            </a:r>
            <a:r>
              <a:rPr lang="ru-RU" sz="1100" cap="none" dirty="0">
                <a:solidFill>
                  <a:schemeClr val="bg1"/>
                </a:solidFill>
                <a:effectLst/>
              </a:rPr>
              <a:t>С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уровикино, </a:t>
            </a:r>
            <a:r>
              <a:rPr lang="ru-RU" sz="1100" cap="none" dirty="0">
                <a:solidFill>
                  <a:schemeClr val="bg1"/>
                </a:solidFill>
                <a:effectLst/>
              </a:rPr>
              <a:t>О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бливская, </a:t>
            </a:r>
            <a:r>
              <a:rPr lang="ru-RU" sz="1100" cap="none" dirty="0" err="1">
                <a:solidFill>
                  <a:schemeClr val="bg1"/>
                </a:solidFill>
                <a:effectLst/>
              </a:rPr>
              <a:t>Т</a:t>
            </a:r>
            <a:r>
              <a:rPr lang="ru-RU" sz="1100" cap="none" dirty="0" err="1" smtClean="0">
                <a:solidFill>
                  <a:schemeClr val="bg1"/>
                </a:solidFill>
                <a:effectLst/>
              </a:rPr>
              <a:t>ацинская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, лихая до реки </a:t>
            </a:r>
            <a:r>
              <a:rPr lang="ru-RU" sz="1100" cap="none" dirty="0" err="1">
                <a:solidFill>
                  <a:schemeClr val="bg1"/>
                </a:solidFill>
                <a:effectLst/>
              </a:rPr>
              <a:t>М</a:t>
            </a:r>
            <a:r>
              <a:rPr lang="ru-RU" sz="1100" cap="none" dirty="0" err="1" smtClean="0">
                <a:solidFill>
                  <a:schemeClr val="bg1"/>
                </a:solidFill>
                <a:effectLst/>
              </a:rPr>
              <a:t>иус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....  </a:t>
            </a:r>
            <a:r>
              <a:rPr lang="ru-RU" sz="1100" cap="none" dirty="0" smtClean="0">
                <a:solidFill>
                  <a:srgbClr val="C00000"/>
                </a:solidFill>
                <a:effectLst/>
              </a:rPr>
              <a:t>Фашисты называли  321сд - «дикая дивизия»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cap="none" dirty="0" smtClean="0">
                <a:solidFill>
                  <a:schemeClr val="bg1"/>
                </a:solidFill>
                <a:effectLst/>
              </a:rPr>
              <a:t>моя бабушка, её дочь, искала свою маму всю жизнь!</a:t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cap="none" dirty="0" smtClean="0">
                <a:solidFill>
                  <a:schemeClr val="bg1"/>
                </a:solidFill>
                <a:effectLst/>
              </a:rPr>
              <a:t>И только в этом году я с мамой ( её внучка и правнук) нашли с помощью сайта «мемориал» </a:t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cap="none" dirty="0" smtClean="0">
                <a:solidFill>
                  <a:schemeClr val="bg1"/>
                </a:solidFill>
                <a:effectLst/>
              </a:rPr>
              <a:t>последние данные! </a:t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cap="none" dirty="0" smtClean="0">
                <a:solidFill>
                  <a:schemeClr val="bg1"/>
                </a:solidFill>
                <a:effectLst/>
              </a:rPr>
              <a:t>« </a:t>
            </a:r>
            <a:r>
              <a:rPr lang="ru-RU" sz="1100" cap="none" dirty="0" err="1" smtClean="0">
                <a:solidFill>
                  <a:schemeClr val="bg1"/>
                </a:solidFill>
                <a:effectLst/>
              </a:rPr>
              <a:t>Воен.Фельдшер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sz="1100" cap="none" dirty="0" err="1" smtClean="0">
                <a:solidFill>
                  <a:schemeClr val="bg1"/>
                </a:solidFill>
                <a:effectLst/>
              </a:rPr>
              <a:t>герасимова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 В.А. Пропала без вести в декабре 1942г. Под хутором </a:t>
            </a:r>
            <a:r>
              <a:rPr lang="ru-RU" sz="1100" cap="none" dirty="0" err="1">
                <a:solidFill>
                  <a:schemeClr val="bg1"/>
                </a:solidFill>
                <a:effectLst/>
              </a:rPr>
              <a:t>С</a:t>
            </a:r>
            <a:r>
              <a:rPr lang="ru-RU" sz="1100" cap="none" dirty="0" err="1" smtClean="0">
                <a:solidFill>
                  <a:schemeClr val="bg1"/>
                </a:solidFill>
                <a:effectLst/>
              </a:rPr>
              <a:t>еньшин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, Ростовской обл. </a:t>
            </a:r>
            <a:r>
              <a:rPr lang="ru-RU" sz="1100" cap="none" dirty="0" err="1" smtClean="0">
                <a:solidFill>
                  <a:schemeClr val="bg1"/>
                </a:solidFill>
                <a:effectLst/>
              </a:rPr>
              <a:t>Обливского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 р-на.  </a:t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cap="none" dirty="0" smtClean="0">
                <a:solidFill>
                  <a:schemeClr val="bg1"/>
                </a:solidFill>
                <a:effectLst/>
              </a:rPr>
              <a:t>Мы собираемся посетить братскую могилу в этом хуторе.</a:t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cap="none" dirty="0" smtClean="0">
                <a:solidFill>
                  <a:schemeClr val="bg1"/>
                </a:solidFill>
                <a:effectLst/>
              </a:rPr>
              <a:t>Я горжусь своей прабабушкой!</a:t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cap="none" dirty="0" smtClean="0">
                <a:solidFill>
                  <a:schemeClr val="bg1"/>
                </a:solidFill>
                <a:effectLst/>
              </a:rPr>
              <a:t> </a:t>
            </a:r>
            <a:br>
              <a:rPr lang="ru-RU" sz="1100" cap="none" dirty="0" smtClean="0">
                <a:solidFill>
                  <a:schemeClr val="bg1"/>
                </a:solidFill>
                <a:effectLst/>
              </a:rPr>
            </a:br>
            <a:r>
              <a:rPr lang="ru-RU" sz="1100" cap="none" dirty="0" err="1" smtClean="0">
                <a:solidFill>
                  <a:schemeClr val="bg1"/>
                </a:solidFill>
                <a:effectLst/>
              </a:rPr>
              <a:t>Сабиров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sz="1100" cap="none" dirty="0">
                <a:solidFill>
                  <a:schemeClr val="bg1"/>
                </a:solidFill>
                <a:effectLst/>
              </a:rPr>
              <a:t>А</a:t>
            </a:r>
            <a:r>
              <a:rPr lang="ru-RU" sz="1100" cap="none" dirty="0" smtClean="0">
                <a:solidFill>
                  <a:schemeClr val="bg1"/>
                </a:solidFill>
                <a:effectLst/>
              </a:rPr>
              <a:t>ртём 2014г.</a:t>
            </a:r>
            <a:r>
              <a:rPr lang="ru-RU" sz="2000" cap="none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000" cap="none" dirty="0" smtClean="0">
                <a:solidFill>
                  <a:schemeClr val="bg1"/>
                </a:solidFill>
                <a:effectLst/>
              </a:rPr>
            </a:br>
            <a:r>
              <a:rPr lang="ru-RU" sz="1300" dirty="0" smtClean="0">
                <a:solidFill>
                  <a:schemeClr val="bg1"/>
                </a:solidFill>
                <a:effectLst/>
              </a:rPr>
              <a:t>Сочинение в школьный альбом памяти к юбилею победы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7308304" y="6261720"/>
            <a:ext cx="496144" cy="4760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94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42">
        <p:split orient="vert"/>
      </p:transition>
    </mc:Choice>
    <mc:Fallback>
      <p:transition spd="slow" advTm="3174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988470"/>
            <a:ext cx="9144000" cy="1988840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bg1"/>
                </a:solidFill>
                <a:effectLst/>
              </a:rPr>
              <a:t>Запись В ТУЛЬСКОЙ ОБЛАСТНОЙ КНИГЕ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ПАМЯТИ:</a:t>
            </a:r>
            <a:r>
              <a:rPr lang="ru-RU" sz="2000" dirty="0">
                <a:solidFill>
                  <a:schemeClr val="bg1"/>
                </a:solidFill>
                <a:effectLst/>
              </a:rPr>
              <a:t/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r>
              <a:rPr lang="ru-RU" sz="2000" i="1" dirty="0">
                <a:solidFill>
                  <a:schemeClr val="bg1"/>
                </a:solidFill>
                <a:effectLst/>
              </a:rPr>
              <a:t> </a:t>
            </a:r>
            <a:r>
              <a:rPr lang="ru-RU" sz="2000" dirty="0">
                <a:solidFill>
                  <a:schemeClr val="bg1"/>
                </a:solidFill>
                <a:effectLst/>
              </a:rPr>
              <a:t/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r>
              <a:rPr lang="ru-RU" sz="2000" dirty="0" smtClean="0">
                <a:solidFill>
                  <a:srgbClr val="FF0000"/>
                </a:solidFill>
                <a:effectLst/>
              </a:rPr>
              <a:t>«ГЕРАСИМОВА </a:t>
            </a:r>
            <a:r>
              <a:rPr lang="ru-RU" sz="2000" dirty="0">
                <a:solidFill>
                  <a:srgbClr val="FF0000"/>
                </a:solidFill>
                <a:effectLst/>
              </a:rPr>
              <a:t>Валентина Антоновна, </a:t>
            </a:r>
            <a:r>
              <a:rPr lang="ru-RU" sz="2000" dirty="0" err="1">
                <a:solidFill>
                  <a:srgbClr val="FF0000"/>
                </a:solidFill>
                <a:effectLst/>
              </a:rPr>
              <a:t>pод</a:t>
            </a:r>
            <a:r>
              <a:rPr lang="ru-RU" sz="2000" dirty="0">
                <a:solidFill>
                  <a:srgbClr val="FF0000"/>
                </a:solidFill>
                <a:effectLst/>
              </a:rPr>
              <a:t>.: 1919 г., Тульская обл., </a:t>
            </a:r>
            <a:r>
              <a:rPr lang="ru-RU" sz="2000" dirty="0" err="1">
                <a:solidFill>
                  <a:srgbClr val="FF0000"/>
                </a:solidFill>
                <a:effectLst/>
              </a:rPr>
              <a:t>Кимовский</a:t>
            </a:r>
            <a:r>
              <a:rPr lang="ru-RU" sz="2000" dirty="0">
                <a:solidFill>
                  <a:srgbClr val="FF0000"/>
                </a:solidFill>
                <a:effectLst/>
              </a:rPr>
              <a:t> р-</a:t>
            </a:r>
            <a:r>
              <a:rPr lang="ru-RU" sz="2000" dirty="0" err="1">
                <a:solidFill>
                  <a:srgbClr val="FF0000"/>
                </a:solidFill>
                <a:effectLst/>
              </a:rPr>
              <a:t>н,пpизв</a:t>
            </a:r>
            <a:r>
              <a:rPr lang="ru-RU" sz="2000" dirty="0">
                <a:solidFill>
                  <a:srgbClr val="FF0000"/>
                </a:solidFill>
                <a:effectLst/>
              </a:rPr>
              <a:t>.: Тульская обл., </a:t>
            </a:r>
            <a:r>
              <a:rPr lang="ru-RU" sz="2000" dirty="0" err="1">
                <a:solidFill>
                  <a:srgbClr val="FF0000"/>
                </a:solidFill>
                <a:effectLst/>
              </a:rPr>
              <a:t>Кимовский</a:t>
            </a:r>
            <a:r>
              <a:rPr lang="ru-RU" sz="2000" dirty="0">
                <a:solidFill>
                  <a:srgbClr val="FF0000"/>
                </a:solidFill>
                <a:effectLst/>
              </a:rPr>
              <a:t> РВК, в. фельдшер, 5 ОАШР 321 СД, 20 </a:t>
            </a:r>
            <a:r>
              <a:rPr lang="ru-RU" sz="2000" dirty="0" err="1">
                <a:solidFill>
                  <a:srgbClr val="FF0000"/>
                </a:solidFill>
                <a:effectLst/>
              </a:rPr>
              <a:t>декабpя</a:t>
            </a:r>
            <a:r>
              <a:rPr lang="ru-RU" sz="2000" dirty="0">
                <a:solidFill>
                  <a:srgbClr val="FF0000"/>
                </a:solidFill>
                <a:effectLst/>
              </a:rPr>
              <a:t> 1942 г. пропала б/в: Ростовская обл., </a:t>
            </a:r>
            <a:r>
              <a:rPr lang="ru-RU" sz="2000" dirty="0" err="1">
                <a:solidFill>
                  <a:srgbClr val="FF0000"/>
                </a:solidFill>
                <a:effectLst/>
              </a:rPr>
              <a:t>Обливский</a:t>
            </a:r>
            <a:r>
              <a:rPr lang="ru-RU" sz="2000" dirty="0">
                <a:solidFill>
                  <a:srgbClr val="FF0000"/>
                </a:solidFill>
                <a:effectLst/>
              </a:rPr>
              <a:t> р-</a:t>
            </a:r>
            <a:r>
              <a:rPr lang="ru-RU" sz="2000" dirty="0" err="1">
                <a:solidFill>
                  <a:srgbClr val="FF0000"/>
                </a:solidFill>
                <a:effectLst/>
              </a:rPr>
              <a:t>н,х</a:t>
            </a:r>
            <a:r>
              <a:rPr lang="ru-RU" sz="2000" dirty="0">
                <a:solidFill>
                  <a:srgbClr val="FF0000"/>
                </a:solidFill>
                <a:effectLst/>
              </a:rPr>
              <a:t>. </a:t>
            </a:r>
            <a:r>
              <a:rPr lang="ru-RU" sz="2000" dirty="0" err="1">
                <a:solidFill>
                  <a:srgbClr val="FF0000"/>
                </a:solidFill>
                <a:effectLst/>
              </a:rPr>
              <a:t>Сенышин</a:t>
            </a:r>
            <a:r>
              <a:rPr lang="ru-RU" sz="2000" dirty="0" smtClean="0">
                <a:solidFill>
                  <a:srgbClr val="FF0000"/>
                </a:solidFill>
                <a:effectLst/>
              </a:rPr>
              <a:t>.»</a:t>
            </a:r>
            <a:r>
              <a:rPr lang="ru-RU" sz="1100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1100" dirty="0" smtClean="0">
                <a:solidFill>
                  <a:srgbClr val="FF0000"/>
                </a:solidFill>
                <a:effectLst/>
              </a:rPr>
            </a:br>
            <a:r>
              <a:rPr lang="ru-RU" sz="1100" dirty="0">
                <a:solidFill>
                  <a:srgbClr val="FF0000"/>
                </a:solidFill>
                <a:effectLst/>
              </a:rPr>
              <a:t/>
            </a:r>
            <a:br>
              <a:rPr lang="ru-RU" sz="1100" dirty="0">
                <a:solidFill>
                  <a:srgbClr val="FF0000"/>
                </a:solidFill>
                <a:effectLst/>
              </a:rPr>
            </a:br>
            <a:r>
              <a:rPr lang="ru-RU" sz="1100" i="1" dirty="0">
                <a:solidFill>
                  <a:schemeClr val="bg1"/>
                </a:solidFill>
                <a:effectLst/>
              </a:rPr>
              <a:t> </a:t>
            </a:r>
            <a:r>
              <a:rPr lang="ru-RU" sz="1100" dirty="0">
                <a:solidFill>
                  <a:schemeClr val="bg1"/>
                </a:solidFill>
                <a:effectLst/>
              </a:rPr>
              <a:t/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100" dirty="0" smtClean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/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100" dirty="0" smtClean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/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100" dirty="0" smtClean="0">
                <a:solidFill>
                  <a:schemeClr val="bg1"/>
                </a:solidFill>
                <a:effectLst/>
              </a:rPr>
            </a:br>
            <a:endParaRPr lang="ru-RU" sz="1100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805264"/>
            <a:ext cx="9144000" cy="2184648"/>
          </a:xfrm>
        </p:spPr>
        <p:txBody>
          <a:bodyPr/>
          <a:lstStyle/>
          <a:p>
            <a:r>
              <a:rPr lang="ru-RU" dirty="0" smtClean="0"/>
              <a:t>Обелиск в хуторе </a:t>
            </a:r>
            <a:r>
              <a:rPr lang="ru-RU" dirty="0" err="1" smtClean="0"/>
              <a:t>Сеньшин</a:t>
            </a:r>
            <a:endParaRPr lang="ru-RU" dirty="0" smtClean="0"/>
          </a:p>
          <a:p>
            <a:r>
              <a:rPr lang="ru-RU" dirty="0" smtClean="0"/>
              <a:t> «Погибшим воинам 321 С.Д.»</a:t>
            </a:r>
            <a:endParaRPr lang="ru-RU" dirty="0"/>
          </a:p>
        </p:txBody>
      </p:sp>
      <p:pic>
        <p:nvPicPr>
          <p:cNvPr id="4" name="Рисунок 3" descr="http://pomni.ucoz.ru/_nw/1/1263292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70" y="2060847"/>
            <a:ext cx="7362701" cy="3573625"/>
          </a:xfrm>
          <a:prstGeom prst="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3194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8209">
        <p14:warp dir="in"/>
      </p:transition>
    </mc:Choice>
    <mc:Fallback>
      <p:transition spd="slow" advTm="82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764704"/>
            <a:ext cx="9144000" cy="6093296"/>
          </a:xfrm>
        </p:spPr>
        <p:txBody>
          <a:bodyPr>
            <a:noAutofit/>
          </a:bodyPr>
          <a:lstStyle/>
          <a:p>
            <a:r>
              <a:rPr lang="ru-RU" sz="1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время боевых действий только с 4 августа 1942 по 9 марта 1943 года Забайкальская 321-я стрелковая дивизия освободила 92 населенных пункта.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b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этом противнику был нанесен значительный урон: 20543 солдата и офицера было убито, 252 взято в плен, уничтожено 28 танков, 13 самолетов, 30 орудий разного калибра и много другой техники и вооружения. </a:t>
            </a:r>
            <a:b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марта 1943 года газета “Правда” сообщала: “В боях за нашу Советскую Родину против немецких захватчиков 321-я стрелковая дивизия показала образцы мужества, отваги, дисциплины и организованности. Ведя непрерывные бои с немецкими захватчиками, дивизия нанесла огромный урон фашистским войскам, своими сокрушительными ударами уничтожала живую силу и технику противника, беспощадно громила немецких захватчиков. За проявленную отвагу в боях за Отечество, за стойкость, мужество, дисциплину и организованность, за героизм личного состава 321-я стрелковая дивизия преобразована в 82-ю гвардейскую стрелковую дивизию”.</a:t>
            </a: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88640"/>
            <a:ext cx="9324528" cy="1752600"/>
          </a:xfrm>
        </p:spPr>
        <p:txBody>
          <a:bodyPr/>
          <a:lstStyle/>
          <a:p>
            <a:r>
              <a:rPr lang="ru-RU" dirty="0" smtClean="0"/>
              <a:t>ИСТОРИЧЕСКАЯ СПРАВКА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94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4804">
        <p14:pan dir="u"/>
      </p:transition>
    </mc:Choice>
    <mc:Fallback>
      <p:transition spd="slow" advTm="148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8229600" cy="1828800"/>
          </a:xfrm>
        </p:spPr>
        <p:txBody>
          <a:bodyPr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100" dirty="0">
                <a:solidFill>
                  <a:schemeClr val="tx1"/>
                </a:solidFill>
                <a:effectLst/>
              </a:rPr>
              <a:t>Мемориал - Братская могила воинов 321 </a:t>
            </a:r>
            <a:r>
              <a:rPr lang="ru-RU" sz="3100" dirty="0" err="1">
                <a:solidFill>
                  <a:schemeClr val="tx1"/>
                </a:solidFill>
                <a:effectLst/>
              </a:rPr>
              <a:t>сд</a:t>
            </a:r>
            <a:r>
              <a:rPr lang="ru-RU" sz="3100" dirty="0">
                <a:solidFill>
                  <a:schemeClr val="tx1"/>
                </a:solidFill>
                <a:effectLst/>
              </a:rPr>
              <a:t> в</a:t>
            </a:r>
            <a:r>
              <a:rPr lang="ru-RU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3100" dirty="0">
                <a:solidFill>
                  <a:schemeClr val="tx1"/>
                </a:solidFill>
                <a:effectLst/>
              </a:rPr>
              <a:t>хуторе Крылов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Братская могила воинов 321 сд на хуторе Крылов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26" y="1515818"/>
            <a:ext cx="7271929" cy="47790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3194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4270">
        <p14:warp dir="in"/>
      </p:transition>
    </mc:Choice>
    <mc:Fallback>
      <p:transition spd="slow" advTm="42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029200"/>
            <a:ext cx="8229600" cy="182880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effectLst/>
              </a:rPr>
              <a:t>ПИСЬМО прабабушке</a:t>
            </a:r>
            <a:r>
              <a:rPr lang="ru-RU" sz="1100" dirty="0">
                <a:solidFill>
                  <a:schemeClr val="bg1"/>
                </a:solidFill>
                <a:effectLst/>
              </a:rPr>
              <a:t/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 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Жизнь проснулась от спячки зимней,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Оживает черёмухи цвет.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Забелели дворы дикой вишней.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 smtClean="0">
                <a:solidFill>
                  <a:schemeClr val="bg1"/>
                </a:solidFill>
                <a:effectLst/>
              </a:rPr>
              <a:t>лишь тебя рядом </a:t>
            </a:r>
            <a:r>
              <a:rPr lang="ru-RU" sz="1100" dirty="0">
                <a:solidFill>
                  <a:schemeClr val="bg1"/>
                </a:solidFill>
                <a:effectLst/>
              </a:rPr>
              <a:t>с нами нет!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 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Может видно оттуда Вам всё же,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Как играет в саду детвора,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Как по чистым умытым дорожкам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Мы спешим на учебу с утра.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 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Как смеёмся мы и мечтаем,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Как скучаем, увы, подчас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Когда с грустью в глазах мы читаем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Про войну, про потери, про Вас!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 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Как растут быстро Ваши внуки,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Как состарились Ваши друзья.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Как живём мы, не зная разлуки.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И ведь жить по-другому нельзя!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 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Потому что страдания и слёзы,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Страх войны и потерю друзей,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Смертоносность фашистской угрозы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Вы отвагой затмили  своей!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 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…Чтобы помнили люди вечно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Во всем мире, во всех городах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Что война – это бесчеловечно!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А  фашизм – человечеству крах!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 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Жизнь проснулась от спячки зимней,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Оживает черёмухи цвет.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Всюду слышатся марши и гимны.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>День Победы! А Вас с нами нет…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100" dirty="0" smtClean="0">
                <a:solidFill>
                  <a:schemeClr val="bg1"/>
                </a:solidFill>
                <a:effectLst/>
              </a:rPr>
            </a:br>
            <a:r>
              <a:rPr lang="ru-RU" sz="1100" dirty="0" err="1" smtClean="0">
                <a:solidFill>
                  <a:schemeClr val="bg1"/>
                </a:solidFill>
                <a:effectLst/>
              </a:rPr>
              <a:t>Сабиров</a:t>
            </a:r>
            <a:r>
              <a:rPr lang="ru-RU" sz="1100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sz="1100" dirty="0">
                <a:solidFill>
                  <a:schemeClr val="bg1"/>
                </a:solidFill>
                <a:effectLst/>
              </a:rPr>
              <a:t>Артём  6Г</a:t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r>
              <a:rPr lang="ru-RU" sz="1100" dirty="0">
                <a:solidFill>
                  <a:schemeClr val="bg1"/>
                </a:solidFill>
                <a:effectLst/>
              </a:rPr>
              <a:t/>
            </a:r>
            <a:br>
              <a:rPr lang="ru-RU" sz="1100" dirty="0">
                <a:solidFill>
                  <a:schemeClr val="bg1"/>
                </a:solidFill>
                <a:effectLst/>
              </a:rPr>
            </a:b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4068960" y="-171400"/>
            <a:ext cx="6400800" cy="129614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94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3949">
        <p14:prism isContent="1"/>
      </p:transition>
    </mc:Choice>
    <mc:Fallback>
      <p:transition spd="slow" advTm="339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-315416"/>
            <a:ext cx="8229600" cy="936104"/>
          </a:xfrm>
        </p:spPr>
        <p:txBody>
          <a:bodyPr/>
          <a:lstStyle/>
          <a:p>
            <a:r>
              <a:rPr lang="ru-RU" cap="none" dirty="0" smtClean="0">
                <a:latin typeface="Monotype Corsiva" panose="03010101010201010101" pitchFamily="66" charset="0"/>
              </a:rPr>
              <a:t>Не гаснет памяти свеча…</a:t>
            </a:r>
            <a:endParaRPr lang="ru-RU" cap="none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http://3.bp.blogspot.com/-vr3haOSODts/VN_DtJkgUGI/AAAAAAAAELo/ElHwddPQkCg/s1600/candl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3" y="476672"/>
            <a:ext cx="8892480" cy="6324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94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74161">
        <p14:reveal/>
      </p:transition>
    </mc:Choice>
    <mc:Fallback>
      <p:transition spd="slow" advTm="74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035496"/>
            <a:ext cx="9036496" cy="29523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8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Июль 1939г</a:t>
            </a:r>
            <a:br>
              <a:rPr lang="ru-RU" sz="28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6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степях </a:t>
            </a:r>
            <a:r>
              <a:rPr lang="ru-RU" sz="16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16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онголии в эти дни появилась на свет маленькая  девочка. Её назвали Лилией. Она стала младшей сестрой полуторагодовалой </a:t>
            </a:r>
            <a:r>
              <a:rPr lang="ru-RU" sz="16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</a:t>
            </a:r>
            <a:r>
              <a:rPr lang="ru-RU" sz="16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ллы. Отец этих девочек – Садовников </a:t>
            </a:r>
            <a:r>
              <a:rPr lang="ru-RU" sz="16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16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иколай </a:t>
            </a:r>
            <a:r>
              <a:rPr lang="ru-RU" sz="16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16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асильевич – кадровый военный, служил в НКВД ГПУ. И в ту пору был в служебной командировке в </a:t>
            </a:r>
            <a:r>
              <a:rPr lang="ru-RU" sz="16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16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онголии.  Мать – Герасимова </a:t>
            </a:r>
            <a:r>
              <a:rPr lang="ru-RU" sz="16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16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алентина </a:t>
            </a:r>
            <a:r>
              <a:rPr lang="ru-RU" sz="16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16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нтоновна – медик по образованию, была вместе с мужем. </a:t>
            </a:r>
            <a:r>
              <a:rPr lang="ru-RU" sz="16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16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1600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Екатерина\Desktop\ВОЙНА\FullSizeRender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055" y="1988840"/>
            <a:ext cx="3458689" cy="4611585"/>
          </a:xfrm>
          <a:prstGeom prst="rect">
            <a:avLst/>
          </a:prstGeom>
          <a:ln w="190500" cap="sq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relaxedInset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94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44">
        <p:split orient="vert"/>
      </p:transition>
    </mc:Choice>
    <mc:Fallback>
      <p:transition spd="slow" advTm="1514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229600" cy="1828800"/>
          </a:xfrm>
        </p:spPr>
        <p:txBody>
          <a:bodyPr>
            <a:noAutofit/>
          </a:bodyPr>
          <a:lstStyle/>
          <a:p>
            <a:r>
              <a:rPr lang="ru-RU" sz="18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 один меся после рождения Лилии, отца арестовали.   Валентину с двумя дочками отправили в Москву. Оставив маленьких девочек своей маме Валентина ушла добровольцем на финский фронт.  В 1940 году старшая Элла трагически погибла. А в канун нового 1941 года вернулся Николай. Его реабилитировали. Это был гордый, несломленный, сильный духом человек. Он смог противостоять всем доносам и несправедливости. Его восстановили в звании и отправили на лечение в Одессу. Валентина поехала к нему…</a:t>
            </a:r>
            <a:endParaRPr lang="ru-RU" sz="1800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Екатерина\Desktop\ВОЙНА\FullSizeRender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07433"/>
            <a:ext cx="3168352" cy="42244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катерина\Desktop\ВОЙНА\FullSizeRender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08" y="2482823"/>
            <a:ext cx="3058690" cy="41490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94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62">
        <p:circle/>
      </p:transition>
    </mc:Choice>
    <mc:Fallback>
      <p:transition spd="slow" advTm="1826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315416"/>
            <a:ext cx="8229600" cy="1828800"/>
          </a:xfrm>
        </p:spPr>
        <p:txBody>
          <a:bodyPr>
            <a:normAutofit fontScale="90000"/>
            <a:scene3d>
              <a:camera prst="perspectiveRelaxedModerately"/>
              <a:lightRig rig="soft" dir="t">
                <a:rot lat="0" lon="0" rev="17220000"/>
              </a:lightRig>
            </a:scene3d>
            <a:sp3d extrusionH="57150" prstMaterial="softEdge">
              <a:bevelT w="38100" h="38100" prst="angle"/>
            </a:sp3d>
          </a:bodyPr>
          <a:lstStyle/>
          <a:p>
            <a:r>
              <a:rPr lang="ru-RU" dirty="0">
                <a:solidFill>
                  <a:schemeClr val="accent1"/>
                </a:solidFill>
                <a:effectLst/>
              </a:rPr>
              <a:t>Там и застала их Война…</a:t>
            </a:r>
            <a:br>
              <a:rPr lang="ru-RU" dirty="0">
                <a:solidFill>
                  <a:schemeClr val="accent1"/>
                </a:solidFill>
                <a:effectLst/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02" y="661045"/>
            <a:ext cx="2095500" cy="303847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://rustelegraph.ru/photo/all/258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2" y="1052736"/>
            <a:ext cx="3634688" cy="244827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060" y="1859580"/>
            <a:ext cx="3314242" cy="4528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9" name="Picture 7" descr="http://sledpantera.ru/upload/photo/2012-12-17_15-57-44_98331051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572" y="3048000"/>
            <a:ext cx="2638425" cy="38100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stopnazi.users.photofile.ru/photo/stopnazi/2445901/xlarge/446290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1968778" cy="301879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94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3974">
        <p:pull/>
      </p:transition>
    </mc:Choice>
    <mc:Fallback>
      <p:transition spd="slow" advTm="3974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Валентина училась в средней школе №542. В 1934 году поступила в лётную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школу.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Окончила курсы медсестер.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8194" name="Picture 2" descr="C:\Users\Екатерина\Desktop\ВОЙНА\FullSizeRender (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6278033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184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521">
        <p14:reveal/>
      </p:transition>
    </mc:Choice>
    <mc:Fallback>
      <p:transition spd="slow" advTm="65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22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Валентина стала военным фельдшером и попала в </a:t>
            </a:r>
            <a:r>
              <a:rPr lang="ru-RU" sz="22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321</a:t>
            </a:r>
            <a:r>
              <a:rPr lang="ru-RU" sz="22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стрелковую дивизию.</a:t>
            </a:r>
            <a:r>
              <a:rPr lang="ru-RU" sz="22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Николай стал командиром отряда </a:t>
            </a:r>
            <a:r>
              <a:rPr lang="ru-RU" sz="22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СМЕРШ</a:t>
            </a:r>
            <a:r>
              <a:rPr lang="ru-RU" sz="22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освобождал западную Украину от бендеровцев.  И маленькая Лиля была с отцом в походах. Она до сих пор помнит хутора Украины и леса   Польши.</a:t>
            </a:r>
            <a:r>
              <a:rPr lang="ru-RU" sz="2200" dirty="0" smtClean="0">
                <a:effectLst/>
              </a:rPr>
              <a:t> 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Екатерина\Desktop\ВОЙНА\FullSizeRender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78224"/>
            <a:ext cx="3211502" cy="42820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099" name="Picture 3" descr="C:\Users\Екатерина\Desktop\ВОЙНА\IMG_36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27" y="2378224"/>
            <a:ext cx="3211502" cy="42820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3194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1784">
        <p14:flash/>
      </p:transition>
    </mc:Choice>
    <mc:Fallback>
      <p:transition spd="slow" advTm="117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-914400"/>
            <a:ext cx="8229600" cy="18288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  <a:effectLst/>
              </a:rPr>
              <a:t>В конце </a:t>
            </a:r>
            <a:r>
              <a:rPr lang="ru-RU" sz="2000" dirty="0">
                <a:solidFill>
                  <a:srgbClr val="FF0000"/>
                </a:solidFill>
                <a:effectLst/>
              </a:rPr>
              <a:t>1942 года </a:t>
            </a:r>
            <a:r>
              <a:rPr lang="ru-RU" sz="2000" dirty="0">
                <a:solidFill>
                  <a:schemeClr val="bg1"/>
                </a:solidFill>
                <a:effectLst/>
              </a:rPr>
              <a:t>пришло страшное известие: Валентина </a:t>
            </a:r>
            <a:r>
              <a:rPr lang="ru-RU" sz="2000" dirty="0">
                <a:solidFill>
                  <a:srgbClr val="FF0000"/>
                </a:solidFill>
                <a:effectLst/>
              </a:rPr>
              <a:t>пропала без вести</a:t>
            </a:r>
            <a:r>
              <a:rPr lang="ru-RU" sz="2000" dirty="0">
                <a:solidFill>
                  <a:schemeClr val="bg1"/>
                </a:solidFill>
                <a:effectLst/>
              </a:rPr>
              <a:t>  в битве за Сталинград</a:t>
            </a:r>
            <a:r>
              <a:rPr lang="ru-RU" sz="2000" dirty="0">
                <a:effectLst/>
              </a:rPr>
              <a:t>.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Екатерина\Desktop\ВОЙНА\fullimage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67246"/>
            <a:ext cx="3777459" cy="5695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94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6659">
        <p14:doors dir="vert"/>
      </p:transition>
    </mc:Choice>
    <mc:Fallback>
      <p:transition spd="slow" advTm="66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-603448"/>
            <a:ext cx="8229600" cy="1828800"/>
          </a:xfrm>
        </p:spPr>
        <p:txBody>
          <a:bodyPr>
            <a:normAutofit/>
          </a:bodyPr>
          <a:lstStyle/>
          <a:p>
            <a:r>
              <a:rPr lang="ru-RU" sz="2000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маленькая Лиля осталась на попечение бабушки и тети- младшей сестры Валентины.  Больше она не видела свою маму.   </a:t>
            </a:r>
            <a:endParaRPr lang="ru-RU" sz="2000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Екатерина\Desktop\ВОЙНА\FullSizeRender (1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84784"/>
            <a:ext cx="3672408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3194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5022">
        <p14:flash/>
      </p:transition>
    </mc:Choice>
    <mc:Fallback>
      <p:transition spd="slow" advTm="50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232" y="404664"/>
            <a:ext cx="8229600" cy="1828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5733256"/>
            <a:ext cx="6400800" cy="1752600"/>
          </a:xfrm>
        </p:spPr>
        <p:txBody>
          <a:bodyPr/>
          <a:lstStyle/>
          <a:p>
            <a:r>
              <a:rPr lang="ru-RU" dirty="0"/>
              <a:t>Лилия – это моя бабушка.  И я – правнук Валентины.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3000" y="262156"/>
            <a:ext cx="9001000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Каждый год,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мая</a:t>
            </a: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Лилия собирает своих детей и внуков за праздничным столом и рассказывает про своих героических родителей. Рассказывает все, что помнит. Все, что рассказывала ей  бабушка </a:t>
            </a:r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атьяна </a:t>
            </a:r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асильевна, мать </a:t>
            </a:r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алентины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Екатерина\Desktop\IMG_0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60848"/>
            <a:ext cx="4590657" cy="3442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94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12017">
        <p14:switch dir="r"/>
      </p:transition>
    </mc:Choice>
    <mc:Fallback>
      <p:transition spd="slow" advTm="120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687</TotalTime>
  <Words>531</Words>
  <Application>Microsoft Office PowerPoint</Application>
  <PresentationFormat>Экран (4:3)</PresentationFormat>
  <Paragraphs>29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Book Antiqua</vt:lpstr>
      <vt:lpstr>Lucida Sans</vt:lpstr>
      <vt:lpstr>Monotype Corsiva</vt:lpstr>
      <vt:lpstr>Times New Roman</vt:lpstr>
      <vt:lpstr>Wingdings</vt:lpstr>
      <vt:lpstr>Wingdings 2</vt:lpstr>
      <vt:lpstr>Wingdings 3</vt:lpstr>
      <vt:lpstr>Апекс</vt:lpstr>
      <vt:lpstr>Страницы семейной славы «МОЯ ГЕРОИЧЕСКАЯ ПРАБАБУШКА» </vt:lpstr>
      <vt:lpstr>Июль 1939г В степях Монголии в эти дни появилась на свет маленькая  девочка. Её назвали Лилией. Она стала младшей сестрой полуторагодовалой Эллы. Отец этих девочек – Садовников Николай Васильевич – кадровый военный, служил в НКВД ГПУ. И в ту пору был в служебной командировке в Монголии.  Мать – Герасимова Валентина Антоновна – медик по образованию, была вместе с мужем.  </vt:lpstr>
      <vt:lpstr>Через один меся после рождения Лилии, отца арестовали.   Валентину с двумя дочками отправили в Москву. Оставив маленьких девочек своей маме Валентина ушла добровольцем на финский фронт.  В 1940 году старшая Элла трагически погибла. А в канун нового 1941 года вернулся Николай. Его реабилитировали. Это был гордый, несломленный, сильный духом человек. Он смог противостоять всем доносам и несправедливости. Его восстановили в звании и отправили на лечение в Одессу. Валентина поехала к нему…</vt:lpstr>
      <vt:lpstr>Там и застала их Война… </vt:lpstr>
      <vt:lpstr>Валентина училась в средней школе №542. В 1934 году поступила в лётную школу. Окончила курсы медсестер. </vt:lpstr>
      <vt:lpstr>Валентина стала военным фельдшером и попала в 321 стрелковую дивизию. Николай стал командиром отряда СМЕРШ, освобождал западную Украину от бендеровцев.  И маленькая Лиля была с отцом в походах. Она до сих пор помнит хутора Украины и леса   Польши.  </vt:lpstr>
      <vt:lpstr>В конце 1942 года пришло страшное известие: Валентина пропала без вести  в битве за Сталинград.</vt:lpstr>
      <vt:lpstr>А маленькая Лиля осталась на попечение бабушки и тети- младшей сестры Валентины.  Больше она не видела свою маму.   </vt:lpstr>
      <vt:lpstr>Презентация PowerPoint</vt:lpstr>
      <vt:lpstr>Валентина много писала с фронта. И эти письма до сих пор, аккуратно сложенные и практически истлевшие, лежат в альбоме у Лилии. </vt:lpstr>
      <vt:lpstr>Маленькая Лилия воспитывалась на фронтовых письмах своей мамы и рассказах бабушки…</vt:lpstr>
      <vt:lpstr>Презентация PowerPoint</vt:lpstr>
      <vt:lpstr>СТАТЬЯ В ГАЗЕТЕ «Москвичка»  май 2015г.     «Временная наша разлука не страшна» Валентина Герасимова (1919–1942), военфельдшер</vt:lpstr>
      <vt:lpstr>                                                                             Вспомним всех поименно.                                                                                Горем вспомним своим...                                                                                  Это нужно не мертвым!                                                                                      Это нужно живым!                                                       МОЯ ГЕРОИЧЕСКАЯ ПРАБАБУШКА              Проживала в Москве, училась в школе №542 им. Сталина МОНО. Выбыла весной 1934 в лётную школу.  Осенью 1939г. Ушла добровольцем на финскую войну. В 1941г. Была призвана в красную армию одесским военным округом.  Моя прабабушка стала военным фельдшером в 321 стрелковой дивизии. 321-я стрелковая дивизия (2-го формирования) — воинское соединение РККА в Великой Отечественной войне. Сформирована по директиве верховного главнокомандования рабоче-крестьянской красной армии в марте — июне 1942 года на территории читинской области и прошла боевую подготовку, находясь в составе войск забайкальского военного округа. В середине июля 1942 года по приказу ставки ГККА дивизия выехала по ж/д. В действующую армию, на фронт. 30.07.42 г. На участке разъезда Калинино Сталинградской области произвела выгрузку из эшелонов и вошла в подчинение 21-й армии Сталинградского фронта. 19 марта 1943 года переименована в 82-ю гвардейскую стрелковую дивизию. За время боевых действий только с 4 августа 1942 по 9 марта 1943 года забайкальская 321-я стрелковая дивизия освободила 92 населенных пункта. Летом и осенью 42-го название станицы Клетской не сходило с газетных полос и транслировалось по всесоюзному радио. Сводки сов информбюро начинались с сообщений о тяжёлых ожесточённых боях в районе Клетской. «В течение ночи на 1 августа наши войска вели бои с противником в районе Цимлянской… В районе  Клетской продолжались ожесточённые бои с пехотой и танками врага. Уничтожены два штаба воинских частей противника, 12 противотанковых орудий, 3 бронемашины и не менее 1500 немецких солдат и офицеров…»  9 августа: «В районе Клетской наши войска отбили 17 танковых атак немцев». 12 августа: «В течение ночи на 11 августа наши войска вели бои с противником в районе Клетской. Отбили многочисленные атаки противника». Враг не смог пройти тут к Сталинграду. 19 ноября 1942 года началось крупное наступление по окружению сталинградской группировки немецких войск. При этом, наша 321-я стрелковая дивизия, разгромив первую румынскую и 376-ю немецкую дивизии, завершила кольцо окружения и пошла на запад, придерживаясь вдоль железнодорожной линии Сталинград-лихая через крупные станции Суровикино, Обливская, Тацинская, лихая до реки Миус....  Фашисты называли  321сд - «дикая дивизия» моя бабушка, её дочь, искала свою маму всю жизнь! И только в этом году я с мамой ( её внучка и правнук) нашли с помощью сайта «мемориал»  последние данные!  « Воен.Фельдшер герасимова В.А. Пропала без вести в декабре 1942г. Под хутором Сеньшин, Ростовской обл. Обливского р-на.   Мы собираемся посетить братскую могилу в этом хуторе. Я горжусь своей прабабушкой!   Сабиров Артём 2014г. Сочинение в школьный альбом памяти к юбилею победы</vt:lpstr>
      <vt:lpstr>Запись В ТУЛЬСКОЙ ОБЛАСТНОЙ КНИГЕ ПАМЯТИ:   «ГЕРАСИМОВА Валентина Антоновна, pод.: 1919 г., Тульская обл., Кимовский р-н,пpизв.: Тульская обл., Кимовский РВК, в. фельдшер, 5 ОАШР 321 СД, 20 декабpя 1942 г. пропала б/в: Ростовская обл., Обливский р-н,х. Сенышин.»         </vt:lpstr>
      <vt:lpstr>За время боевых действий только с 4 августа 1942 по 9 марта 1943 года Забайкальская 321-я стрелковая дивизия освободила 92 населенных пункта.   При этом противнику был нанесен значительный урон: 20543 солдата и офицера было убито, 252 взято в плен, уничтожено 28 танков, 13 самолетов, 30 орудий разного калибра и много другой техники и вооружения.   20 марта 1943 года газета “Правда” сообщала: “В боях за нашу Советскую Родину против немецких захватчиков 321-я стрелковая дивизия показала образцы мужества, отваги, дисциплины и организованности. Ведя непрерывные бои с немецкими захватчиками, дивизия нанесла огромный урон фашистским войскам, своими сокрушительными ударами уничтожала живую силу и технику противника, беспощадно громила немецких захватчиков. За проявленную отвагу в боях за Отечество, за стойкость, мужество, дисциплину и организованность, за героизм личного состава 321-я стрелковая дивизия преобразована в 82-ю гвардейскую стрелковую дивизию”. </vt:lpstr>
      <vt:lpstr>Мемориал - Братская могила воинов 321 сд в хуторе Крылов </vt:lpstr>
      <vt:lpstr>ПИСЬМО прабабушке   Жизнь проснулась от спячки зимней, Оживает черёмухи цвет. Забелели дворы дикой вишней. лишь тебя рядом с нами нет!   Может видно оттуда Вам всё же, Как играет в саду детвора, Как по чистым умытым дорожкам Мы спешим на учебу с утра.   Как смеёмся мы и мечтаем, Как скучаем, увы, подчас Когда с грустью в глазах мы читаем Про войну, про потери, про Вас!   Как растут быстро Ваши внуки, Как состарились Ваши друзья. Как живём мы, не зная разлуки. И ведь жить по-другому нельзя!   Потому что страдания и слёзы, Страх войны и потерю друзей, Смертоносность фашистской угрозы Вы отвагой затмили  своей!   …Чтобы помнили люди вечно Во всем мире, во всех городах Что война – это бесчеловечно! А  фашизм – человечеству крах!   Жизнь проснулась от спячки зимней, Оживает черёмухи цвет. Всюду слышатся марши и гимны. День Победы! А Вас с нами нет…  Сабиров Артём  6Г  </vt:lpstr>
      <vt:lpstr>Не гаснет памяти свеча…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ГЕРОИЧЕСКАЯ ПРАБАБУШКА</dc:title>
  <dc:creator>Екатерина</dc:creator>
  <cp:lastModifiedBy>Тимур</cp:lastModifiedBy>
  <cp:revision>29</cp:revision>
  <dcterms:created xsi:type="dcterms:W3CDTF">2015-11-21T09:27:30Z</dcterms:created>
  <dcterms:modified xsi:type="dcterms:W3CDTF">2015-11-25T15:08:06Z</dcterms:modified>
</cp:coreProperties>
</file>