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75" r:id="rId9"/>
    <p:sldId id="276" r:id="rId10"/>
    <p:sldId id="265" r:id="rId11"/>
    <p:sldId id="266" r:id="rId12"/>
    <p:sldId id="267" r:id="rId13"/>
    <p:sldId id="268" r:id="rId14"/>
    <p:sldId id="270" r:id="rId15"/>
    <p:sldId id="269" r:id="rId16"/>
    <p:sldId id="274" r:id="rId17"/>
    <p:sldId id="273" r:id="rId18"/>
    <p:sldId id="271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>
        <p:scale>
          <a:sx n="76" d="100"/>
          <a:sy n="76" d="100"/>
        </p:scale>
        <p:origin x="-117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05FF3C9-1C73-4287-AD37-0804D7DACA81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62C3-8219-4EAE-A471-3FEF26ED85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3C9-1C73-4287-AD37-0804D7DACA81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62C3-8219-4EAE-A471-3FEF26ED85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3C9-1C73-4287-AD37-0804D7DACA81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62C3-8219-4EAE-A471-3FEF26ED85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3C9-1C73-4287-AD37-0804D7DACA81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62C3-8219-4EAE-A471-3FEF26ED85F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3C9-1C73-4287-AD37-0804D7DACA81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62C3-8219-4EAE-A471-3FEF26ED85F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3C9-1C73-4287-AD37-0804D7DACA81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62C3-8219-4EAE-A471-3FEF26ED85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3C9-1C73-4287-AD37-0804D7DACA81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62C3-8219-4EAE-A471-3FEF26ED85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3C9-1C73-4287-AD37-0804D7DACA81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62C3-8219-4EAE-A471-3FEF26ED85F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3C9-1C73-4287-AD37-0804D7DACA81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62C3-8219-4EAE-A471-3FEF26ED85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3C9-1C73-4287-AD37-0804D7DACA81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62C3-8219-4EAE-A471-3FEF26ED85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3C9-1C73-4287-AD37-0804D7DACA81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62C3-8219-4EAE-A471-3FEF26ED85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05FF3C9-1C73-4287-AD37-0804D7DACA81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B1062C3-8219-4EAE-A471-3FEF26ED85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6768752" cy="181391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Мартиновичи</a:t>
            </a:r>
            <a:r>
              <a:rPr lang="ru-RU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Сибирь и обратно</a:t>
            </a:r>
            <a:r>
              <a:rPr lang="en-US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120 лет </a:t>
            </a:r>
            <a:endParaRPr lang="ru-RU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429000"/>
            <a:ext cx="5544616" cy="2135088"/>
          </a:xfrm>
        </p:spPr>
        <p:txBody>
          <a:bodyPr>
            <a:normAutofit/>
          </a:bodyPr>
          <a:lstStyle/>
          <a:p>
            <a:pPr lvl="4" algn="l"/>
            <a:r>
              <a:rPr lang="ru-RU" sz="1800" dirty="0" smtClean="0">
                <a:solidFill>
                  <a:srgbClr val="740000"/>
                </a:solidFill>
              </a:rPr>
              <a:t>Работа ученика 4 класса «А» </a:t>
            </a:r>
          </a:p>
          <a:p>
            <a:pPr lvl="4" algn="l"/>
            <a:r>
              <a:rPr lang="ru-RU" sz="1800" dirty="0" smtClean="0">
                <a:solidFill>
                  <a:srgbClr val="740000"/>
                </a:solidFill>
              </a:rPr>
              <a:t>ГБОУ школа № 879 </a:t>
            </a:r>
          </a:p>
          <a:p>
            <a:pPr lvl="4" algn="l"/>
            <a:r>
              <a:rPr lang="ru-RU" sz="1800" dirty="0" smtClean="0">
                <a:solidFill>
                  <a:srgbClr val="740000"/>
                </a:solidFill>
              </a:rPr>
              <a:t>Семёна  Мартиновича</a:t>
            </a:r>
          </a:p>
          <a:p>
            <a:pPr lvl="4" algn="l"/>
            <a:endParaRPr lang="ru-RU" sz="1800" dirty="0" smtClean="0">
              <a:solidFill>
                <a:srgbClr val="740000"/>
              </a:solidFill>
            </a:endParaRPr>
          </a:p>
          <a:p>
            <a:pPr lvl="4" algn="l"/>
            <a:r>
              <a:rPr lang="ru-RU" sz="1800" dirty="0" smtClean="0">
                <a:solidFill>
                  <a:srgbClr val="740000"/>
                </a:solidFill>
              </a:rPr>
              <a:t>Руководитель проекта </a:t>
            </a:r>
          </a:p>
          <a:p>
            <a:pPr lvl="4" algn="l"/>
            <a:r>
              <a:rPr lang="ru-RU" sz="1800" dirty="0" smtClean="0">
                <a:solidFill>
                  <a:srgbClr val="740000"/>
                </a:solidFill>
              </a:rPr>
              <a:t>Игнатова Анжела Алексеевна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5" y="3501008"/>
            <a:ext cx="1368151" cy="165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16012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740000"/>
                </a:solidFill>
              </a:rPr>
              <a:t>Старинный герб рода </a:t>
            </a:r>
          </a:p>
          <a:p>
            <a:pPr algn="ctr"/>
            <a:r>
              <a:rPr lang="ru-RU" sz="1400" dirty="0" smtClean="0">
                <a:solidFill>
                  <a:srgbClr val="740000"/>
                </a:solidFill>
              </a:rPr>
              <a:t>Мартиновичей</a:t>
            </a:r>
            <a:endParaRPr lang="ru-RU" sz="1400" dirty="0">
              <a:solidFill>
                <a:srgbClr val="7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Братск (</a:t>
            </a:r>
            <a:r>
              <a:rPr lang="ru-RU" sz="1800" dirty="0" smtClean="0"/>
              <a:t>с </a:t>
            </a:r>
            <a:r>
              <a:rPr lang="ru-RU" dirty="0" smtClean="0"/>
              <a:t>1947 </a:t>
            </a:r>
            <a:r>
              <a:rPr lang="ru-RU" sz="1800" dirty="0" smtClean="0"/>
              <a:t>г.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498570" cy="16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1944216" cy="163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4320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3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95400"/>
            <a:ext cx="7848872" cy="685800"/>
          </a:xfrm>
        </p:spPr>
        <p:txBody>
          <a:bodyPr>
            <a:noAutofit/>
          </a:bodyPr>
          <a:lstStyle/>
          <a:p>
            <a:r>
              <a:rPr lang="ru-RU" sz="2800" dirty="0"/>
              <a:t>Дед: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500" dirty="0" smtClean="0"/>
              <a:t>Василий Васильевич Мартинович</a:t>
            </a:r>
            <a:endParaRPr lang="ru-RU" sz="25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2664296" cy="333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image-26887c3eeeba953fdbf82171fef58f19ca49c303547854f05e8079e4b4ad7e71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3003" y="2276873"/>
            <a:ext cx="1512168" cy="2016224"/>
          </a:xfrm>
          <a:prstGeom prst="rect">
            <a:avLst/>
          </a:prstGeom>
        </p:spPr>
      </p:pic>
      <p:pic>
        <p:nvPicPr>
          <p:cNvPr id="5" name="Рисунок 4" descr="image-799ae3683e177452c1e2f3411e9ecd5ec7e1bd06791ec1dd751eb90c2c08f5bb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276873"/>
            <a:ext cx="2571248" cy="3429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123728" y="3717032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03" y="4437112"/>
            <a:ext cx="1499659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Иркутск (</a:t>
            </a:r>
            <a:r>
              <a:rPr lang="ru-RU" sz="1800" dirty="0" smtClean="0"/>
              <a:t>с </a:t>
            </a:r>
            <a:r>
              <a:rPr lang="ru-RU" dirty="0" smtClean="0"/>
              <a:t>1966 </a:t>
            </a:r>
            <a:r>
              <a:rPr lang="ru-RU" sz="1800" dirty="0" smtClean="0"/>
              <a:t>г.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3423653" cy="198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104"/>
            <a:ext cx="3357103" cy="145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76872"/>
            <a:ext cx="3168352" cy="1949755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365104"/>
            <a:ext cx="1872208" cy="1241355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365104"/>
            <a:ext cx="11430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64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95400"/>
            <a:ext cx="8208912" cy="685800"/>
          </a:xfrm>
        </p:spPr>
        <p:txBody>
          <a:bodyPr>
            <a:noAutofit/>
          </a:bodyPr>
          <a:lstStyle/>
          <a:p>
            <a:r>
              <a:rPr lang="ru-RU" sz="2800" dirty="0"/>
              <a:t>Отец: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600" dirty="0" smtClean="0"/>
              <a:t>Андрей </a:t>
            </a:r>
            <a:r>
              <a:rPr lang="ru-RU" sz="2600" dirty="0"/>
              <a:t>Васильевич </a:t>
            </a:r>
            <a:r>
              <a:rPr lang="ru-RU" sz="2600" dirty="0" smtClean="0"/>
              <a:t>Мартинович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2519579" cy="333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IMAG0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276872"/>
            <a:ext cx="1892781" cy="3312367"/>
          </a:xfrm>
          <a:prstGeom prst="rect">
            <a:avLst/>
          </a:prstGeom>
        </p:spPr>
      </p:pic>
      <p:pic>
        <p:nvPicPr>
          <p:cNvPr id="5" name="Рисунок 4" descr="image-3cf7a84d85c73225fd39ed6130a98b039150d197d854d75231257a3b4c05172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276871"/>
            <a:ext cx="1872208" cy="33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5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москва</a:t>
            </a:r>
            <a:r>
              <a:rPr lang="ru-RU" dirty="0" smtClean="0"/>
              <a:t> (</a:t>
            </a:r>
            <a:r>
              <a:rPr lang="ru-RU" sz="1800" dirty="0" smtClean="0"/>
              <a:t>с </a:t>
            </a:r>
            <a:r>
              <a:rPr lang="ru-RU" dirty="0" smtClean="0"/>
              <a:t>2007 </a:t>
            </a:r>
            <a:r>
              <a:rPr lang="ru-RU" sz="1800" dirty="0" smtClean="0"/>
              <a:t>г.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9" name="Содержимое 8" descr="mosc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76872"/>
            <a:ext cx="2880371" cy="1625352"/>
          </a:xfrm>
        </p:spPr>
      </p:pic>
      <p:pic>
        <p:nvPicPr>
          <p:cNvPr id="10" name="Рисунок 9" descr="408-moskva-img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174" y="4005064"/>
            <a:ext cx="3313592" cy="1656184"/>
          </a:xfrm>
          <a:prstGeom prst="rect">
            <a:avLst/>
          </a:prstGeom>
        </p:spPr>
      </p:pic>
      <p:pic>
        <p:nvPicPr>
          <p:cNvPr id="11" name="Рисунок 10" descr="20120908134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276872"/>
            <a:ext cx="1634708" cy="1117476"/>
          </a:xfrm>
          <a:prstGeom prst="rect">
            <a:avLst/>
          </a:prstGeom>
        </p:spPr>
      </p:pic>
      <p:pic>
        <p:nvPicPr>
          <p:cNvPr id="12" name="Рисунок 11" descr="0_727d0_c11c4943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452334"/>
            <a:ext cx="3456384" cy="2307136"/>
          </a:xfrm>
          <a:prstGeom prst="rect">
            <a:avLst/>
          </a:prstGeom>
        </p:spPr>
      </p:pic>
      <p:pic>
        <p:nvPicPr>
          <p:cNvPr id="13" name="Рисунок 12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276872"/>
            <a:ext cx="1814702" cy="11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95400"/>
            <a:ext cx="7848872" cy="685800"/>
          </a:xfrm>
        </p:spPr>
        <p:txBody>
          <a:bodyPr>
            <a:noAutofit/>
          </a:bodyPr>
          <a:lstStyle/>
          <a:p>
            <a:r>
              <a:rPr lang="ru-RU" sz="2800" dirty="0"/>
              <a:t>Сын: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Семён </a:t>
            </a:r>
            <a:r>
              <a:rPr lang="ru-RU" sz="2800" dirty="0"/>
              <a:t>Андреевич Мартинович</a:t>
            </a:r>
          </a:p>
        </p:txBody>
      </p:sp>
      <p:pic>
        <p:nvPicPr>
          <p:cNvPr id="4" name="Содержимое 3" descr="image-1f87bbdc4ed85b0ecc66d5c1e48fd5c08dabacb93e13f8aee2bbef4563b858a0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1872208" cy="3319149"/>
          </a:xfrm>
        </p:spPr>
      </p:pic>
      <p:pic>
        <p:nvPicPr>
          <p:cNvPr id="5" name="Рисунок 4" descr="image-e6d9a7acddb122c287345e86d836dd1c74f5d95da3382ff8ef31247030a0f39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276872"/>
            <a:ext cx="1872208" cy="3319150"/>
          </a:xfrm>
          <a:prstGeom prst="rect">
            <a:avLst/>
          </a:prstGeom>
        </p:spPr>
      </p:pic>
      <p:pic>
        <p:nvPicPr>
          <p:cNvPr id="6" name="Рисунок 5" descr="image-a61a3f478ec6f48a079da01b9259fd77b6ac80b3c8d1b29a93828986eb576f97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276872"/>
            <a:ext cx="1872208" cy="33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Карта переездов </a:t>
            </a:r>
            <a:r>
              <a:rPr lang="ru-RU" sz="2800" dirty="0" err="1" smtClean="0"/>
              <a:t>мартиновичей</a:t>
            </a:r>
            <a:r>
              <a:rPr lang="ru-RU" sz="2800" dirty="0" smtClean="0"/>
              <a:t> в </a:t>
            </a:r>
            <a:r>
              <a:rPr lang="en-US" sz="2800" dirty="0" smtClean="0"/>
              <a:t>XIX-XXI </a:t>
            </a:r>
            <a:r>
              <a:rPr lang="ru-RU" sz="1600" dirty="0" smtClean="0"/>
              <a:t>вв.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1" y="2492896"/>
            <a:ext cx="7477253" cy="2952328"/>
          </a:xfrm>
        </p:spPr>
      </p:pic>
    </p:spTree>
    <p:extLst>
      <p:ext uri="{BB962C8B-B14F-4D97-AF65-F5344CB8AC3E}">
        <p14:creationId xmlns:p14="http://schemas.microsoft.com/office/powerpoint/2010/main" val="42333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95400"/>
            <a:ext cx="7848872" cy="685800"/>
          </a:xfrm>
        </p:spPr>
        <p:txBody>
          <a:bodyPr>
            <a:noAutofit/>
          </a:bodyPr>
          <a:lstStyle/>
          <a:p>
            <a:r>
              <a:rPr lang="ru-RU" dirty="0" smtClean="0"/>
              <a:t>ИТОГИ: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87624" y="2276872"/>
            <a:ext cx="6840760" cy="32095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Шесть поколений рода Мартиновичей совершили невероятное путешествие через</a:t>
            </a:r>
          </a:p>
          <a:p>
            <a:r>
              <a:rPr lang="ru-RU" dirty="0" smtClean="0"/>
              <a:t>122 года истории (с 1893 по 2015)</a:t>
            </a:r>
          </a:p>
          <a:p>
            <a:r>
              <a:rPr lang="ru-RU" dirty="0" smtClean="0"/>
              <a:t>2 мировых войны (1914-1918, 1941-1945)</a:t>
            </a:r>
          </a:p>
          <a:p>
            <a:r>
              <a:rPr lang="ru-RU" dirty="0" smtClean="0"/>
              <a:t>3 революции (1905, 1917, 1991) </a:t>
            </a:r>
          </a:p>
          <a:p>
            <a:r>
              <a:rPr lang="ru-RU" dirty="0" smtClean="0"/>
              <a:t>3 страны (Российская империя, СССР, Российская Федерация), </a:t>
            </a:r>
          </a:p>
          <a:p>
            <a:r>
              <a:rPr lang="ru-RU" dirty="0" smtClean="0"/>
              <a:t>7 городов Беларуси, Украины и России</a:t>
            </a:r>
          </a:p>
          <a:p>
            <a:r>
              <a:rPr lang="ru-RU" dirty="0" smtClean="0"/>
              <a:t> 13 тысяч километров расстояния</a:t>
            </a:r>
          </a:p>
        </p:txBody>
      </p:sp>
    </p:spTree>
    <p:extLst>
      <p:ext uri="{BB962C8B-B14F-4D97-AF65-F5344CB8AC3E}">
        <p14:creationId xmlns:p14="http://schemas.microsoft.com/office/powerpoint/2010/main" val="27095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i="1" dirty="0" smtClean="0"/>
              <a:t>	Время идет дальше, мир меняется, и мы меняемся вместе с ним. Путешествие Мартиновичей продолжается…</a:t>
            </a:r>
            <a:endParaRPr lang="ru-RU" sz="3600" i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83568" y="1295400"/>
            <a:ext cx="7848872" cy="685800"/>
          </a:xfrm>
        </p:spPr>
        <p:txBody>
          <a:bodyPr>
            <a:noAutofit/>
          </a:bodyPr>
          <a:lstStyle/>
          <a:p>
            <a:r>
              <a:rPr lang="en-US" i="1" dirty="0" smtClean="0"/>
              <a:t>P.S.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09589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 indent="0">
              <a:buNone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Книга </a:t>
            </a:r>
            <a:r>
              <a:rPr lang="ru-RU" dirty="0" smtClean="0"/>
              <a:t>А</a:t>
            </a:r>
            <a:r>
              <a:rPr lang="ru-RU" dirty="0"/>
              <a:t>. </a:t>
            </a:r>
            <a:r>
              <a:rPr lang="ru-RU" dirty="0" err="1" smtClean="0"/>
              <a:t>Стецкевич-Чебоганов</a:t>
            </a:r>
            <a:r>
              <a:rPr lang="ru-RU" dirty="0" smtClean="0"/>
              <a:t> </a:t>
            </a:r>
            <a:r>
              <a:rPr lang="ru-RU" dirty="0"/>
              <a:t>«Я сын Ваш. Из истории </a:t>
            </a:r>
            <a:r>
              <a:rPr lang="en-US" dirty="0" smtClean="0"/>
              <a:t>       </a:t>
            </a:r>
            <a:r>
              <a:rPr lang="ru-RU" dirty="0" smtClean="0"/>
              <a:t>деревни </a:t>
            </a:r>
            <a:r>
              <a:rPr lang="ru-RU" dirty="0" err="1"/>
              <a:t>Засмужье</a:t>
            </a:r>
            <a:r>
              <a:rPr lang="ru-RU" dirty="0"/>
              <a:t>», Минск, Белорусская православная церковь</a:t>
            </a:r>
            <a:r>
              <a:rPr lang="ru-RU" dirty="0" smtClean="0"/>
              <a:t>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Личное </a:t>
            </a:r>
            <a:r>
              <a:rPr lang="ru-RU" dirty="0"/>
              <a:t>дело </a:t>
            </a:r>
            <a:r>
              <a:rPr lang="ru-RU" dirty="0" smtClean="0"/>
              <a:t>Мартинович </a:t>
            </a:r>
            <a:r>
              <a:rPr lang="en-US" dirty="0" smtClean="0"/>
              <a:t>O</a:t>
            </a:r>
            <a:r>
              <a:rPr lang="ru-RU" dirty="0" smtClean="0"/>
              <a:t>.Г. </a:t>
            </a:r>
            <a:r>
              <a:rPr lang="ru-RU" dirty="0" smtClean="0"/>
              <a:t>( </a:t>
            </a:r>
            <a:r>
              <a:rPr lang="ru-RU" dirty="0" smtClean="0"/>
              <a:t>Из семейных </a:t>
            </a:r>
            <a:r>
              <a:rPr lang="ru-RU" dirty="0" smtClean="0"/>
              <a:t>архив0в). 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www.wikipedia.ru</a:t>
            </a:r>
            <a:r>
              <a:rPr lang="ru-RU" dirty="0"/>
              <a:t>, статьи «Иркутск», «Братск», «Омск</a:t>
            </a:r>
            <a:r>
              <a:rPr lang="ru-RU" dirty="0" smtClean="0"/>
              <a:t>».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www.wikipedia.ru</a:t>
            </a:r>
            <a:r>
              <a:rPr lang="ru-RU" dirty="0"/>
              <a:t>, </a:t>
            </a:r>
            <a:r>
              <a:rPr lang="ru-RU" dirty="0" err="1"/>
              <a:t>фотоподборка</a:t>
            </a:r>
            <a:r>
              <a:rPr lang="ru-RU" dirty="0"/>
              <a:t> «Оборона Одессы</a:t>
            </a:r>
            <a:r>
              <a:rPr lang="ru-RU" dirty="0" smtClean="0"/>
              <a:t>».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Газета </a:t>
            </a:r>
            <a:r>
              <a:rPr lang="ru-RU" dirty="0"/>
              <a:t>«Восточно-Сибирская правда», 1997 г</a:t>
            </a:r>
            <a:r>
              <a:rPr lang="ru-RU" dirty="0" smtClean="0"/>
              <a:t>.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Семейный фотоархив Мартиновичей.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0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76872"/>
            <a:ext cx="6552728" cy="3209529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Цель: </a:t>
            </a:r>
            <a:endParaRPr lang="ru-RU" dirty="0" smtClean="0"/>
          </a:p>
          <a:p>
            <a:pPr indent="0">
              <a:buNone/>
            </a:pPr>
            <a:r>
              <a:rPr lang="ru-RU" dirty="0" smtClean="0"/>
              <a:t>Изучить </a:t>
            </a:r>
            <a:r>
              <a:rPr lang="ru-RU" dirty="0"/>
              <a:t>историю рода, продолжателем которого я являюсь.</a:t>
            </a:r>
          </a:p>
          <a:p>
            <a:pPr indent="0">
              <a:buNone/>
            </a:pPr>
            <a:r>
              <a:rPr lang="ru-RU" dirty="0"/>
              <a:t>Задача: </a:t>
            </a:r>
            <a:endParaRPr lang="ru-RU" dirty="0" smtClean="0"/>
          </a:p>
          <a:p>
            <a:pPr indent="0">
              <a:buNone/>
            </a:pPr>
            <a:r>
              <a:rPr lang="ru-RU" dirty="0" smtClean="0"/>
              <a:t>Проследить </a:t>
            </a:r>
            <a:r>
              <a:rPr lang="ru-RU" dirty="0"/>
              <a:t>историю </a:t>
            </a:r>
            <a:r>
              <a:rPr lang="ru-RU" dirty="0" smtClean="0"/>
              <a:t>мужской линии рода </a:t>
            </a:r>
            <a:r>
              <a:rPr lang="ru-RU" dirty="0"/>
              <a:t>Мартиновичей  </a:t>
            </a:r>
            <a:endParaRPr lang="ru-RU" dirty="0" smtClean="0"/>
          </a:p>
          <a:p>
            <a:pPr indent="0">
              <a:buNone/>
            </a:pPr>
            <a:r>
              <a:rPr lang="ru-RU" dirty="0" smtClean="0"/>
              <a:t>c  XIX </a:t>
            </a:r>
            <a:r>
              <a:rPr lang="ru-RU" dirty="0"/>
              <a:t>по XXI век в контексте основных событий российской истории.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4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852936"/>
            <a:ext cx="7056784" cy="1206624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5400" dirty="0" smtClean="0"/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Спасибо за 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342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420888"/>
            <a:ext cx="3312368" cy="3048001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dirty="0" smtClean="0"/>
              <a:t>Наш рассказ начинается в </a:t>
            </a:r>
            <a:r>
              <a:rPr lang="ru-RU" dirty="0"/>
              <a:t>1893 </a:t>
            </a:r>
            <a:r>
              <a:rPr lang="ru-RU" dirty="0" smtClean="0"/>
              <a:t>году, </a:t>
            </a:r>
            <a:r>
              <a:rPr lang="ru-RU" dirty="0"/>
              <a:t>когда крестьянин Авраам Степанович Мартинович </a:t>
            </a:r>
            <a:r>
              <a:rPr lang="ru-RU" dirty="0" smtClean="0"/>
              <a:t>стал совладельцем деревни </a:t>
            </a:r>
            <a:r>
              <a:rPr lang="ru-RU" dirty="0" err="1"/>
              <a:t>Засмужье</a:t>
            </a:r>
            <a:r>
              <a:rPr lang="ru-RU" dirty="0"/>
              <a:t>  </a:t>
            </a:r>
            <a:r>
              <a:rPr lang="ru-RU" dirty="0" err="1"/>
              <a:t>Бобруйского</a:t>
            </a:r>
            <a:r>
              <a:rPr lang="ru-RU" dirty="0"/>
              <a:t> уезда Минской губернии Российской империи.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3486965" cy="263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4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56784" cy="8564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Генеалогическое древо</a:t>
            </a:r>
            <a:br>
              <a:rPr lang="ru-RU" sz="2800" dirty="0" smtClean="0"/>
            </a:br>
            <a:r>
              <a:rPr lang="ru-RU" sz="2400" dirty="0" smtClean="0"/>
              <a:t>(мужская ветвь Мартиновичей)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599" y="2126835"/>
            <a:ext cx="3168353" cy="3009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Авраам Степанович</a:t>
            </a:r>
            <a:endParaRPr lang="ru-RU" dirty="0"/>
          </a:p>
        </p:txBody>
      </p:sp>
      <p:sp>
        <p:nvSpPr>
          <p:cNvPr id="20" name="Объект 13"/>
          <p:cNvSpPr txBox="1">
            <a:spLocks/>
          </p:cNvSpPr>
          <p:nvPr/>
        </p:nvSpPr>
        <p:spPr>
          <a:xfrm>
            <a:off x="971599" y="3318704"/>
            <a:ext cx="3168353" cy="275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Василий Ефимович</a:t>
            </a:r>
            <a:endParaRPr lang="ru-RU" sz="1800" dirty="0"/>
          </a:p>
        </p:txBody>
      </p:sp>
      <p:sp>
        <p:nvSpPr>
          <p:cNvPr id="21" name="Объект 13"/>
          <p:cNvSpPr txBox="1">
            <a:spLocks/>
          </p:cNvSpPr>
          <p:nvPr/>
        </p:nvSpPr>
        <p:spPr>
          <a:xfrm>
            <a:off x="971601" y="3980188"/>
            <a:ext cx="3168351" cy="275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Василий Васильевич</a:t>
            </a:r>
            <a:endParaRPr lang="ru-RU" sz="1800" dirty="0"/>
          </a:p>
        </p:txBody>
      </p:sp>
      <p:sp>
        <p:nvSpPr>
          <p:cNvPr id="24" name="Объект 13"/>
          <p:cNvSpPr txBox="1">
            <a:spLocks/>
          </p:cNvSpPr>
          <p:nvPr/>
        </p:nvSpPr>
        <p:spPr>
          <a:xfrm>
            <a:off x="971599" y="4565268"/>
            <a:ext cx="3168353" cy="275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Андрей Васильевич</a:t>
            </a:r>
            <a:endParaRPr lang="ru-RU" sz="1800" dirty="0"/>
          </a:p>
        </p:txBody>
      </p:sp>
      <p:sp>
        <p:nvSpPr>
          <p:cNvPr id="37" name="Объект 13"/>
          <p:cNvSpPr txBox="1">
            <a:spLocks/>
          </p:cNvSpPr>
          <p:nvPr/>
        </p:nvSpPr>
        <p:spPr>
          <a:xfrm>
            <a:off x="971601" y="5229200"/>
            <a:ext cx="3168351" cy="275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Семён Андреевич</a:t>
            </a:r>
            <a:endParaRPr lang="ru-RU" sz="1800" dirty="0"/>
          </a:p>
        </p:txBody>
      </p:sp>
      <p:sp>
        <p:nvSpPr>
          <p:cNvPr id="1030" name="TextBox 1029"/>
          <p:cNvSpPr txBox="1"/>
          <p:nvPr/>
        </p:nvSpPr>
        <p:spPr>
          <a:xfrm>
            <a:off x="4499992" y="261307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1879 – 1943</a:t>
            </a:r>
          </a:p>
        </p:txBody>
      </p:sp>
      <p:sp>
        <p:nvSpPr>
          <p:cNvPr id="1031" name="TextBox 1030"/>
          <p:cNvSpPr txBox="1"/>
          <p:nvPr/>
        </p:nvSpPr>
        <p:spPr>
          <a:xfrm>
            <a:off x="4499992" y="3314303"/>
            <a:ext cx="27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1906 – 1973 </a:t>
            </a:r>
            <a:endParaRPr lang="ru-RU" dirty="0"/>
          </a:p>
        </p:txBody>
      </p:sp>
      <p:sp>
        <p:nvSpPr>
          <p:cNvPr id="1032" name="TextBox 1031"/>
          <p:cNvSpPr txBox="1"/>
          <p:nvPr/>
        </p:nvSpPr>
        <p:spPr>
          <a:xfrm>
            <a:off x="4499992" y="3885956"/>
            <a:ext cx="21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родился в 1948 г.   </a:t>
            </a:r>
            <a:endParaRPr lang="ru-RU" dirty="0"/>
          </a:p>
        </p:txBody>
      </p:sp>
      <p:sp>
        <p:nvSpPr>
          <p:cNvPr id="1034" name="TextBox 1033"/>
          <p:cNvSpPr txBox="1"/>
          <p:nvPr/>
        </p:nvSpPr>
        <p:spPr>
          <a:xfrm>
            <a:off x="4499992" y="45181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родился в 1977 г.</a:t>
            </a:r>
            <a:endParaRPr lang="ru-RU" dirty="0"/>
          </a:p>
        </p:txBody>
      </p:sp>
      <p:sp>
        <p:nvSpPr>
          <p:cNvPr id="1035" name="TextBox 1034"/>
          <p:cNvSpPr txBox="1"/>
          <p:nvPr/>
        </p:nvSpPr>
        <p:spPr>
          <a:xfrm>
            <a:off x="4499992" y="5134968"/>
            <a:ext cx="25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родился в 2005 г.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71598" y="2653974"/>
            <a:ext cx="3168353" cy="3009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Ефим Авраамович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5" idx="2"/>
            <a:endCxn id="15" idx="0"/>
          </p:cNvCxnSpPr>
          <p:nvPr/>
        </p:nvCxnSpPr>
        <p:spPr>
          <a:xfrm flipH="1">
            <a:off x="2555775" y="2427799"/>
            <a:ext cx="1" cy="226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20" idx="0"/>
          </p:cNvCxnSpPr>
          <p:nvPr/>
        </p:nvCxnSpPr>
        <p:spPr>
          <a:xfrm flipH="1">
            <a:off x="2555776" y="2954938"/>
            <a:ext cx="465" cy="363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555309" y="3616422"/>
            <a:ext cx="465" cy="363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554844" y="4216947"/>
            <a:ext cx="465" cy="363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542784" y="4865434"/>
            <a:ext cx="465" cy="363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6984776" cy="685800"/>
          </a:xfrm>
        </p:spPr>
        <p:txBody>
          <a:bodyPr>
            <a:noAutofit/>
          </a:bodyPr>
          <a:lstStyle/>
          <a:p>
            <a:r>
              <a:rPr lang="ru-RU" sz="2500" dirty="0" smtClean="0"/>
              <a:t>Прапрадед: </a:t>
            </a:r>
            <a:br>
              <a:rPr lang="ru-RU" sz="2500" dirty="0" smtClean="0"/>
            </a:br>
            <a:r>
              <a:rPr lang="ru-RU" sz="2500" dirty="0" smtClean="0"/>
              <a:t>Ефим </a:t>
            </a:r>
            <a:r>
              <a:rPr lang="ru-RU" sz="2500" dirty="0" err="1" smtClean="0"/>
              <a:t>Авраамович</a:t>
            </a:r>
            <a:r>
              <a:rPr lang="ru-RU" sz="2500" dirty="0" smtClean="0"/>
              <a:t> Мартинович</a:t>
            </a:r>
            <a:endParaRPr lang="ru-RU" sz="25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2448272" cy="33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355976" y="2780928"/>
            <a:ext cx="864096" cy="93610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344816" cy="6858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Прадед: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Василий </a:t>
            </a:r>
            <a:r>
              <a:rPr lang="ru-RU" sz="2800" dirty="0"/>
              <a:t>Ефимович </a:t>
            </a:r>
            <a:r>
              <a:rPr lang="ru-RU" sz="2800" dirty="0" smtClean="0"/>
              <a:t>Мартинович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2842679" cy="21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2219463" cy="332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31704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524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Оборона </a:t>
            </a:r>
            <a:r>
              <a:rPr lang="ru-RU" dirty="0" smtClean="0"/>
              <a:t>Одессы (1941 </a:t>
            </a:r>
            <a:r>
              <a:rPr lang="ru-RU" sz="2000" dirty="0" smtClean="0"/>
              <a:t>г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59986"/>
            <a:ext cx="2320133" cy="151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443711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861048"/>
            <a:ext cx="2520280" cy="1772597"/>
          </a:xfrm>
          <a:prstGeom prst="rect">
            <a:avLst/>
          </a:prstGeom>
        </p:spPr>
      </p:pic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276872"/>
            <a:ext cx="2592288" cy="1476818"/>
          </a:xfrm>
          <a:prstGeom prst="rect">
            <a:avLst/>
          </a:prstGeom>
        </p:spPr>
      </p:pic>
      <p:pic>
        <p:nvPicPr>
          <p:cNvPr id="8" name="Рисунок 7" descr="1380949848_ef7c3d5314a1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348880"/>
            <a:ext cx="2039318" cy="13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ОМСК(</a:t>
            </a:r>
            <a:r>
              <a:rPr lang="ru-RU" sz="1800" dirty="0" smtClean="0"/>
              <a:t> </a:t>
            </a:r>
            <a:r>
              <a:rPr lang="ru-RU" dirty="0" smtClean="0"/>
              <a:t>1942-1946)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77072"/>
            <a:ext cx="3107960" cy="15121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2580134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86315"/>
            <a:ext cx="2271648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21" y="2420888"/>
            <a:ext cx="2025803" cy="1584176"/>
          </a:xfrm>
          <a:prstGeom prst="rect">
            <a:avLst/>
          </a:prstGeom>
        </p:spPr>
      </p:pic>
      <p:pic>
        <p:nvPicPr>
          <p:cNvPr id="1026" name="Picture 2" descr="Картинки по запросу Омск 40 год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292"/>
            <a:ext cx="1512168" cy="15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72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95400"/>
            <a:ext cx="7344816" cy="685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Немецко-румынский плен (1942-1944)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2552284" cy="164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4032448" cy="322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6" descr="e33ebf5ae64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92080" y="2276872"/>
            <a:ext cx="2546301" cy="1553917"/>
          </a:xfrm>
        </p:spPr>
      </p:pic>
    </p:spTree>
    <p:extLst>
      <p:ext uri="{BB962C8B-B14F-4D97-AF65-F5344CB8AC3E}">
        <p14:creationId xmlns:p14="http://schemas.microsoft.com/office/powerpoint/2010/main" val="260037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1231</TotalTime>
  <Words>296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Кутюр</vt:lpstr>
      <vt:lpstr>Мартиновичи: В Сибирь и обратно за 120 лет </vt:lpstr>
      <vt:lpstr>Цель и задача</vt:lpstr>
      <vt:lpstr>Вступление</vt:lpstr>
      <vt:lpstr>Генеалогическое древо (мужская ветвь Мартиновичей)</vt:lpstr>
      <vt:lpstr>Прапрадед:  Ефим Авраамович Мартинович</vt:lpstr>
      <vt:lpstr>Прадед:  Василий Ефимович Мартинович</vt:lpstr>
      <vt:lpstr>Оборона Одессы (1941 г.)</vt:lpstr>
      <vt:lpstr>ОМСК( 1942-1946)</vt:lpstr>
      <vt:lpstr>Немецко-румынский плен (1942-1944)</vt:lpstr>
      <vt:lpstr>Братск (с 1947 г.)</vt:lpstr>
      <vt:lpstr>Дед:  Василий Васильевич Мартинович</vt:lpstr>
      <vt:lpstr>Иркутск (с 1966 г.)</vt:lpstr>
      <vt:lpstr>Отец:  Андрей Васильевич Мартинович</vt:lpstr>
      <vt:lpstr>москва (с 2007 г.)</vt:lpstr>
      <vt:lpstr>Сын:  Семён Андреевич Мартинович</vt:lpstr>
      <vt:lpstr>Карта переездов мартиновичей в XIX-XXI вв.  </vt:lpstr>
      <vt:lpstr>ИТОГИ:</vt:lpstr>
      <vt:lpstr>P.S.</vt:lpstr>
      <vt:lpstr>Список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Семён Мартинович</dc:creator>
  <cp:lastModifiedBy>Семён Мартинович</cp:lastModifiedBy>
  <cp:revision>54</cp:revision>
  <dcterms:created xsi:type="dcterms:W3CDTF">2015-11-24T17:33:59Z</dcterms:created>
  <dcterms:modified xsi:type="dcterms:W3CDTF">2015-12-07T19:03:46Z</dcterms:modified>
</cp:coreProperties>
</file>