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69" r:id="rId4"/>
    <p:sldId id="274" r:id="rId5"/>
    <p:sldId id="262" r:id="rId6"/>
    <p:sldId id="263" r:id="rId7"/>
    <p:sldId id="259" r:id="rId8"/>
    <p:sldId id="264" r:id="rId9"/>
    <p:sldId id="260" r:id="rId10"/>
    <p:sldId id="270" r:id="rId11"/>
    <p:sldId id="273" r:id="rId12"/>
    <p:sldId id="261" r:id="rId13"/>
    <p:sldId id="272" r:id="rId14"/>
    <p:sldId id="267" r:id="rId15"/>
    <p:sldId id="271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84" autoAdjust="0"/>
  </p:normalViewPr>
  <p:slideViewPr>
    <p:cSldViewPr>
      <p:cViewPr varScale="1">
        <p:scale>
          <a:sx n="111" d="100"/>
          <a:sy n="111" d="100"/>
        </p:scale>
        <p:origin x="93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2892"/>
    </p:cViewPr>
  </p:sorterViewPr>
  <p:notesViewPr>
    <p:cSldViewPr>
      <p:cViewPr varScale="1">
        <p:scale>
          <a:sx n="38" d="100"/>
          <a:sy n="38" d="100"/>
        </p:scale>
        <p:origin x="-226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15E1B1-09DA-4BA1-A604-751B02897AE4}" type="datetimeFigureOut">
              <a:rPr lang="ru-RU" smtClean="0"/>
              <a:t>ср.16.12.2015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30BD5-16AD-4545-9A3F-59871D94D5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504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6EC96E-BC6D-4995-B966-A7983B4D1F14}" type="datetimeFigureOut">
              <a:rPr lang="ru-RU" smtClean="0"/>
              <a:t>ср.16.12.2015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6FA1EF-AD01-46FD-8F1C-B3FE36FC07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87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FA1EF-AD01-46FD-8F1C-B3FE36FC076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712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FA1EF-AD01-46FD-8F1C-B3FE36FC076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370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9401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8216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8221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53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7746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360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771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9804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339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7720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278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D8D2DC-520A-4BF1-A07E-E54AEE0B073A}" type="datetimeFigureOut">
              <a:rPr lang="ru-RU" smtClean="0"/>
              <a:t>ср.16.12.2015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70143-81B6-4094-9192-1B5F8C0596E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4408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microsoft.com/office/2007/relationships/hdphoto" Target="../media/hdphoto1.wdp"/><Relationship Id="rId7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microsoft.com/office/2007/relationships/hdphoto" Target="../media/hdphoto1.wdp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2110" y="1739192"/>
            <a:ext cx="7772400" cy="969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ДВЕ СУДЬБЫ, ДВА ГОЛОСА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6185926"/>
            <a:ext cx="7916214" cy="67248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Анастасия Соломко, 8АО класс, руководитель:                   </a:t>
            </a:r>
          </a:p>
          <a:p>
            <a:pPr algn="r"/>
            <a:r>
              <a:rPr lang="ru-RU" sz="2000" b="1" dirty="0" smtClean="0">
                <a:solidFill>
                  <a:schemeClr val="tx1"/>
                </a:solidFill>
              </a:rPr>
              <a:t>ГБОУ Школа №1231 имени </a:t>
            </a:r>
            <a:r>
              <a:rPr lang="ru-RU" sz="2000" b="1" dirty="0" err="1" smtClean="0">
                <a:solidFill>
                  <a:schemeClr val="tx1"/>
                </a:solidFill>
              </a:rPr>
              <a:t>В.Д.Поленова</a:t>
            </a:r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51520" y="260648"/>
            <a:ext cx="864096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моей семьи </a:t>
            </a:r>
          </a:p>
          <a:p>
            <a:pPr algn="r"/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истории России</a:t>
            </a:r>
            <a:endParaRPr lang="ru-RU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30" y="361453"/>
            <a:ext cx="190182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1\Pictures\dva_pradeda\IMG_47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40" y="2636912"/>
            <a:ext cx="4522403" cy="339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69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1\Pictures\dva_pradeda\IMG_47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6640"/>
            <a:ext cx="9185188" cy="688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5616" y="3212976"/>
            <a:ext cx="8219256" cy="2850819"/>
          </a:xfrm>
        </p:spPr>
        <p:txBody>
          <a:bodyPr>
            <a:normAutofit fontScale="92500"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50-е-70-е: продолжение восстановления страны. Новая эпоха реформ, развитие промышленности и сельского хозяйства (целина, совнархозы), освоение космоса, стабильность в экономике.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99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Pictures\dva_pradeda\IMG_47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44"/>
            <a:ext cx="4922910" cy="702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Pictures\dva_pradeda\IMG_47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346" y="-40815"/>
            <a:ext cx="5287861" cy="70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Pictures\dva_pradeda\IMG_47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892485" cy="550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Pictures\dva_pradeda\IMG_472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47954"/>
            <a:ext cx="2171081" cy="289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176035" cy="2380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116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748464" cy="6408712"/>
          </a:xfrm>
        </p:spPr>
        <p:txBody>
          <a:bodyPr>
            <a:normAutofit fontScale="90000"/>
          </a:bodyPr>
          <a:lstStyle/>
          <a:p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просторы загадочной дали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раздольем лихим отзвенев,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мы, дружные, хором ковали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любимый напев.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сполохи бледных зарниц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чертят нарезной горизонт.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радость освеченных лиц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несет самый первый наш взвод.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Вечернюю песню пропели,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качалась в пыли,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падали длинные тени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нашем последнем пути.</a:t>
            </a:r>
            <a:br>
              <a:rPr lang="ru-RU" sz="2700" spc="3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Автор: Л.Е Графов, кавалер 5 орденов трудового красного знамени, ордена  </a:t>
            </a:r>
            <a:r>
              <a:rPr lang="ru-RU" sz="2000" dirty="0" err="1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ленина</a:t>
            </a: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, 2  орденов  «знак почета», знака «шахтерская слава» 3 степеней</a:t>
            </a:r>
            <a:b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rgbClr val="C00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3" descr="C:\Users\1\Pictures\фото прадедов\IMG_47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87" y="260648"/>
            <a:ext cx="2213642" cy="266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1\Pictures\dva_pradeda\IMG_47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749" y="260648"/>
            <a:ext cx="3699387" cy="534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8640960" cy="6264696"/>
          </a:xfrm>
          <a:ln w="63500" cmpd="thickThin">
            <a:solidFill>
              <a:schemeClr val="tx1"/>
            </a:solidFill>
            <a:miter lim="800000"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</a:rPr>
              <a:t>МОИ ПРАДЕДЫ ОТКЛИКНУЛИСЬ </a:t>
            </a:r>
          </a:p>
          <a:p>
            <a:r>
              <a:rPr lang="ru-RU" sz="4000" b="1" dirty="0" smtClean="0">
                <a:solidFill>
                  <a:schemeClr val="tx1"/>
                </a:solidFill>
              </a:rPr>
              <a:t>НА ЗОВ СВОЕЙ СТРАНЫ В </a:t>
            </a:r>
            <a:r>
              <a:rPr lang="en-US" sz="4000" b="1" dirty="0" smtClean="0">
                <a:solidFill>
                  <a:schemeClr val="tx1"/>
                </a:solidFill>
              </a:rPr>
              <a:t>XX </a:t>
            </a:r>
            <a:r>
              <a:rPr lang="ru-RU" sz="4000" b="1" dirty="0" smtClean="0">
                <a:solidFill>
                  <a:schemeClr val="tx1"/>
                </a:solidFill>
              </a:rPr>
              <a:t>ВЕКЕ</a:t>
            </a:r>
          </a:p>
          <a:p>
            <a:endParaRPr lang="ru-RU" sz="4000" b="1" dirty="0" smtClean="0">
              <a:solidFill>
                <a:schemeClr val="tx1"/>
              </a:solidFill>
            </a:endParaRPr>
          </a:p>
          <a:p>
            <a:r>
              <a:rPr lang="ru-RU" sz="4000" b="1" dirty="0" smtClean="0">
                <a:solidFill>
                  <a:schemeClr val="tx1"/>
                </a:solidFill>
              </a:rPr>
              <a:t>ГЕОРГИЙ БУТЕНКО В 24 ГОДА ОТДАЛ ЗА НЕЁ СВОЮ ЖИЗНЬ, КАК И МИЛЛИОНЫ ЕЁ ГРАЖДАН</a:t>
            </a:r>
          </a:p>
          <a:p>
            <a:endParaRPr lang="ru-RU" sz="4000" b="1" dirty="0" smtClean="0">
              <a:solidFill>
                <a:schemeClr val="tx1"/>
              </a:solidFill>
            </a:endParaRPr>
          </a:p>
          <a:p>
            <a:r>
              <a:rPr lang="ru-RU" sz="4000" b="1" dirty="0" smtClean="0">
                <a:solidFill>
                  <a:schemeClr val="tx1"/>
                </a:solidFill>
              </a:rPr>
              <a:t>ЛЕОНИД ГРАФОВ 43 ГОДА СОЗДАВАЛ ЕЁ УГОЛЬНУЮ ПРОМЫШЛЕННОСТЬ</a:t>
            </a:r>
            <a:endParaRPr lang="ru-RU" sz="4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0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379" y="325509"/>
            <a:ext cx="190182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332656"/>
            <a:ext cx="8475668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cap="all" dirty="0">
                <a:solidFill>
                  <a:prstClr val="black"/>
                </a:solidFill>
                <a:ea typeface="+mj-ea"/>
                <a:cs typeface="+mj-cs"/>
              </a:rPr>
              <a:t>ИХ ПОТОМКИ</a:t>
            </a:r>
            <a:br>
              <a:rPr lang="ru-RU" sz="4000" b="1" cap="all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4000" b="1" cap="all" dirty="0">
                <a:solidFill>
                  <a:prstClr val="black"/>
                </a:solidFill>
                <a:ea typeface="+mj-ea"/>
                <a:cs typeface="+mj-cs"/>
              </a:rPr>
              <a:t>ВЕРНО служили и СЛУЖАТ </a:t>
            </a:r>
            <a:br>
              <a:rPr lang="ru-RU" sz="4000" b="1" cap="all" dirty="0">
                <a:solidFill>
                  <a:prstClr val="black"/>
                </a:solidFill>
                <a:ea typeface="+mj-ea"/>
                <a:cs typeface="+mj-cs"/>
              </a:rPr>
            </a:br>
            <a:r>
              <a:rPr lang="ru-RU" sz="4000" b="1" cap="all" dirty="0" smtClean="0">
                <a:solidFill>
                  <a:prstClr val="black"/>
                </a:solidFill>
                <a:ea typeface="+mj-ea"/>
                <a:cs typeface="+mj-cs"/>
              </a:rPr>
              <a:t>РОССИИ</a:t>
            </a:r>
          </a:p>
          <a:p>
            <a:endParaRPr lang="ru-RU" sz="4000" b="1" cap="all" dirty="0" smtClean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*Бутенко А.Г., востоковед, военный переводчик, ветеран труда</a:t>
            </a:r>
          </a:p>
          <a:p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*графов </a:t>
            </a:r>
            <a:r>
              <a:rPr lang="ru-RU" sz="2600" b="1" cap="all" dirty="0" err="1" smtClean="0">
                <a:solidFill>
                  <a:prstClr val="black"/>
                </a:solidFill>
                <a:ea typeface="+mj-ea"/>
                <a:cs typeface="+mj-cs"/>
              </a:rPr>
              <a:t>л.л</a:t>
            </a:r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., горный инженер, 1937- 1985</a:t>
            </a:r>
          </a:p>
          <a:p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*</a:t>
            </a:r>
            <a:r>
              <a:rPr lang="ru-RU" sz="2600" b="1" cap="all" dirty="0" err="1" smtClean="0">
                <a:solidFill>
                  <a:prstClr val="black"/>
                </a:solidFill>
                <a:ea typeface="+mj-ea"/>
                <a:cs typeface="+mj-cs"/>
              </a:rPr>
              <a:t>Графова</a:t>
            </a:r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600" b="1" cap="all" dirty="0" err="1" smtClean="0">
                <a:solidFill>
                  <a:prstClr val="black"/>
                </a:solidFill>
                <a:ea typeface="+mj-ea"/>
                <a:cs typeface="+mj-cs"/>
              </a:rPr>
              <a:t>л.л</a:t>
            </a:r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., ЛИНГВИСТ, академик, профессор, почетный таможенник российской федерации, автор учебников английского языка для горняков и таможенников</a:t>
            </a:r>
          </a:p>
          <a:p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*</a:t>
            </a:r>
            <a:r>
              <a:rPr lang="ru-RU" sz="2600" b="1" cap="all" dirty="0" err="1" smtClean="0">
                <a:solidFill>
                  <a:prstClr val="black"/>
                </a:solidFill>
                <a:ea typeface="+mj-ea"/>
                <a:cs typeface="+mj-cs"/>
              </a:rPr>
              <a:t>бутенко</a:t>
            </a:r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 </a:t>
            </a:r>
            <a:r>
              <a:rPr lang="ru-RU" sz="2600" b="1" cap="all" dirty="0" err="1" smtClean="0">
                <a:solidFill>
                  <a:prstClr val="black"/>
                </a:solidFill>
                <a:ea typeface="+mj-ea"/>
                <a:cs typeface="+mj-cs"/>
              </a:rPr>
              <a:t>е.а</a:t>
            </a:r>
            <a:r>
              <a:rPr lang="ru-RU" sz="2600" b="1" cap="all" dirty="0" smtClean="0">
                <a:solidFill>
                  <a:prstClr val="black"/>
                </a:solidFill>
                <a:ea typeface="+mj-ea"/>
                <a:cs typeface="+mj-cs"/>
              </a:rPr>
              <a:t>., полковник таможенной службы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8172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31640" y="2564904"/>
            <a:ext cx="6400800" cy="1368152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solidFill>
                  <a:schemeClr val="tx1"/>
                </a:solidFill>
              </a:rPr>
              <a:t>СПАСИБО </a:t>
            </a:r>
          </a:p>
          <a:p>
            <a:r>
              <a:rPr lang="ru-RU" sz="4800" b="1" dirty="0" smtClean="0">
                <a:solidFill>
                  <a:schemeClr val="tx1"/>
                </a:solidFill>
              </a:rPr>
              <a:t>ЗА ВНИМАНИЕ!</a:t>
            </a:r>
            <a:endParaRPr lang="ru-RU" sz="4800" b="1" dirty="0">
              <a:solidFill>
                <a:schemeClr val="tx1"/>
              </a:solidFill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52130" y="260648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моей семьи </a:t>
            </a:r>
          </a:p>
          <a:p>
            <a:pPr algn="r"/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истории России</a:t>
            </a:r>
            <a:endParaRPr lang="ru-RU" sz="40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30" y="361453"/>
            <a:ext cx="190182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740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МОИ ПРАДЕДЫ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16894" y="1196752"/>
            <a:ext cx="4235934" cy="566124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b="1" dirty="0" smtClean="0"/>
              <a:t>БУТЕНКО ГЕОРГИЙ ДАНИЛОВИЧ</a:t>
            </a:r>
          </a:p>
          <a:p>
            <a:pPr marL="0" indent="0" algn="r">
              <a:buNone/>
            </a:pPr>
            <a:r>
              <a:rPr lang="ru-RU" b="1" dirty="0" smtClean="0"/>
              <a:t>1917 - 02.1942</a:t>
            </a:r>
            <a:endParaRPr lang="ru-RU" b="1" dirty="0"/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179512" y="1196752"/>
            <a:ext cx="4513622" cy="5661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0" indent="0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  <a:p>
            <a:pPr marL="0" indent="0" algn="r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 algn="r">
              <a:buFont typeface="Arial" panose="020B0604020202020204" pitchFamily="34" charset="0"/>
              <a:buNone/>
            </a:pPr>
            <a:endParaRPr lang="ru-RU" dirty="0"/>
          </a:p>
          <a:p>
            <a:pPr marL="0" indent="0" algn="r">
              <a:buFont typeface="Arial" panose="020B0604020202020204" pitchFamily="34" charset="0"/>
              <a:buNone/>
            </a:pPr>
            <a:endParaRPr lang="ru-RU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b="1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/>
              <a:t>ГРАФОВ ЛЕОНИД ЕФИМОВИЧ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b="1" dirty="0" smtClean="0"/>
              <a:t>23.12.1909-9.1.1978</a:t>
            </a:r>
            <a:endParaRPr lang="ru-RU" b="1" dirty="0"/>
          </a:p>
        </p:txBody>
      </p:sp>
      <p:pic>
        <p:nvPicPr>
          <p:cNvPr id="4100" name="Picture 4" descr="C:\Users\1\Pictures\фото прадедов\IMG_4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7005"/>
            <a:ext cx="2952328" cy="3756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1\Pictures\фото прадедов\IMG_469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052133"/>
            <a:ext cx="2619984" cy="355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0"/>
            <a:ext cx="4040188" cy="548680"/>
          </a:xfrm>
        </p:spPr>
        <p:txBody>
          <a:bodyPr/>
          <a:lstStyle/>
          <a:p>
            <a:pPr algn="ctr"/>
            <a:r>
              <a:rPr lang="ru-RU" dirty="0" smtClean="0"/>
              <a:t>Г.Д. БУТЕНКО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548680"/>
            <a:ext cx="4277235" cy="3744416"/>
          </a:xfrm>
        </p:spPr>
        <p:txBody>
          <a:bodyPr>
            <a:normAutofit/>
          </a:bodyPr>
          <a:lstStyle/>
          <a:p>
            <a:r>
              <a:rPr lang="ru-RU" dirty="0" smtClean="0"/>
              <a:t>1917 г. Краснослободск Мордовской АССР</a:t>
            </a:r>
          </a:p>
          <a:p>
            <a:r>
              <a:rPr lang="ru-RU" dirty="0" smtClean="0"/>
              <a:t>1934-1938 Театральное училище им. Мейерхольда</a:t>
            </a:r>
          </a:p>
          <a:p>
            <a:r>
              <a:rPr lang="ru-RU" dirty="0" smtClean="0"/>
              <a:t>1938 Театр-студия Мейерхольда, Москва</a:t>
            </a:r>
          </a:p>
          <a:p>
            <a:r>
              <a:rPr lang="ru-RU" dirty="0" smtClean="0"/>
              <a:t>1938-1941 Актер драмы, МТЮЗ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599906" y="42530"/>
            <a:ext cx="4041775" cy="51373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Л.Е.ГРАФОВ</a:t>
            </a: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620688"/>
            <a:ext cx="4498975" cy="6048672"/>
          </a:xfrm>
        </p:spPr>
        <p:txBody>
          <a:bodyPr/>
          <a:lstStyle/>
          <a:p>
            <a:r>
              <a:rPr lang="ru-RU" dirty="0" smtClean="0"/>
              <a:t>1909 Поселок Шахты № 8 (Горловка, Донбасс). </a:t>
            </a:r>
          </a:p>
          <a:p>
            <a:r>
              <a:rPr lang="ru-RU" dirty="0" smtClean="0"/>
              <a:t>1930-1935 Горный институт</a:t>
            </a:r>
          </a:p>
          <a:p>
            <a:r>
              <a:rPr lang="ru-RU" dirty="0" smtClean="0"/>
              <a:t>1935-1941 Помощник </a:t>
            </a:r>
            <a:r>
              <a:rPr lang="ru-RU" dirty="0"/>
              <a:t>начальника, начальник участка, главный инженер шахты, треста </a:t>
            </a:r>
            <a:r>
              <a:rPr lang="ru-RU" dirty="0" smtClean="0"/>
              <a:t>(Сталинская, Московская области)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42" name="Picture 2" descr="C:\Users\1\Pictures\фото прадедов\IMG_4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7" y="3068960"/>
            <a:ext cx="2535851" cy="3381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68" y="591125"/>
            <a:ext cx="4788024" cy="334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" y="633255"/>
            <a:ext cx="5314266" cy="2435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772" y="3908790"/>
            <a:ext cx="4068216" cy="295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 descr="C:\Users\1\Pictures\фото прадедов\IMG_468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05" y="1900970"/>
            <a:ext cx="2238475" cy="332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1\Pictures\фото прадедов\IMG_469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08" y="3103240"/>
            <a:ext cx="2421872" cy="341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3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30-е годы </a:t>
            </a:r>
            <a:r>
              <a:rPr lang="en-US" dirty="0" smtClean="0"/>
              <a:t>XX </a:t>
            </a:r>
            <a:r>
              <a:rPr lang="ru-RU" dirty="0" smtClean="0"/>
              <a:t>века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dirty="0" smtClean="0"/>
              <a:t>ИСКУССТВО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Новые формы (театр гротеска, биомеханика Мейерхольда)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Соц. реализм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Обращение к зрителю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Трудовой </a:t>
            </a:r>
            <a:r>
              <a:rPr lang="ru-RU" dirty="0"/>
              <a:t>п</a:t>
            </a:r>
            <a:r>
              <a:rPr lang="ru-RU" dirty="0" smtClean="0"/>
              <a:t>одвиг народа</a:t>
            </a:r>
          </a:p>
          <a:p>
            <a:pPr marL="0" indent="0">
              <a:buNone/>
            </a:pPr>
            <a:r>
              <a:rPr lang="ru-RU" dirty="0" smtClean="0"/>
              <a:t> 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ПРОМЫШЛЕННОСТЬ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Индустриализация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Коллективизация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dirty="0" smtClean="0"/>
              <a:t>Пятилетки, стахановское движение (шахтер А. Стаханов)</a:t>
            </a:r>
          </a:p>
          <a:p>
            <a:pPr marL="0" indent="0" algn="ctr">
              <a:buNone/>
            </a:pPr>
            <a:r>
              <a:rPr lang="ru-RU" i="1" dirty="0" smtClean="0"/>
              <a:t>Аграрная страна – индустриальная страна</a:t>
            </a:r>
          </a:p>
          <a:p>
            <a:pPr marL="0" indent="0" algn="ctr">
              <a:buNone/>
            </a:pPr>
            <a:r>
              <a:rPr lang="ru-RU" i="1" dirty="0" smtClean="0"/>
              <a:t>Средства – экспорт зерна, сырья (УГОЛЬ)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86784" cy="33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" y="3305150"/>
            <a:ext cx="5831974" cy="35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59" y="1449609"/>
            <a:ext cx="4407297" cy="542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31" y="7640"/>
            <a:ext cx="3356038" cy="4698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69" y="0"/>
            <a:ext cx="2798731" cy="424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886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179"/>
            <a:ext cx="9144000" cy="6901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188640"/>
            <a:ext cx="4104456" cy="3248823"/>
          </a:xfrm>
          <a:gradFill>
            <a:gsLst>
              <a:gs pos="0">
                <a:srgbClr val="FF0000"/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БУТЕНКО ГЕОРГИЙ ДАНИЛОВИЧ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Рядовой. Доброволец.</a:t>
            </a: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Призван 24.10.1941 </a:t>
            </a:r>
            <a:r>
              <a:rPr lang="ru-RU" b="1" dirty="0">
                <a:solidFill>
                  <a:schemeClr val="bg1"/>
                </a:solidFill>
                <a:latin typeface="Arial Black" panose="020B0A04020102020204" pitchFamily="34" charset="0"/>
              </a:rPr>
              <a:t>Киевский РВК, </a:t>
            </a: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г. Москва</a:t>
            </a:r>
            <a:endParaRPr lang="ru-RU" b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Задача – оборона Москвы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572000" y="3437463"/>
            <a:ext cx="4320480" cy="3231897"/>
          </a:xfrm>
          <a:gradFill>
            <a:gsLst>
              <a:gs pos="0">
                <a:srgbClr val="FF0000"/>
              </a:gs>
              <a:gs pos="91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2500" lnSpcReduction="20000"/>
          </a:bodyPr>
          <a:lstStyle/>
          <a:p>
            <a:pPr marL="0" indent="0" algn="r">
              <a:buNone/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ГРАФОВ ЛЕОНИД ЕФИМОВИЧ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 1941 году возглавил комбинат СВЕРДЛОВСКУГОЛЬ</a:t>
            </a:r>
          </a:p>
          <a:p>
            <a:pPr marL="0" indent="0" algn="r">
              <a:buNone/>
            </a:pPr>
            <a:r>
              <a:rPr lang="ru-R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Задача – обеспечение топливом армии и тыла</a:t>
            </a:r>
            <a:endParaRPr lang="ru-RU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019"/>
            <a:ext cx="3724275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52120" y="620688"/>
            <a:ext cx="29523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</a:rPr>
              <a:t>1941</a:t>
            </a:r>
            <a:endParaRPr lang="ru-RU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72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85" y="3212976"/>
            <a:ext cx="4571603" cy="3094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4944"/>
            <a:ext cx="8229600" cy="1143000"/>
          </a:xfrm>
        </p:spPr>
        <p:txBody>
          <a:bodyPr/>
          <a:lstStyle/>
          <a:p>
            <a:r>
              <a:rPr lang="ru-RU" dirty="0" smtClean="0"/>
              <a:t>Рядовой Бутенко Г.Д.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052737"/>
            <a:ext cx="8291264" cy="216024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Московское народное ополчение, 1941</a:t>
            </a:r>
          </a:p>
          <a:p>
            <a:pPr algn="ctr"/>
            <a:r>
              <a:rPr lang="ru-RU" b="1" dirty="0" smtClean="0"/>
              <a:t>Последнее место службы по ППС 1469</a:t>
            </a:r>
          </a:p>
          <a:p>
            <a:pPr algn="ctr"/>
            <a:r>
              <a:rPr lang="ru-RU" b="1" dirty="0" smtClean="0"/>
              <a:t>160 стрелковая дивизия 2-го формирования, </a:t>
            </a:r>
          </a:p>
          <a:p>
            <a:pPr marL="0" indent="0" algn="ctr">
              <a:buNone/>
            </a:pPr>
            <a:r>
              <a:rPr lang="ru-RU" b="1" dirty="0" smtClean="0"/>
              <a:t>33 армия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067693" y="3212976"/>
            <a:ext cx="388843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solidFill>
                  <a:srgbClr val="FF0000"/>
                </a:solidFill>
              </a:rPr>
              <a:t>Из 12 дивизий московского народного </a:t>
            </a:r>
            <a:r>
              <a:rPr lang="ru-RU" sz="2400" b="1" i="1" dirty="0" smtClean="0">
                <a:solidFill>
                  <a:srgbClr val="FF0000"/>
                </a:solidFill>
              </a:rPr>
              <a:t>ополчения (1941) - 9 </a:t>
            </a:r>
            <a:r>
              <a:rPr lang="ru-RU" sz="2400" b="1" i="1" dirty="0">
                <a:solidFill>
                  <a:srgbClr val="FF0000"/>
                </a:solidFill>
              </a:rPr>
              <a:t>фактически погибли на Смоленской </a:t>
            </a:r>
            <a:r>
              <a:rPr lang="ru-RU" sz="2400" b="1" i="1" dirty="0" smtClean="0">
                <a:solidFill>
                  <a:srgbClr val="FF0000"/>
                </a:solidFill>
              </a:rPr>
              <a:t>земле. В битве за Москву </a:t>
            </a:r>
          </a:p>
          <a:p>
            <a:pPr algn="r"/>
            <a:r>
              <a:rPr lang="ru-RU" sz="2400" b="1" i="1" dirty="0" smtClean="0">
                <a:solidFill>
                  <a:srgbClr val="FF0000"/>
                </a:solidFill>
              </a:rPr>
              <a:t>погибло, умерло, пропало без вести более 900 000 человек.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95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09120" y="33917"/>
            <a:ext cx="4614932" cy="2819020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600" b="1" dirty="0" smtClean="0">
                <a:solidFill>
                  <a:schemeClr val="bg1"/>
                </a:solidFill>
              </a:rPr>
              <a:t>На месте  предполагаемой братской могилы в деревне Курдюки Кармановского района Смоленской области - Рузское водохранилище. Заполнено в 1965-1966 гг.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6335"/>
            <a:ext cx="2987824" cy="2987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41254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Рядовой </a:t>
            </a:r>
            <a:r>
              <a:rPr lang="ru-RU" sz="3200" b="1" dirty="0" err="1" smtClean="0">
                <a:solidFill>
                  <a:schemeClr val="bg1"/>
                </a:solidFill>
              </a:rPr>
              <a:t>Г.Д.Бутенко</a:t>
            </a:r>
            <a:r>
              <a:rPr lang="ru-RU" sz="3200" b="1" dirty="0" smtClean="0">
                <a:solidFill>
                  <a:schemeClr val="bg1"/>
                </a:solidFill>
              </a:rPr>
              <a:t>  пропал без вести в феврале 1942 года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в боях за Вязьму.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35" name="Picture 11" descr="C:\Users\1\Pictures\фото прадедов\IMG_468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72921"/>
            <a:ext cx="3870911" cy="2896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91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8" y="0"/>
            <a:ext cx="9147357" cy="686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80920" cy="6264696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Клочки письма качают волны,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бьют о ледяной гранит,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Чужое горе хладнокровно,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Чужое горе не болит!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Гудят вечерние бульвары,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Горит карминовый закат.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в тонком смехе тонут пары,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Исшаркнув пасмурный асфальт.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мне как дань суровой были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Клочки письма, обрывки слов: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«Мы знаем…Вы его любили…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пал он смертью храбрецов».</a:t>
            </a:r>
          </a:p>
          <a:p>
            <a:pPr marL="0" indent="0" algn="r"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Л.Е. ГРАФОВ, июнь 1944 г.</a:t>
            </a:r>
          </a:p>
          <a:p>
            <a:pPr marL="0" indent="0" algn="r">
              <a:buNone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marL="0" indent="0" algn="r">
              <a:buNone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3517900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88640"/>
            <a:ext cx="2653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Письмо Г.Д. Бутенко родным 25.12.1941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1\Pictures\dva_pradeda\IMG_4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417" y="2843644"/>
            <a:ext cx="2265150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250" y="5481201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i="1" dirty="0" smtClean="0">
                <a:solidFill>
                  <a:schemeClr val="bg1"/>
                </a:solidFill>
              </a:rPr>
              <a:t>«Нахожусь в тылу врага, выполняю боевое задание…»</a:t>
            </a:r>
            <a:endParaRPr lang="ru-RU" sz="28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80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76"/>
            <a:ext cx="4782800" cy="4343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50-70-е годы </a:t>
            </a:r>
            <a:br>
              <a:rPr lang="ru-RU" dirty="0" smtClean="0"/>
            </a:br>
            <a:r>
              <a:rPr lang="en-US" dirty="0" smtClean="0"/>
              <a:t>XX </a:t>
            </a:r>
            <a:r>
              <a:rPr lang="ru-RU" dirty="0" smtClean="0"/>
              <a:t>века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" y="4005064"/>
            <a:ext cx="1692583" cy="259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284" y="4330963"/>
            <a:ext cx="1584231" cy="2500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015" y="23167"/>
            <a:ext cx="3978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А.А.Дейнека. Донбасс. 1947 год.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124" name="Picture 4" descr="C:\Users\1\Pictures\фото прадедов\IMG_468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00808"/>
            <a:ext cx="332783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3608" y="1412776"/>
            <a:ext cx="5316642" cy="3664188"/>
          </a:xfrm>
          <a:blipFill>
            <a:blip r:embed="rId9"/>
            <a:tile tx="0" ty="0" sx="100000" sy="100000" flip="none" algn="tl"/>
          </a:blipFill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 smtClean="0"/>
              <a:t>1946-1957 – </a:t>
            </a:r>
            <a:r>
              <a:rPr lang="ru-RU" b="1" dirty="0" err="1" smtClean="0"/>
              <a:t>зам.министра</a:t>
            </a:r>
            <a:r>
              <a:rPr lang="ru-RU" b="1" dirty="0" smtClean="0"/>
              <a:t> угольной промышленности СССР</a:t>
            </a:r>
          </a:p>
          <a:p>
            <a:pPr marL="0" indent="0" algn="ctr">
              <a:buNone/>
            </a:pPr>
            <a:r>
              <a:rPr lang="ru-RU" b="1" dirty="0" smtClean="0"/>
              <a:t>1957-1958 – министр угольной промышленности РСФСР</a:t>
            </a:r>
          </a:p>
          <a:p>
            <a:pPr marL="0" indent="0" algn="ctr">
              <a:buNone/>
            </a:pPr>
            <a:r>
              <a:rPr lang="ru-RU" b="1" dirty="0" smtClean="0"/>
              <a:t>1957-1960 – </a:t>
            </a:r>
            <a:r>
              <a:rPr lang="ru-RU" b="1" dirty="0" err="1" smtClean="0"/>
              <a:t>зам.председателя</a:t>
            </a:r>
            <a:r>
              <a:rPr lang="ru-RU" b="1" dirty="0" smtClean="0"/>
              <a:t> Госплана СССР/РСФСР</a:t>
            </a:r>
          </a:p>
          <a:p>
            <a:pPr marL="0" indent="0" algn="ctr">
              <a:buNone/>
            </a:pPr>
            <a:r>
              <a:rPr lang="ru-RU" b="1" dirty="0" smtClean="0"/>
              <a:t>1960-1965 - председатель Кемеровского, Кузбасского совнархозов</a:t>
            </a:r>
          </a:p>
          <a:p>
            <a:pPr marL="0" indent="0" algn="ctr">
              <a:buNone/>
            </a:pPr>
            <a:r>
              <a:rPr lang="ru-RU" b="1" dirty="0" smtClean="0"/>
              <a:t>1965-78 – 1-й </a:t>
            </a:r>
            <a:r>
              <a:rPr lang="ru-RU" b="1" dirty="0" err="1" smtClean="0"/>
              <a:t>зам.министра</a:t>
            </a:r>
            <a:r>
              <a:rPr lang="ru-RU" b="1" dirty="0" smtClean="0"/>
              <a:t> угольной промышленности СССР</a:t>
            </a:r>
            <a:endParaRPr lang="ru-RU" b="1" dirty="0"/>
          </a:p>
        </p:txBody>
      </p:sp>
      <p:pic>
        <p:nvPicPr>
          <p:cNvPr id="5126" name="Picture 6" descr="C:\Users\1\Pictures\фото прадедов\IMG_468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11" y="5035063"/>
            <a:ext cx="2389169" cy="179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1\Pictures\ded i Yuri\IMG_473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12" y="3804385"/>
            <a:ext cx="1946749" cy="3026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05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1085</TotalTime>
  <Words>472</Words>
  <Application>Microsoft Office PowerPoint</Application>
  <PresentationFormat>Экран (4:3)</PresentationFormat>
  <Paragraphs>103</Paragraphs>
  <Slides>15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Times New Roman</vt:lpstr>
      <vt:lpstr>Wingdings</vt:lpstr>
      <vt:lpstr>Тема Office</vt:lpstr>
      <vt:lpstr>ДВЕ СУДЬБЫ, ДВА ГОЛОСА</vt:lpstr>
      <vt:lpstr>МОИ ПРАДЕДЫ</vt:lpstr>
      <vt:lpstr>Презентация PowerPoint</vt:lpstr>
      <vt:lpstr>30-е годы XX века</vt:lpstr>
      <vt:lpstr>Презентация PowerPoint</vt:lpstr>
      <vt:lpstr>Рядовой Бутенко Г.Д. </vt:lpstr>
      <vt:lpstr>Презентация PowerPoint</vt:lpstr>
      <vt:lpstr>Презентация PowerPoint</vt:lpstr>
      <vt:lpstr>50-70-е годы  XX века</vt:lpstr>
      <vt:lpstr>Презентация PowerPoint</vt:lpstr>
      <vt:lpstr>Презентация PowerPoint</vt:lpstr>
      <vt:lpstr>В просторы загадочной дали раздольем лихим отзвенев, мы, дружные, хором ковали российский любимый напев. * И сполохи бледных зарниц чертят нарезной горизонт. И радость освеченных лиц несет самый первый наш взвод. * Вечернюю песню пропели, дорога качалась в пыли, и падали длинные тени на нашем последнем пути.  Автор: Л.Е Графов, кавалер 5 орденов трудового красного знамени, ордена  ленина, 2  орденов  «знак почета», знака «шахтерская слава» 3 степеней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ДВЕ СУДЬБЫ, ДВА ГОЛОСА</dc:title>
  <dc:creator>1</dc:creator>
  <cp:lastModifiedBy>Михаил Смирнов</cp:lastModifiedBy>
  <cp:revision>84</cp:revision>
  <dcterms:created xsi:type="dcterms:W3CDTF">2015-11-27T17:57:51Z</dcterms:created>
  <dcterms:modified xsi:type="dcterms:W3CDTF">2015-12-16T14:45:23Z</dcterms:modified>
</cp:coreProperties>
</file>