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68" r:id="rId2"/>
    <p:sldId id="260" r:id="rId3"/>
    <p:sldId id="273" r:id="rId4"/>
    <p:sldId id="261" r:id="rId5"/>
    <p:sldId id="262" r:id="rId6"/>
    <p:sldId id="274" r:id="rId7"/>
    <p:sldId id="263" r:id="rId8"/>
    <p:sldId id="269" r:id="rId9"/>
    <p:sldId id="270" r:id="rId10"/>
    <p:sldId id="275" r:id="rId11"/>
    <p:sldId id="276" r:id="rId12"/>
    <p:sldId id="264" r:id="rId13"/>
    <p:sldId id="265" r:id="rId14"/>
    <p:sldId id="271" r:id="rId15"/>
    <p:sldId id="272" r:id="rId16"/>
    <p:sldId id="277" r:id="rId17"/>
    <p:sldId id="278" r:id="rId18"/>
    <p:sldId id="266" r:id="rId19"/>
  </p:sldIdLst>
  <p:sldSz cx="9144000" cy="6858000" type="screen4x3"/>
  <p:notesSz cx="6858000" cy="9144000"/>
  <p:embeddedFontLst>
    <p:embeddedFont>
      <p:font typeface="Wingdings 2" panose="05020102010507070707" pitchFamily="18" charset="2"/>
      <p:regular r:id="rId21"/>
    </p:embeddedFont>
    <p:embeddedFont>
      <p:font typeface="Constantia" panose="02030602050306030303" pitchFamily="18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71" autoAdjust="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7819B-DFBD-4B0C-B289-5077390082AE}" type="datetimeFigureOut">
              <a:rPr lang="ru-RU" smtClean="0"/>
              <a:t>21.12.2015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0DB8C-12E9-43D9-8DB3-280D4B187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345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0DB8C-12E9-43D9-8DB3-280D4B1875D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219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0DB8C-12E9-43D9-8DB3-280D4B1875D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160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21.12.2015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media1.wma"/><Relationship Id="rId7" Type="http://schemas.openxmlformats.org/officeDocument/2006/relationships/image" Target="../media/image5.png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uzyka-voennyh-let-Svyaschennaya-Voyna(muzofon.co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Muzyka-voennyh-let-Svyaschennaya-Voyna(muzofon.co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Muzyka-voennyh-let-Svyaschennaya-Voyna(muzofon.co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Muzyka-voennyh-let-Svyaschennaya-Voyna(muzofon.co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Muzyka-voennyh-let-Svyaschennaya-Voyna(muzofon.co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Подвиг Ваш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бессмертен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, память вечна….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076" y="1268760"/>
            <a:ext cx="5124450" cy="4076700"/>
          </a:xfrm>
        </p:spPr>
      </p:pic>
      <p:sp>
        <p:nvSpPr>
          <p:cNvPr id="12" name="Прямоугольник 11"/>
          <p:cNvSpPr/>
          <p:nvPr/>
        </p:nvSpPr>
        <p:spPr>
          <a:xfrm>
            <a:off x="2339752" y="5445224"/>
            <a:ext cx="6336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Суворовец ФГКОУ «Московское суворовское военное училище Министерства обороны Российской Федерации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Котик Ярослав –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рота 2 взвод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676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557">
        <p:split orient="vert"/>
      </p:transition>
    </mc:Choice>
    <mc:Fallback xmlns="">
      <p:transition spd="slow" advTm="855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32075" numSld="1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965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779687"/>
            <a:ext cx="856895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После </a:t>
            </a:r>
            <a:r>
              <a:rPr lang="ru-RU" dirty="0"/>
              <a:t>призыва прапрадедушки в действующую армию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ru-RU" dirty="0"/>
              <a:t>прапрабабушка продолжала трудиться в </a:t>
            </a:r>
            <a:r>
              <a:rPr lang="ru-RU" dirty="0" smtClean="0"/>
              <a:t>колхозе: </a:t>
            </a:r>
            <a:r>
              <a:rPr lang="ru-RU" dirty="0"/>
              <a:t>полола свеклу, убирала зерно и воспитывала детей. В 1942 году в </a:t>
            </a:r>
            <a:r>
              <a:rPr lang="ru-RU" dirty="0" smtClean="0"/>
              <a:t>деревню, </a:t>
            </a:r>
            <a:r>
              <a:rPr lang="ru-RU" dirty="0"/>
              <a:t>где они </a:t>
            </a:r>
            <a:r>
              <a:rPr lang="ru-RU" dirty="0" smtClean="0"/>
              <a:t>жили, </a:t>
            </a:r>
            <a:r>
              <a:rPr lang="ru-RU" dirty="0"/>
              <a:t>вошли немецкие части. Советских войск уже в деревне не было. Немцы проверили все хаты и погреба на наличие красноармейцев. После этого заняли избу, где жила </a:t>
            </a:r>
            <a:r>
              <a:rPr lang="ru-RU" dirty="0" smtClean="0"/>
              <a:t>прапрабабушка, </a:t>
            </a:r>
            <a:r>
              <a:rPr lang="ru-RU" dirty="0"/>
              <a:t>под кухню. </a:t>
            </a:r>
            <a:r>
              <a:rPr lang="ru-RU" dirty="0" smtClean="0"/>
              <a:t>Прапрабабушке с детьми </a:t>
            </a:r>
            <a:r>
              <a:rPr lang="ru-RU" dirty="0"/>
              <a:t>пришлось переселиться к сестре, у которой </a:t>
            </a:r>
            <a:r>
              <a:rPr lang="ru-RU" dirty="0" smtClean="0"/>
              <a:t>они и жили во </a:t>
            </a:r>
            <a:r>
              <a:rPr lang="ru-RU" dirty="0"/>
              <a:t>время оккупации. Им повезло, что в деревне не было войск СС и карательных батальонов. Немцами не было казнено ни одного жителя. Иногда они даже подкармливали детей остатками </a:t>
            </a:r>
            <a:r>
              <a:rPr lang="ru-RU" dirty="0" smtClean="0"/>
              <a:t>еды </a:t>
            </a:r>
            <a:r>
              <a:rPr lang="ru-RU" dirty="0"/>
              <a:t>со своей кухни. Жителей  заставляли привозить, пилить и колоть дрова для кухни. Женщины мыли котлы. Пищу немцы готовили сами, боялись, что их могли потравить. Иногда этими делами занимались дети, за что немцы их иногда </a:t>
            </a:r>
            <a:r>
              <a:rPr lang="ru-RU" dirty="0" smtClean="0"/>
              <a:t>угощали. </a:t>
            </a:r>
            <a:r>
              <a:rPr lang="ru-RU" dirty="0"/>
              <a:t>Из рассказов прадедушки Виктора, которому в то время было уже 10 </a:t>
            </a:r>
            <a:r>
              <a:rPr lang="ru-RU" dirty="0" smtClean="0"/>
              <a:t>лет, однажды немцы </a:t>
            </a:r>
            <a:r>
              <a:rPr lang="ru-RU" dirty="0"/>
              <a:t>зарезали свинью, а </a:t>
            </a:r>
            <a:r>
              <a:rPr lang="ru-RU" dirty="0" smtClean="0"/>
              <a:t>голову свиньи </a:t>
            </a:r>
            <a:r>
              <a:rPr lang="ru-RU" dirty="0"/>
              <a:t>отдали детям. Пока дети тащили голову по </a:t>
            </a:r>
            <a:r>
              <a:rPr lang="ru-RU" dirty="0" smtClean="0"/>
              <a:t>снегу, </a:t>
            </a:r>
            <a:r>
              <a:rPr lang="ru-RU" dirty="0"/>
              <a:t>полицай из </a:t>
            </a:r>
            <a:r>
              <a:rPr lang="ru-RU" dirty="0" smtClean="0"/>
              <a:t>русских </a:t>
            </a:r>
            <a:r>
              <a:rPr lang="ru-RU" dirty="0"/>
              <a:t>отобрал у них голову. Дети пошли и пожаловались немцу, который дал им </a:t>
            </a:r>
            <a:r>
              <a:rPr lang="ru-RU" dirty="0" smtClean="0"/>
              <a:t>свиную голову</a:t>
            </a:r>
            <a:r>
              <a:rPr lang="ru-RU" dirty="0"/>
              <a:t>. Немец заставил полицая вернуть голову детям.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44394"/>
            <a:ext cx="7704856" cy="149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8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4908">
        <p:split orient="vert"/>
      </p:transition>
    </mc:Choice>
    <mc:Fallback xmlns="">
      <p:transition spd="slow" advTm="4490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268760"/>
            <a:ext cx="83529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Когда </a:t>
            </a:r>
            <a:r>
              <a:rPr lang="ru-RU" dirty="0"/>
              <a:t>немецкие </a:t>
            </a:r>
            <a:r>
              <a:rPr lang="ru-RU" dirty="0" smtClean="0"/>
              <a:t>войска ушли, </a:t>
            </a:r>
            <a:r>
              <a:rPr lang="ru-RU" dirty="0"/>
              <a:t>их место заняли </a:t>
            </a:r>
            <a:r>
              <a:rPr lang="ru-RU" dirty="0" smtClean="0"/>
              <a:t>венгерские войска, их </a:t>
            </a:r>
            <a:r>
              <a:rPr lang="ru-RU" dirty="0"/>
              <a:t>называли еще </a:t>
            </a:r>
            <a:r>
              <a:rPr lang="ru-RU" dirty="0" smtClean="0"/>
              <a:t>«мадьярами». </a:t>
            </a:r>
            <a:r>
              <a:rPr lang="ru-RU" dirty="0"/>
              <a:t>Эти </a:t>
            </a:r>
            <a:r>
              <a:rPr lang="ru-RU" dirty="0" smtClean="0"/>
              <a:t>солдаты были </a:t>
            </a:r>
            <a:r>
              <a:rPr lang="ru-RU" dirty="0"/>
              <a:t>более жестокими. Во время проведения Воронежко-Касторненской операции в феврале 1943 года </a:t>
            </a:r>
            <a:r>
              <a:rPr lang="ru-RU" dirty="0" smtClean="0"/>
              <a:t>деревня </a:t>
            </a:r>
            <a:r>
              <a:rPr lang="ru-RU" dirty="0"/>
              <a:t>Бабанино была освобождена. Немцы отходили очень </a:t>
            </a:r>
            <a:r>
              <a:rPr lang="ru-RU" dirty="0" smtClean="0"/>
              <a:t>быстро </a:t>
            </a:r>
            <a:r>
              <a:rPr lang="ru-RU" dirty="0"/>
              <a:t>и </a:t>
            </a:r>
            <a:r>
              <a:rPr lang="ru-RU" dirty="0" smtClean="0"/>
              <a:t>серьезных </a:t>
            </a:r>
            <a:r>
              <a:rPr lang="ru-RU" dirty="0"/>
              <a:t>боев за деревню не было, что </a:t>
            </a:r>
            <a:r>
              <a:rPr lang="ru-RU" dirty="0" smtClean="0"/>
              <a:t>позволило </a:t>
            </a:r>
            <a:r>
              <a:rPr lang="ru-RU" dirty="0"/>
              <a:t>избежать жертв среди мирного населения. Жертвы начались после </a:t>
            </a:r>
            <a:r>
              <a:rPr lang="ru-RU" dirty="0" smtClean="0"/>
              <a:t>того, </a:t>
            </a:r>
            <a:r>
              <a:rPr lang="ru-RU" dirty="0"/>
              <a:t>как войска </a:t>
            </a:r>
            <a:r>
              <a:rPr lang="ru-RU" sz="1700" dirty="0"/>
              <a:t>ушли</a:t>
            </a:r>
            <a:r>
              <a:rPr lang="ru-RU" dirty="0"/>
              <a:t> на Запад. На полях осталось много </a:t>
            </a:r>
            <a:r>
              <a:rPr lang="ru-RU" dirty="0" smtClean="0"/>
              <a:t>невзорвавшихся боеприпасов, </a:t>
            </a:r>
            <a:r>
              <a:rPr lang="ru-RU" dirty="0"/>
              <a:t>и </a:t>
            </a:r>
            <a:r>
              <a:rPr lang="ru-RU" dirty="0" smtClean="0"/>
              <a:t>шустрые,  </a:t>
            </a:r>
            <a:r>
              <a:rPr lang="ru-RU" dirty="0"/>
              <a:t>любопытные мальчишки </a:t>
            </a:r>
            <a:r>
              <a:rPr lang="ru-RU" dirty="0" smtClean="0"/>
              <a:t>пробовали их </a:t>
            </a:r>
            <a:r>
              <a:rPr lang="ru-RU" dirty="0"/>
              <a:t>взрывать. Некоторые погибли, некоторые остались инвалидами без глаз, </a:t>
            </a:r>
            <a:r>
              <a:rPr lang="ru-RU" dirty="0" smtClean="0"/>
              <a:t>без рук и </a:t>
            </a:r>
            <a:r>
              <a:rPr lang="ru-RU" dirty="0"/>
              <a:t>ног. Для предотвращения  несчастных случаев детям начали платить за сдачу  боеприпасов. Обычно платили 50 копеек, но если кто-то сдавал больше всех, то ему могли заплатить 1 рубль и </a:t>
            </a:r>
            <a:r>
              <a:rPr lang="ru-RU" dirty="0" smtClean="0"/>
              <a:t>больше, что </a:t>
            </a:r>
            <a:r>
              <a:rPr lang="ru-RU" dirty="0"/>
              <a:t>для деревенских детей </a:t>
            </a:r>
            <a:r>
              <a:rPr lang="ru-RU" dirty="0" smtClean="0"/>
              <a:t>было очень большими деньгами.  </a:t>
            </a:r>
            <a:r>
              <a:rPr lang="ru-RU" dirty="0"/>
              <a:t>После освобождения деревни женщины и дети продолжали пахать и засаживать поля, выращивать </a:t>
            </a:r>
            <a:r>
              <a:rPr lang="ru-RU" dirty="0" smtClean="0"/>
              <a:t>овощи и зерно, </a:t>
            </a:r>
            <a:r>
              <a:rPr lang="ru-RU" dirty="0"/>
              <a:t>в первую </a:t>
            </a:r>
            <a:r>
              <a:rPr lang="ru-RU" dirty="0" smtClean="0"/>
              <a:t>очередь </a:t>
            </a:r>
            <a:r>
              <a:rPr lang="ru-RU" dirty="0"/>
              <a:t>для фронта. После возращения из госпиталя домой у прапрадедушки с прапрабабушкой родился еще один сын. Вместе они прожили 72 года и умерли с </a:t>
            </a:r>
            <a:r>
              <a:rPr lang="ru-RU" dirty="0" smtClean="0"/>
              <a:t>разницей в 3 месяца в один год.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1"/>
            <a:ext cx="8208912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8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966">
        <p:split orient="vert"/>
      </p:transition>
    </mc:Choice>
    <mc:Fallback xmlns="">
      <p:transition spd="slow" advTm="4696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354077"/>
              </p:ext>
            </p:extLst>
          </p:nvPr>
        </p:nvGraphicFramePr>
        <p:xfrm>
          <a:off x="683568" y="1268760"/>
          <a:ext cx="3672408" cy="5032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r:id="rId3" imgW="997458" imgH="1487043" progId="Visio.Drawing.11">
                  <p:embed/>
                </p:oleObj>
              </mc:Choice>
              <mc:Fallback>
                <p:oleObj r:id="rId3" imgW="997458" imgH="148704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268760"/>
                        <a:ext cx="3672408" cy="50324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82832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Задворных Федор Андреевич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1340768"/>
            <a:ext cx="43204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Другой мой </a:t>
            </a:r>
            <a:r>
              <a:rPr lang="ru-RU" dirty="0" smtClean="0"/>
              <a:t>прапрадед </a:t>
            </a:r>
            <a:r>
              <a:rPr lang="ru-RU" b="1" dirty="0" smtClean="0"/>
              <a:t>Задворных </a:t>
            </a:r>
            <a:r>
              <a:rPr lang="ru-RU" b="1" dirty="0"/>
              <a:t>Федор </a:t>
            </a:r>
            <a:r>
              <a:rPr lang="ru-RU" b="1" dirty="0" smtClean="0"/>
              <a:t>Андреевич,</a:t>
            </a:r>
            <a:r>
              <a:rPr lang="ru-RU" dirty="0" smtClean="0"/>
              <a:t> 1911 года рождения, </a:t>
            </a:r>
            <a:r>
              <a:rPr lang="ru-RU" dirty="0"/>
              <a:t>был призван в 1941 году </a:t>
            </a:r>
            <a:r>
              <a:rPr lang="ru-RU" dirty="0" smtClean="0"/>
              <a:t>из поселка Караульный </a:t>
            </a:r>
            <a:r>
              <a:rPr lang="ru-RU" dirty="0"/>
              <a:t>Тулунского </a:t>
            </a:r>
            <a:r>
              <a:rPr lang="ru-RU" dirty="0" smtClean="0"/>
              <a:t>района </a:t>
            </a:r>
            <a:r>
              <a:rPr lang="ru-RU" dirty="0"/>
              <a:t>Иркутской области. Войну закончил в Норвегии. </a:t>
            </a:r>
          </a:p>
          <a:p>
            <a:r>
              <a:rPr lang="ru-RU" dirty="0"/>
              <a:t>Мой прапрадед был  командиром отделения связи 405 артиллерийского </a:t>
            </a:r>
            <a:r>
              <a:rPr lang="ru-RU" dirty="0" smtClean="0"/>
              <a:t>полка </a:t>
            </a:r>
            <a:r>
              <a:rPr lang="ru-RU" dirty="0"/>
              <a:t>114 стрелковой Свирской </a:t>
            </a:r>
            <a:r>
              <a:rPr lang="ru-RU" dirty="0" smtClean="0"/>
              <a:t>дивизии </a:t>
            </a:r>
            <a:r>
              <a:rPr lang="ru-RU" dirty="0"/>
              <a:t>14-й </a:t>
            </a:r>
            <a:r>
              <a:rPr lang="ru-RU" dirty="0" smtClean="0"/>
              <a:t>Армии</a:t>
            </a:r>
            <a:r>
              <a:rPr lang="ru-RU" dirty="0"/>
              <a:t> </a:t>
            </a:r>
            <a:r>
              <a:rPr lang="ru-RU" dirty="0" smtClean="0"/>
              <a:t>Карельского фронта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Он </a:t>
            </a:r>
            <a:r>
              <a:rPr lang="ru-RU" dirty="0"/>
              <a:t>был связистом, восстанавливал связь. Три раза был контужен.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7867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742">
        <p:split orient="vert"/>
      </p:transition>
    </mc:Choice>
    <mc:Fallback xmlns="">
      <p:transition spd="slow" advTm="674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75632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Награды Задворных Ф.А.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3728" y="908720"/>
            <a:ext cx="66247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just"/>
            <a:r>
              <a:rPr lang="ru-RU" dirty="0"/>
              <a:t>Награжден </a:t>
            </a:r>
            <a:r>
              <a:rPr lang="ru-RU" dirty="0" smtClean="0"/>
              <a:t>медалью </a:t>
            </a:r>
            <a:r>
              <a:rPr lang="ru-RU" dirty="0"/>
              <a:t>«За отвагу</a:t>
            </a:r>
            <a:r>
              <a:rPr lang="ru-RU" dirty="0" smtClean="0"/>
              <a:t>» </a:t>
            </a:r>
            <a:r>
              <a:rPr lang="ru-RU" dirty="0"/>
              <a:t>за то, что он 22.06.1944г. при форсировании </a:t>
            </a:r>
            <a:r>
              <a:rPr lang="ru-RU" dirty="0" smtClean="0"/>
              <a:t>реки </a:t>
            </a:r>
            <a:r>
              <a:rPr lang="ru-RU" dirty="0"/>
              <a:t>Свирь бесперебойно обеспечивал телефонной связью командование дивизиона, </a:t>
            </a:r>
            <a:r>
              <a:rPr lang="ru-RU" dirty="0" smtClean="0"/>
              <a:t>восстанавливая </a:t>
            </a:r>
            <a:r>
              <a:rPr lang="ru-RU" dirty="0"/>
              <a:t>ее под сильным артиллерийским огнем противника. </a:t>
            </a:r>
            <a:r>
              <a:rPr lang="ru-RU" dirty="0" smtClean="0"/>
              <a:t>24.06.1944г </a:t>
            </a:r>
            <a:r>
              <a:rPr lang="ru-RU" dirty="0"/>
              <a:t>при наступлении на </a:t>
            </a:r>
            <a:r>
              <a:rPr lang="ru-RU" dirty="0" smtClean="0"/>
              <a:t>деревню </a:t>
            </a:r>
            <a:r>
              <a:rPr lang="ru-RU" dirty="0"/>
              <a:t>Обжа он так же </a:t>
            </a:r>
            <a:r>
              <a:rPr lang="ru-RU" dirty="0" smtClean="0"/>
              <a:t>смог обеспечить </a:t>
            </a:r>
            <a:r>
              <a:rPr lang="ru-RU" dirty="0"/>
              <a:t>непрерывной </a:t>
            </a:r>
            <a:r>
              <a:rPr lang="ru-RU" dirty="0" smtClean="0"/>
              <a:t>связью командование </a:t>
            </a:r>
            <a:r>
              <a:rPr lang="ru-RU" dirty="0"/>
              <a:t>дивизиона, несколько раз устранял порывы, что </a:t>
            </a:r>
            <a:r>
              <a:rPr lang="ru-RU" dirty="0" smtClean="0"/>
              <a:t>помогало артдивизиону вести точный </a:t>
            </a:r>
            <a:r>
              <a:rPr lang="ru-RU" dirty="0"/>
              <a:t>артиллерийский огонь.</a:t>
            </a:r>
          </a:p>
          <a:p>
            <a:pPr algn="just"/>
            <a:r>
              <a:rPr lang="ru-RU" dirty="0" smtClean="0"/>
              <a:t>10 </a:t>
            </a:r>
            <a:r>
              <a:rPr lang="ru-RU" dirty="0"/>
              <a:t>октября 1944 года Задворных Ф.А. </a:t>
            </a:r>
            <a:r>
              <a:rPr lang="ru-RU" dirty="0" smtClean="0"/>
              <a:t>был </a:t>
            </a:r>
            <a:r>
              <a:rPr lang="ru-RU" dirty="0"/>
              <a:t>награжден </a:t>
            </a:r>
            <a:r>
              <a:rPr lang="ru-RU" dirty="0" smtClean="0"/>
              <a:t>орденом </a:t>
            </a:r>
            <a:r>
              <a:rPr lang="ru-RU" dirty="0"/>
              <a:t>Красной </a:t>
            </a:r>
            <a:r>
              <a:rPr lang="ru-RU" dirty="0" smtClean="0"/>
              <a:t>Звезды </a:t>
            </a:r>
            <a:r>
              <a:rPr lang="ru-RU" dirty="0"/>
              <a:t>за то, что в боях с немцами за высоту 237,1 в трудных условиях гористой местности, в предельно короткий срок </a:t>
            </a:r>
            <a:r>
              <a:rPr lang="ru-RU" dirty="0" smtClean="0"/>
              <a:t>смог дать </a:t>
            </a:r>
            <a:r>
              <a:rPr lang="ru-RU" dirty="0"/>
              <a:t>связь командиру подгруппы с командирами батарей, обеспечил своевременную пристрелку огней и рубежей. В период штурма </a:t>
            </a:r>
            <a:r>
              <a:rPr lang="ru-RU" dirty="0" smtClean="0"/>
              <a:t>опорного </a:t>
            </a:r>
            <a:r>
              <a:rPr lang="ru-RU" dirty="0"/>
              <a:t>пункта 11 раз рвалась связь, мой прапрадед под артиллерийским огнем </a:t>
            </a:r>
            <a:r>
              <a:rPr lang="ru-RU" dirty="0" smtClean="0"/>
              <a:t>восстановил </a:t>
            </a:r>
            <a:r>
              <a:rPr lang="ru-RU" dirty="0"/>
              <a:t>ее и обеспечил командира подгруппы </a:t>
            </a:r>
            <a:r>
              <a:rPr lang="ru-RU" dirty="0" smtClean="0"/>
              <a:t>возможностью управления </a:t>
            </a:r>
            <a:r>
              <a:rPr lang="ru-RU" dirty="0"/>
              <a:t>артиллерийским огнем для поддержки наступающей пехоты.</a:t>
            </a:r>
            <a:endParaRPr lang="ru-RU" dirty="0"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07" y="956350"/>
            <a:ext cx="1126061" cy="23900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49" y="4149080"/>
            <a:ext cx="1636379" cy="159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2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164">
        <p:split orient="vert"/>
      </p:transition>
    </mc:Choice>
    <mc:Fallback xmlns="">
      <p:transition spd="slow" advTm="2716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3600400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Наградной лист и приказ о награждении орденом «Красной Звезды»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67902"/>
            <a:ext cx="360040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4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98">
        <p:split orient="vert"/>
      </p:transition>
    </mc:Choice>
    <mc:Fallback xmlns="">
      <p:transition spd="slow" advTm="469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01" y="1524000"/>
            <a:ext cx="3248797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Приказ о награждении Задворных Ф.А. 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991">
        <p:split orient="vert"/>
      </p:transition>
    </mc:Choice>
    <mc:Fallback xmlns="">
      <p:transition spd="slow" advTm="599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772816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Дивизия</a:t>
            </a:r>
            <a:r>
              <a:rPr lang="ru-RU" dirty="0"/>
              <a:t>, где служил мой прапрадед, сформировалась в довоенное время, за два года до начала </a:t>
            </a:r>
            <a:r>
              <a:rPr lang="ru-RU" dirty="0" smtClean="0"/>
              <a:t>войны, </a:t>
            </a:r>
            <a:r>
              <a:rPr lang="ru-RU" dirty="0"/>
              <a:t>и ее </a:t>
            </a:r>
            <a:r>
              <a:rPr lang="ru-RU" dirty="0" smtClean="0"/>
              <a:t>назначением было</a:t>
            </a:r>
            <a:r>
              <a:rPr lang="ru-RU" dirty="0"/>
              <a:t>, как и других дивизий, охранять восточные районы нашей страны.</a:t>
            </a:r>
          </a:p>
          <a:p>
            <a:pPr algn="just"/>
            <a:r>
              <a:rPr lang="ru-RU" dirty="0"/>
              <a:t>• В начале войны дивизия пополняется бойцами, которые уже служили в Красной Армии, имели опыт службы.</a:t>
            </a:r>
          </a:p>
          <a:p>
            <a:pPr algn="just"/>
            <a:r>
              <a:rPr lang="ru-RU" dirty="0"/>
              <a:t>• Основное назначение дивизии было сражаться на самых трудных участках войны, там, где суровые климатические условия, там, где нужны были сильные духом солдаты.</a:t>
            </a:r>
          </a:p>
          <a:p>
            <a:pPr algn="just"/>
            <a:r>
              <a:rPr lang="ru-RU" dirty="0"/>
              <a:t>• 114-я дивизия в начале своего боевого пути в самый ответственный </a:t>
            </a:r>
            <a:r>
              <a:rPr lang="ru-RU" dirty="0" smtClean="0"/>
              <a:t>момент направляется </a:t>
            </a:r>
            <a:r>
              <a:rPr lang="ru-RU" dirty="0"/>
              <a:t>на очень важный </a:t>
            </a:r>
            <a:r>
              <a:rPr lang="ru-RU" dirty="0" smtClean="0"/>
              <a:t>участок, </a:t>
            </a:r>
            <a:r>
              <a:rPr lang="ru-RU" dirty="0"/>
              <a:t>где перед нашими войсками стояла задача </a:t>
            </a:r>
            <a:r>
              <a:rPr lang="ru-RU" dirty="0" smtClean="0"/>
              <a:t>не </a:t>
            </a:r>
            <a:r>
              <a:rPr lang="ru-RU" dirty="0"/>
              <a:t>дать сомкнуть внешнее кольцо немецких и финских войск в районе Ленинграда.</a:t>
            </a:r>
          </a:p>
          <a:p>
            <a:pPr algn="just"/>
            <a:r>
              <a:rPr lang="ru-RU" dirty="0"/>
              <a:t>• С 21 июня по 9 августа 1944 года </a:t>
            </a:r>
            <a:r>
              <a:rPr lang="ru-RU" dirty="0" smtClean="0"/>
              <a:t>в ходе </a:t>
            </a:r>
            <a:r>
              <a:rPr lang="ru-RU" dirty="0" err="1" smtClean="0"/>
              <a:t>Свирско</a:t>
            </a:r>
            <a:r>
              <a:rPr lang="ru-RU" dirty="0" smtClean="0"/>
              <a:t>-Петрозаводской операции дивизия </a:t>
            </a:r>
            <a:r>
              <a:rPr lang="ru-RU" dirty="0"/>
              <a:t>наступала на западном направлении, освобождая южную часть </a:t>
            </a:r>
            <a:r>
              <a:rPr lang="ru-RU" dirty="0" smtClean="0"/>
              <a:t>Карелии, </a:t>
            </a:r>
            <a:r>
              <a:rPr lang="ru-RU" dirty="0"/>
              <a:t>до самой границы с Финляндией. За это 114-я дивизия стала именоваться Свирской.</a:t>
            </a:r>
            <a:endParaRPr lang="ru-RU" dirty="0"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44394"/>
            <a:ext cx="7704856" cy="149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549">
        <p:split orient="vert"/>
      </p:transition>
    </mc:Choice>
    <mc:Fallback xmlns="">
      <p:transition spd="slow" advTm="3754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8"/>
            <a:ext cx="80648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Прапрабабушка </a:t>
            </a:r>
            <a:r>
              <a:rPr lang="ru-RU" dirty="0"/>
              <a:t>Задворных Пелагея Федоровна, когда прапрадеда забрали на </a:t>
            </a:r>
            <a:r>
              <a:rPr lang="ru-RU" dirty="0" smtClean="0"/>
              <a:t>войну, </a:t>
            </a:r>
            <a:r>
              <a:rPr lang="ru-RU" dirty="0"/>
              <a:t>осталась с четырьмя детьми на руках. Она продолжала работать в </a:t>
            </a:r>
            <a:r>
              <a:rPr lang="ru-RU" dirty="0" smtClean="0"/>
              <a:t>колхозе, где занимались выращиванием </a:t>
            </a:r>
            <a:r>
              <a:rPr lang="ru-RU" dirty="0"/>
              <a:t>скота, заготовкой леса. Поскольку они жили в Сибири, то в оккупации </a:t>
            </a:r>
            <a:r>
              <a:rPr lang="ru-RU" dirty="0" smtClean="0"/>
              <a:t>не </a:t>
            </a:r>
            <a:r>
              <a:rPr lang="ru-RU" dirty="0"/>
              <a:t>были.</a:t>
            </a:r>
          </a:p>
          <a:p>
            <a:pPr algn="just"/>
            <a:r>
              <a:rPr lang="ru-RU" dirty="0"/>
              <a:t>Два других прапрадеда и прапрабабушка были участниками трудового фронта, они работали на шахте, прапрадеды добывали уголь, один работал отбойщиком, другой крепильщиком, а прапрабабушка занималась погрузкой угля на поверхности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16" y="3068960"/>
            <a:ext cx="6768752" cy="334443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6011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139">
        <p:split orient="vert"/>
      </p:transition>
    </mc:Choice>
    <mc:Fallback xmlns="">
      <p:transition spd="slow" advTm="2213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7755" y="2708920"/>
            <a:ext cx="806489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1700" dirty="0" smtClean="0"/>
              <a:t>Я </a:t>
            </a:r>
            <a:r>
              <a:rPr lang="ru-RU" sz="1700" dirty="0"/>
              <a:t>очень горжусь своими предками! Я благодарен всем тем, кто защищал нашу Родину</a:t>
            </a:r>
            <a:r>
              <a:rPr lang="ru-RU" sz="1700" dirty="0" smtClean="0"/>
              <a:t>! </a:t>
            </a:r>
            <a:endParaRPr lang="ru-RU" sz="1700" dirty="0"/>
          </a:p>
          <a:p>
            <a:pPr algn="just"/>
            <a:r>
              <a:rPr lang="ru-RU" sz="1700" dirty="0"/>
              <a:t>	Много людей </a:t>
            </a:r>
            <a:r>
              <a:rPr lang="ru-RU" sz="1700" dirty="0" smtClean="0"/>
              <a:t>погибли </a:t>
            </a:r>
            <a:r>
              <a:rPr lang="ru-RU" sz="1700" dirty="0"/>
              <a:t>в первые </a:t>
            </a:r>
            <a:r>
              <a:rPr lang="ru-RU" sz="1700" dirty="0" smtClean="0"/>
              <a:t>дни </a:t>
            </a:r>
            <a:r>
              <a:rPr lang="ru-RU" sz="1700" dirty="0"/>
              <a:t>войны, но еще больше людей </a:t>
            </a:r>
            <a:r>
              <a:rPr lang="ru-RU" sz="1700" dirty="0" smtClean="0"/>
              <a:t>погибли </a:t>
            </a:r>
            <a:r>
              <a:rPr lang="ru-RU" sz="1700" dirty="0"/>
              <a:t>в течение долгих пяти лет, защищая нашу Родину от немецко-фашистских захватчиков. В каждом городе и во многих деревнях нашей большой страны можно найти </a:t>
            </a:r>
            <a:r>
              <a:rPr lang="ru-RU" sz="1700" dirty="0" smtClean="0"/>
              <a:t>памятники </a:t>
            </a:r>
            <a:r>
              <a:rPr lang="ru-RU" sz="1700" dirty="0"/>
              <a:t>односельчанам и </a:t>
            </a:r>
            <a:r>
              <a:rPr lang="ru-RU" sz="1700" dirty="0" smtClean="0"/>
              <a:t>землякам, ушедшим на фронт </a:t>
            </a:r>
            <a:r>
              <a:rPr lang="ru-RU" sz="1700" dirty="0"/>
              <a:t>и не вернувшимся с войны. </a:t>
            </a:r>
            <a:endParaRPr lang="ru-RU" sz="1700" dirty="0" smtClean="0"/>
          </a:p>
          <a:p>
            <a:pPr algn="just"/>
            <a:r>
              <a:rPr lang="ru-RU" sz="1700" dirty="0" smtClean="0"/>
              <a:t>	В </a:t>
            </a:r>
            <a:r>
              <a:rPr lang="ru-RU" sz="1700" dirty="0"/>
              <a:t>2015 году </a:t>
            </a:r>
            <a:r>
              <a:rPr lang="ru-RU" sz="1700" dirty="0" smtClean="0"/>
              <a:t>исполнилось </a:t>
            </a:r>
            <a:r>
              <a:rPr lang="ru-RU" sz="1700" b="1" dirty="0" smtClean="0"/>
              <a:t>70 </a:t>
            </a:r>
            <a:r>
              <a:rPr lang="ru-RU" sz="1700" b="1" dirty="0"/>
              <a:t>лет Победы в Великой Отечественной войне.</a:t>
            </a:r>
            <a:r>
              <a:rPr lang="ru-RU" sz="1700" dirty="0"/>
              <a:t> И уже очень многих участников, ветеранов войны нет с нами.  Мы всегда будем </a:t>
            </a:r>
            <a:r>
              <a:rPr lang="ru-RU" sz="1700" dirty="0" smtClean="0"/>
              <a:t>чтить </a:t>
            </a:r>
            <a:r>
              <a:rPr lang="ru-RU" sz="1700" dirty="0"/>
              <a:t>и уважать память тех, кто </a:t>
            </a:r>
            <a:r>
              <a:rPr lang="ru-RU" sz="1700" dirty="0" smtClean="0"/>
              <a:t>отдал </a:t>
            </a:r>
            <a:r>
              <a:rPr lang="ru-RU" sz="1700" dirty="0"/>
              <a:t>жизнь ради нашего </a:t>
            </a:r>
            <a:r>
              <a:rPr lang="ru-RU" sz="1700" dirty="0" smtClean="0"/>
              <a:t>мирного будущего. </a:t>
            </a:r>
          </a:p>
          <a:p>
            <a:pPr algn="just"/>
            <a:r>
              <a:rPr lang="ru-RU" sz="1700" dirty="0"/>
              <a:t> </a:t>
            </a:r>
            <a:r>
              <a:rPr lang="ru-RU" sz="1700" dirty="0" smtClean="0"/>
              <a:t>               Мы </a:t>
            </a:r>
            <a:r>
              <a:rPr lang="ru-RU" sz="1700" dirty="0"/>
              <a:t>должны помнить и никогда не забывать, какой ценой был завоеван мир на нашей родной земле.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67872"/>
            <a:ext cx="2337172" cy="244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1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788">
        <p:split orient="vert"/>
      </p:transition>
    </mc:Choice>
    <mc:Fallback xmlns="">
      <p:transition spd="slow" advTm="3478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620688"/>
            <a:ext cx="1905000" cy="18288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2232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9 мая 2015 года наша страна отметила великий праздник –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70 -летие Победы в Великой Отечественной войне.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8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754">
        <p:split orient="vert"/>
      </p:transition>
    </mc:Choice>
    <mc:Fallback xmlns="">
      <p:transition spd="slow" advTm="575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670" y="260648"/>
            <a:ext cx="856895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21 </a:t>
            </a:r>
            <a:r>
              <a:rPr lang="ru-RU" dirty="0"/>
              <a:t>июня 1941 года люди вечером возвращались  </a:t>
            </a:r>
            <a:r>
              <a:rPr lang="ru-RU" dirty="0" smtClean="0"/>
              <a:t>домой:  </a:t>
            </a:r>
            <a:r>
              <a:rPr lang="ru-RU" dirty="0"/>
              <a:t>кто с танцев, кто из </a:t>
            </a:r>
            <a:r>
              <a:rPr lang="ru-RU" dirty="0" smtClean="0"/>
              <a:t>кино </a:t>
            </a:r>
            <a:r>
              <a:rPr lang="ru-RU" b="1" dirty="0" smtClean="0"/>
              <a:t>-</a:t>
            </a:r>
            <a:r>
              <a:rPr lang="ru-RU" dirty="0" smtClean="0"/>
              <a:t> и </a:t>
            </a:r>
            <a:r>
              <a:rPr lang="ru-RU" dirty="0"/>
              <a:t>никто даже не мог представить себе, что через несколько часов их жизнь </a:t>
            </a:r>
            <a:r>
              <a:rPr lang="ru-RU" dirty="0" smtClean="0"/>
              <a:t>изменится навсегда: на </a:t>
            </a:r>
            <a:r>
              <a:rPr lang="ru-RU" dirty="0"/>
              <a:t>их родную землю придёт </a:t>
            </a:r>
            <a:r>
              <a:rPr lang="ru-RU" dirty="0" smtClean="0"/>
              <a:t>война</a:t>
            </a:r>
            <a:r>
              <a:rPr lang="ru-RU" dirty="0"/>
              <a:t>. Германия без объявления войны </a:t>
            </a:r>
            <a:r>
              <a:rPr lang="ru-RU" dirty="0" smtClean="0"/>
              <a:t>напала </a:t>
            </a:r>
            <a:r>
              <a:rPr lang="ru-RU" dirty="0"/>
              <a:t>на Советский Союз и </a:t>
            </a:r>
            <a:r>
              <a:rPr lang="ru-RU" dirty="0" smtClean="0"/>
              <a:t>принесла </a:t>
            </a:r>
            <a:r>
              <a:rPr lang="ru-RU" dirty="0"/>
              <a:t>с собой смерть и разрушения.</a:t>
            </a:r>
          </a:p>
          <a:p>
            <a:pPr algn="just"/>
            <a:r>
              <a:rPr lang="ru-RU" dirty="0" smtClean="0"/>
              <a:t>	Я </a:t>
            </a:r>
            <a:r>
              <a:rPr lang="ru-RU" dirty="0"/>
              <a:t>даже не могу себе представить, </a:t>
            </a:r>
            <a:r>
              <a:rPr lang="ru-RU" dirty="0" smtClean="0"/>
              <a:t>насколько </a:t>
            </a:r>
            <a:r>
              <a:rPr lang="ru-RU" dirty="0"/>
              <a:t>это было тяжело и страшно. Я восхищаюсь </a:t>
            </a:r>
            <a:r>
              <a:rPr lang="ru-RU" dirty="0" smtClean="0"/>
              <a:t>самоотверженностью </a:t>
            </a:r>
            <a:r>
              <a:rPr lang="ru-RU" dirty="0"/>
              <a:t>и </a:t>
            </a:r>
            <a:r>
              <a:rPr lang="ru-RU" dirty="0" smtClean="0"/>
              <a:t>мужеством советских солдат, </a:t>
            </a:r>
            <a:r>
              <a:rPr lang="ru-RU" dirty="0"/>
              <a:t>с  </a:t>
            </a:r>
            <a:r>
              <a:rPr lang="ru-RU" dirty="0" smtClean="0"/>
              <a:t>которым они встали </a:t>
            </a:r>
            <a:r>
              <a:rPr lang="ru-RU" dirty="0"/>
              <a:t>на защиту нашей Родины. Никто не остался в стороне. Молодые ребята приписывали себе </a:t>
            </a:r>
            <a:r>
              <a:rPr lang="ru-RU" dirty="0" smtClean="0"/>
              <a:t>годы </a:t>
            </a:r>
            <a:r>
              <a:rPr lang="ru-RU" dirty="0"/>
              <a:t>и уходили на фронт, женщины шли и выполняли тяжелую мужскую работу, даже дети старались помочь, чем могли. Нельзя сказать, кому было </a:t>
            </a:r>
            <a:r>
              <a:rPr lang="ru-RU" dirty="0" smtClean="0"/>
              <a:t>легче - </a:t>
            </a:r>
            <a:r>
              <a:rPr lang="ru-RU" dirty="0"/>
              <a:t>всем было тяжело, но никто не опустил </a:t>
            </a:r>
            <a:r>
              <a:rPr lang="ru-RU" dirty="0" smtClean="0"/>
              <a:t>руки - </a:t>
            </a:r>
            <a:r>
              <a:rPr lang="ru-RU" dirty="0"/>
              <a:t>все боролись. Мне </a:t>
            </a:r>
            <a:r>
              <a:rPr lang="ru-RU" dirty="0" smtClean="0"/>
              <a:t>кажется, </a:t>
            </a:r>
            <a:r>
              <a:rPr lang="ru-RU" dirty="0"/>
              <a:t>это вера  и надежда в скорую победу </a:t>
            </a:r>
            <a:r>
              <a:rPr lang="ru-RU" dirty="0" smtClean="0"/>
              <a:t>придавали </a:t>
            </a:r>
            <a:r>
              <a:rPr lang="ru-RU" dirty="0"/>
              <a:t>людям силы. Они шли к </a:t>
            </a:r>
            <a:r>
              <a:rPr lang="ru-RU" dirty="0" smtClean="0"/>
              <a:t>ней </a:t>
            </a:r>
            <a:r>
              <a:rPr lang="ru-RU" dirty="0"/>
              <a:t>то большими, то маленькими шагами, </a:t>
            </a:r>
            <a:r>
              <a:rPr lang="ru-RU" dirty="0" smtClean="0"/>
              <a:t>и </a:t>
            </a:r>
            <a:r>
              <a:rPr lang="ru-RU" dirty="0"/>
              <a:t>каждый день </a:t>
            </a:r>
            <a:r>
              <a:rPr lang="ru-RU" dirty="0" smtClean="0"/>
              <a:t>приближал </a:t>
            </a:r>
            <a:r>
              <a:rPr lang="ru-RU" dirty="0"/>
              <a:t>их к заветной цели </a:t>
            </a:r>
            <a:r>
              <a:rPr lang="ru-RU" dirty="0" smtClean="0"/>
              <a:t>- к </a:t>
            </a:r>
            <a:r>
              <a:rPr lang="ru-RU" b="1" dirty="0"/>
              <a:t>ПОБЕДЕ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	Я </a:t>
            </a:r>
            <a:r>
              <a:rPr lang="ru-RU" dirty="0"/>
              <a:t>смотрел много фильмов про Великую Отечественную войну, мои родители, бабушки и дедушки мне много про нее рассказывали. Про </a:t>
            </a:r>
            <a:r>
              <a:rPr lang="ru-RU" dirty="0" smtClean="0"/>
              <a:t>героев, совершивших </a:t>
            </a:r>
            <a:r>
              <a:rPr lang="ru-RU" dirty="0"/>
              <a:t>великие подвиги, про жителей блокадного Ленинграда, про </a:t>
            </a:r>
            <a:r>
              <a:rPr lang="ru-RU" dirty="0" smtClean="0"/>
              <a:t>заключенных, </a:t>
            </a:r>
            <a:r>
              <a:rPr lang="ru-RU" dirty="0"/>
              <a:t>которых сгоняли в концлагеря, про </a:t>
            </a:r>
            <a:r>
              <a:rPr lang="ru-RU" dirty="0" smtClean="0"/>
              <a:t>победы </a:t>
            </a:r>
            <a:r>
              <a:rPr lang="ru-RU" dirty="0"/>
              <a:t>в больших сражениях. Но никакие истории и фильмы не могут передать всего того ужаса, тех лишений и </a:t>
            </a:r>
            <a:r>
              <a:rPr lang="ru-RU" dirty="0" smtClean="0"/>
              <a:t>потерь, </a:t>
            </a:r>
            <a:r>
              <a:rPr lang="ru-RU" dirty="0"/>
              <a:t>которые перенесли наши родные и </a:t>
            </a:r>
            <a:r>
              <a:rPr lang="ru-RU" dirty="0" smtClean="0"/>
              <a:t>близкие, </a:t>
            </a:r>
            <a:r>
              <a:rPr lang="ru-RU" dirty="0"/>
              <a:t>жившие в военное время. Наверное, поэтому они так не </a:t>
            </a:r>
            <a:r>
              <a:rPr lang="ru-RU" dirty="0" smtClean="0"/>
              <a:t>любят </a:t>
            </a:r>
            <a:r>
              <a:rPr lang="ru-RU" dirty="0"/>
              <a:t>говорить о </a:t>
            </a:r>
            <a:r>
              <a:rPr lang="ru-RU" dirty="0" smtClean="0"/>
              <a:t>войне: </a:t>
            </a:r>
            <a:r>
              <a:rPr lang="ru-RU" dirty="0"/>
              <a:t>эти воспоминания </a:t>
            </a:r>
            <a:r>
              <a:rPr lang="ru-RU" dirty="0" smtClean="0"/>
              <a:t>приносят им много </a:t>
            </a:r>
            <a:r>
              <a:rPr lang="ru-RU" dirty="0"/>
              <a:t>боли.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737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182">
        <p:split orient="vert"/>
      </p:transition>
    </mc:Choice>
    <mc:Fallback xmlns="">
      <p:transition spd="slow" advTm="6018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560" y="764704"/>
            <a:ext cx="848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 В </a:t>
            </a:r>
            <a:r>
              <a:rPr lang="ru-RU" dirty="0"/>
              <a:t>истории мой семьи тоже есть свои </a:t>
            </a:r>
            <a:r>
              <a:rPr lang="ru-RU" dirty="0" smtClean="0"/>
              <a:t>герои</a:t>
            </a:r>
            <a:r>
              <a:rPr lang="ru-RU" dirty="0"/>
              <a:t>. В Великой Отечественной войне </a:t>
            </a:r>
            <a:r>
              <a:rPr lang="ru-RU" dirty="0" smtClean="0"/>
              <a:t>принимали участие два </a:t>
            </a:r>
            <a:r>
              <a:rPr lang="ru-RU" dirty="0"/>
              <a:t>моих прапрадеда. Они не любили говорить о войне.  Информацию о них приходилось собирать по </a:t>
            </a:r>
            <a:r>
              <a:rPr lang="ru-RU" dirty="0" smtClean="0"/>
              <a:t>крупицам</a:t>
            </a:r>
            <a:r>
              <a:rPr lang="ru-RU" dirty="0"/>
              <a:t>, многое, что я узнал о </a:t>
            </a:r>
            <a:r>
              <a:rPr lang="ru-RU" dirty="0" smtClean="0"/>
              <a:t>них, взято </a:t>
            </a:r>
            <a:r>
              <a:rPr lang="ru-RU" dirty="0"/>
              <a:t>из наградных листов и личных карточек.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14" y="2204864"/>
            <a:ext cx="3658344" cy="3789040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897391"/>
              </p:ext>
            </p:extLst>
          </p:nvPr>
        </p:nvGraphicFramePr>
        <p:xfrm>
          <a:off x="5652120" y="2118538"/>
          <a:ext cx="2880320" cy="3961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r:id="rId4" imgW="997458" imgH="1487043" progId="Visio.Drawing.11">
                  <p:embed/>
                </p:oleObj>
              </mc:Choice>
              <mc:Fallback>
                <p:oleObj r:id="rId4" imgW="997458" imgH="148704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2118538"/>
                        <a:ext cx="2880320" cy="39616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408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229">
        <p:split orient="vert"/>
      </p:transition>
    </mc:Choice>
    <mc:Fallback xmlns="">
      <p:transition spd="slow" advTm="1122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3451097" cy="50736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4008" y="1074555"/>
            <a:ext cx="38164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Проскурин Иван </a:t>
            </a:r>
            <a:r>
              <a:rPr lang="ru-RU" b="1" dirty="0" smtClean="0"/>
              <a:t>Давыдович, </a:t>
            </a:r>
            <a:r>
              <a:rPr lang="ru-RU" dirty="0"/>
              <a:t>1911 г.р. до войны работал в деревне Бабанино, Горшеченского района, Курской области шофером на полуторке. Вместе с моей </a:t>
            </a:r>
            <a:r>
              <a:rPr lang="ru-RU" dirty="0" smtClean="0"/>
              <a:t>прапрабабушкой Проскуриной  </a:t>
            </a:r>
            <a:r>
              <a:rPr lang="ru-RU" dirty="0"/>
              <a:t>Еленой Трофимовной воспитывал троих сыновей: Виктора 9 лет,  Михаила 5 лет и Николая 2 лет. </a:t>
            </a:r>
            <a:r>
              <a:rPr lang="ru-RU" dirty="0" smtClean="0"/>
              <a:t>В преддверии войны, в </a:t>
            </a:r>
            <a:r>
              <a:rPr lang="ru-RU" dirty="0"/>
              <a:t>народе </a:t>
            </a:r>
            <a:r>
              <a:rPr lang="ru-RU" dirty="0" smtClean="0"/>
              <a:t>бытовало </a:t>
            </a:r>
            <a:r>
              <a:rPr lang="ru-RU" dirty="0"/>
              <a:t>мнение, что </a:t>
            </a:r>
            <a:r>
              <a:rPr lang="ru-RU" dirty="0" smtClean="0"/>
              <a:t>в случае нападения врага, войну </a:t>
            </a:r>
            <a:r>
              <a:rPr lang="ru-RU" dirty="0"/>
              <a:t>будем вести на чужой территории. Прапрадед Иван считал, что после призыва ему дадут новую машину, на которой он поедет на фронт. В реальности </a:t>
            </a:r>
            <a:r>
              <a:rPr lang="ru-RU" dirty="0" smtClean="0"/>
              <a:t>все оказалось совсем не так. </a:t>
            </a:r>
            <a:r>
              <a:rPr lang="ru-RU" dirty="0"/>
              <a:t>Ему пришлось воевать на </a:t>
            </a:r>
            <a:r>
              <a:rPr lang="ru-RU" dirty="0" smtClean="0"/>
              <a:t>своей земле и на </a:t>
            </a:r>
            <a:r>
              <a:rPr lang="ru-RU" dirty="0"/>
              <a:t>старой колхозной полуторке. </a:t>
            </a:r>
            <a:endParaRPr lang="ru-RU" dirty="0">
              <a:effectLst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755576" y="424966"/>
            <a:ext cx="8219256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Проскурин Иван Давыдович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7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879">
        <p:split orient="vert"/>
      </p:transition>
    </mc:Choice>
    <mc:Fallback xmlns="">
      <p:transition spd="slow" advTm="3187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628800"/>
            <a:ext cx="8172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1700" dirty="0" smtClean="0"/>
              <a:t>Попал </a:t>
            </a:r>
            <a:r>
              <a:rPr lang="ru-RU" sz="1700" dirty="0"/>
              <a:t>он служить рядовым в 22-отдельную санитарную  роту Калининского фронта – шофером. Участвовал в боях под Москвой,  за что был удостоен медали «За оборону Москвы»  Был демобилизован из армии в 1944 </a:t>
            </a:r>
            <a:r>
              <a:rPr lang="ru-RU" sz="1700" dirty="0" smtClean="0"/>
              <a:t>году, </a:t>
            </a:r>
            <a:r>
              <a:rPr lang="ru-RU" sz="1700" dirty="0"/>
              <a:t>как инвалид войны 2 группы. Когда мой дедушка спросил у него, как он потерял ногу, то прапрадед Иван рассказал ему </a:t>
            </a:r>
            <a:r>
              <a:rPr lang="ru-RU" sz="1700" dirty="0" smtClean="0"/>
              <a:t>историю. </a:t>
            </a:r>
            <a:r>
              <a:rPr lang="ru-RU" sz="1700" dirty="0"/>
              <a:t>«Во время </a:t>
            </a:r>
            <a:r>
              <a:rPr lang="ru-RU" sz="1700" dirty="0" smtClean="0"/>
              <a:t>войны </a:t>
            </a:r>
            <a:r>
              <a:rPr lang="ru-RU" sz="1700" dirty="0"/>
              <a:t>он часто вывозил раненых с поля боя. И вот </a:t>
            </a:r>
            <a:r>
              <a:rPr lang="ru-RU" sz="1700" dirty="0" smtClean="0"/>
              <a:t>однажды, </a:t>
            </a:r>
            <a:r>
              <a:rPr lang="ru-RU" sz="1700" dirty="0"/>
              <a:t>когда он перевозил раненых в госпиталь, их колонну начали бомбить </a:t>
            </a:r>
            <a:r>
              <a:rPr lang="ru-RU" sz="1700" dirty="0" smtClean="0"/>
              <a:t>самолеты фашистов. </a:t>
            </a:r>
            <a:r>
              <a:rPr lang="ru-RU" sz="1700" dirty="0"/>
              <a:t>Он стал помогать раненым добраться до лесополосы, и когда он снова вернулся к машине, рядом разорвался снаряд и осколком ему оторвало ступню и ранило в руку. Когда бомбежка закончилась, его вместе с другими ранеными отвезли в госпиталь. Там ему три раза делали операцию, так как начиналась гангрена. В итоге он полностью потерял ногу». За </a:t>
            </a:r>
            <a:r>
              <a:rPr lang="ru-RU" sz="1700" dirty="0" smtClean="0"/>
              <a:t>этот подвиг </a:t>
            </a:r>
            <a:r>
              <a:rPr lang="ru-RU" sz="1700" dirty="0"/>
              <a:t>его наградили  орденом Славы 3 степени. Но это награждение состоялось почти через сорок лет после войны, благодаря военному комиссару г. </a:t>
            </a:r>
            <a:r>
              <a:rPr lang="ru-RU" sz="1700" dirty="0" smtClean="0"/>
              <a:t>Железногорска </a:t>
            </a:r>
            <a:r>
              <a:rPr lang="ru-RU" sz="1700" dirty="0"/>
              <a:t>Курской </a:t>
            </a:r>
            <a:r>
              <a:rPr lang="ru-RU" sz="1700" dirty="0" smtClean="0"/>
              <a:t>области </a:t>
            </a:r>
            <a:r>
              <a:rPr lang="ru-RU" sz="1700" dirty="0"/>
              <a:t>полковнику Ампилову. Он запрашивал архивные документы, искал свидетелей.  В 1985 </a:t>
            </a:r>
            <a:r>
              <a:rPr lang="ru-RU" sz="1700" dirty="0" smtClean="0"/>
              <a:t>году, согласно Указу </a:t>
            </a:r>
            <a:r>
              <a:rPr lang="ru-RU" sz="1700" dirty="0"/>
              <a:t>Президиума Верховного Совета СССР от 11 марта 1985 года "О награждении орденом Отечественной войны активных участников Великой Отечественной войны 1941-1945 </a:t>
            </a:r>
            <a:r>
              <a:rPr lang="ru-RU" sz="1700" dirty="0" smtClean="0"/>
              <a:t>годов», </a:t>
            </a:r>
            <a:r>
              <a:rPr lang="ru-RU" sz="1700" dirty="0"/>
              <a:t>Проскурин Иван </a:t>
            </a:r>
            <a:r>
              <a:rPr lang="ru-RU" sz="1700" dirty="0" smtClean="0"/>
              <a:t>Давыдович был </a:t>
            </a:r>
            <a:r>
              <a:rPr lang="ru-RU" sz="1700" dirty="0"/>
              <a:t>награжден Орденом Отечественной войны I степени.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8064896" cy="227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1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1105">
        <p:split orient="vert"/>
      </p:transition>
    </mc:Choice>
    <mc:Fallback xmlns="">
      <p:transition spd="slow" advTm="5110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43784" y="404664"/>
            <a:ext cx="7819020" cy="39247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Награды Проскурина И.Д.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9" y="1052736"/>
            <a:ext cx="8130879" cy="496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7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353">
        <p:split orient="vert"/>
      </p:transition>
    </mc:Choice>
    <mc:Fallback xmlns="">
      <p:transition spd="slow" advTm="935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4784"/>
            <a:ext cx="3424060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Учетная карточка Проскурина И.Д.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1484784"/>
            <a:ext cx="3515077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587">
        <p:split orient="vert"/>
      </p:transition>
    </mc:Choice>
    <mc:Fallback xmlns="">
      <p:transition spd="slow" advTm="858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Наградной лист Проскурина И.Д.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556792"/>
            <a:ext cx="3659320" cy="4572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3456384" cy="4572000"/>
          </a:xfrm>
        </p:spPr>
      </p:pic>
    </p:spTree>
    <p:extLst>
      <p:ext uri="{BB962C8B-B14F-4D97-AF65-F5344CB8AC3E}">
        <p14:creationId xmlns:p14="http://schemas.microsoft.com/office/powerpoint/2010/main" val="630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601">
        <p:split orient="vert"/>
      </p:transition>
    </mc:Choice>
    <mc:Fallback xmlns="">
      <p:transition spd="slow" advTm="1660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491</TotalTime>
  <Words>436</Words>
  <Application>Microsoft Office PowerPoint</Application>
  <PresentationFormat>Экран (4:3)</PresentationFormat>
  <Paragraphs>40</Paragraphs>
  <Slides>18</Slides>
  <Notes>2</Notes>
  <HiddenSlides>0</HiddenSlides>
  <MMClips>5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Wingdings 2</vt:lpstr>
      <vt:lpstr>Constantia</vt:lpstr>
      <vt:lpstr>Calibri</vt:lpstr>
      <vt:lpstr>Times New Roman</vt:lpstr>
      <vt:lpstr>Бумажная</vt:lpstr>
      <vt:lpstr>Документ Microsoft Visio</vt:lpstr>
      <vt:lpstr>Подвиг Ваш бессмертен, память вечна….</vt:lpstr>
      <vt:lpstr>9 мая 2015 года наша страна отметила великий праздник –  70 -летие Победы в Великой Отечественной войне.</vt:lpstr>
      <vt:lpstr>Презентация PowerPoint</vt:lpstr>
      <vt:lpstr>Презентация PowerPoint</vt:lpstr>
      <vt:lpstr>Проскурин Иван Давыдович</vt:lpstr>
      <vt:lpstr>Презентация PowerPoint</vt:lpstr>
      <vt:lpstr>Награды Проскурина И.Д.</vt:lpstr>
      <vt:lpstr>Учетная карточка Проскурина И.Д.</vt:lpstr>
      <vt:lpstr>Наградной лист Проскурина И.Д.</vt:lpstr>
      <vt:lpstr>Презентация PowerPoint</vt:lpstr>
      <vt:lpstr>Презентация PowerPoint</vt:lpstr>
      <vt:lpstr>Задворных Федор Андреевич</vt:lpstr>
      <vt:lpstr>Награды Задворных Ф.А.</vt:lpstr>
      <vt:lpstr>Наградной лист и приказ о награждении орденом «Красной Звезды»</vt:lpstr>
      <vt:lpstr>Приказ о награждении Задворных Ф.А.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Подвиг Ваш Бессмертен, память вечна….</dc:title>
  <dc:creator>Kotik</dc:creator>
  <cp:lastModifiedBy>Сюбаев Андрей Нагимович</cp:lastModifiedBy>
  <cp:revision>55</cp:revision>
  <dcterms:created xsi:type="dcterms:W3CDTF">2014-12-15T21:00:13Z</dcterms:created>
  <dcterms:modified xsi:type="dcterms:W3CDTF">2015-12-21T10:24:57Z</dcterms:modified>
</cp:coreProperties>
</file>