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4FD9-6363-447F-8720-0950B50FD11B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86AE-26DB-49B9-A01A-4A0ECEB7C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136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4FD9-6363-447F-8720-0950B50FD11B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86AE-26DB-49B9-A01A-4A0ECEB7C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17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4FD9-6363-447F-8720-0950B50FD11B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86AE-26DB-49B9-A01A-4A0ECEB7C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29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4FD9-6363-447F-8720-0950B50FD11B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86AE-26DB-49B9-A01A-4A0ECEB7C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67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4FD9-6363-447F-8720-0950B50FD11B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86AE-26DB-49B9-A01A-4A0ECEB7C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754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4FD9-6363-447F-8720-0950B50FD11B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86AE-26DB-49B9-A01A-4A0ECEB7C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51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4FD9-6363-447F-8720-0950B50FD11B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86AE-26DB-49B9-A01A-4A0ECEB7C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25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4FD9-6363-447F-8720-0950B50FD11B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86AE-26DB-49B9-A01A-4A0ECEB7C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155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4FD9-6363-447F-8720-0950B50FD11B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86AE-26DB-49B9-A01A-4A0ECEB7C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38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4FD9-6363-447F-8720-0950B50FD11B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86AE-26DB-49B9-A01A-4A0ECEB7C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08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4FD9-6363-447F-8720-0950B50FD11B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86AE-26DB-49B9-A01A-4A0ECEB7C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88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74FD9-6363-447F-8720-0950B50FD11B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886AE-26DB-49B9-A01A-4A0ECEB7C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03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59863" y="476672"/>
            <a:ext cx="7523477" cy="138499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Ах, сколько грусти в слове «ветеран»!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Но сколько здесь почёта и тепла!</a:t>
            </a:r>
            <a:r>
              <a:rPr lang="ru-RU" alt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                              </a:t>
            </a:r>
            <a:endParaRPr lang="ru-RU" alt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7" name="Picture 14" descr="E:\Злобина Лена\скачанные файлы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63" y="2132856"/>
            <a:ext cx="4100169" cy="2715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03982" y="4592131"/>
            <a:ext cx="3988656" cy="138499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Monotype Corsiva" pitchFamily="66" charset="0"/>
              </a:rPr>
              <a:t>Злобина Елена,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Monotype Corsiva" pitchFamily="66" charset="0"/>
              </a:rPr>
              <a:t>8 класс, ГБОУ «Школа №9</a:t>
            </a:r>
            <a:r>
              <a:rPr lang="ru-RU" altLang="ru-RU" b="1" dirty="0" smtClean="0">
                <a:solidFill>
                  <a:srgbClr val="002060"/>
                </a:solidFill>
                <a:latin typeface="Monotype Corsiva" pitchFamily="66" charset="0"/>
              </a:rPr>
              <a:t>»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smtClean="0">
                <a:solidFill>
                  <a:srgbClr val="002060"/>
                </a:solidFill>
                <a:latin typeface="Monotype Corsiva" pitchFamily="66" charset="0"/>
              </a:rPr>
              <a:t>г. </a:t>
            </a:r>
            <a:r>
              <a:rPr lang="ru-RU" altLang="ru-RU" b="1" dirty="0" smtClean="0">
                <a:solidFill>
                  <a:srgbClr val="002060"/>
                </a:solidFill>
                <a:latin typeface="Monotype Corsiva" pitchFamily="66" charset="0"/>
              </a:rPr>
              <a:t>Москва</a:t>
            </a:r>
            <a:endParaRPr lang="ru-RU" alt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7" name="Picture 3" descr="C:\Documents and Settings\START\Рабочий стол\zagruzhennoe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6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85777">
            <a:off x="5991808" y="2398726"/>
            <a:ext cx="2610452" cy="261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3469909" y="6135353"/>
            <a:ext cx="19848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 dirty="0">
                <a:solidFill>
                  <a:prstClr val="black"/>
                </a:solidFill>
                <a:latin typeface="Monotype Corsiva" pitchFamily="66" charset="0"/>
              </a:rPr>
              <a:t>Москва, 2015</a:t>
            </a:r>
          </a:p>
        </p:txBody>
      </p:sp>
    </p:spTree>
    <p:extLst>
      <p:ext uri="{BB962C8B-B14F-4D97-AF65-F5344CB8AC3E}">
        <p14:creationId xmlns:p14="http://schemas.microsoft.com/office/powerpoint/2010/main" val="104065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36782" y="404664"/>
            <a:ext cx="8352928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latin typeface="Monotype Corsiva" pitchFamily="66" charset="0"/>
              </a:rPr>
              <a:t>	</a:t>
            </a:r>
            <a:r>
              <a:rPr lang="ru-RU" altLang="ru-RU" b="1" dirty="0" smtClean="0">
                <a:latin typeface="Monotype Corsiva" pitchFamily="66" charset="0"/>
              </a:rPr>
              <a:t>Моя крёстная мама – Вера Ивановна Голубева – возглавляет аудиторскую фирму, она была студенткой моей мамы. Её сын Андрей – тоже бухгалтер и мамин выпускник. Под маминым научным руководством её студентка Шаронова Людмила Ивановна защитила диссертацию на соискание учёной степени кандидата экономических наук. Дочь Людмилы Татьяна тоже защитила дипломный проект под маминым руководством.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 dirty="0" smtClean="0">
                <a:latin typeface="Monotype Corsiva" pitchFamily="66" charset="0"/>
              </a:rPr>
              <a:t>	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 dirty="0">
                <a:latin typeface="Monotype Corsiva" pitchFamily="66" charset="0"/>
              </a:rPr>
              <a:t>	</a:t>
            </a:r>
            <a:r>
              <a:rPr lang="ru-RU" altLang="ru-RU" b="1" dirty="0" smtClean="0">
                <a:latin typeface="Monotype Corsiva" pitchFamily="66" charset="0"/>
              </a:rPr>
              <a:t>Около шести лет мама была заместителем заведующей кафедры «Бухгалтерский учёт и аудит» и учёным секретарём Совета по защите кандидатских диссертаций.</a:t>
            </a:r>
            <a:endParaRPr lang="ru-RU" altLang="ru-RU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88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10398" y="404664"/>
            <a:ext cx="8352928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latin typeface="Monotype Corsiva" pitchFamily="66" charset="0"/>
              </a:rPr>
              <a:t>	</a:t>
            </a:r>
            <a:r>
              <a:rPr lang="ru-RU" altLang="ru-RU" b="1" dirty="0" smtClean="0">
                <a:latin typeface="Monotype Corsiva" pitchFamily="66" charset="0"/>
              </a:rPr>
              <a:t>В трудовой книжке моей мамы указано всего три места работы: Московский полиграфический институт (теперь университет), Российская экономическая академия им. Г. В. Плеханова и Академия труда и социальных отношений. За свой безупречный труд она награждена юбилейной медалью «К 850-летию Москвы» и медалью «100 лет Профсоюзам России».  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13207"/>
            <a:ext cx="1722369" cy="304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057" y="3557650"/>
            <a:ext cx="1659802" cy="300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81128"/>
            <a:ext cx="2549922" cy="159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49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10398" y="404664"/>
            <a:ext cx="835292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latin typeface="Monotype Corsiva" pitchFamily="66" charset="0"/>
              </a:rPr>
              <a:t>	</a:t>
            </a:r>
            <a:r>
              <a:rPr lang="ru-RU" altLang="ru-RU" b="1" dirty="0" smtClean="0">
                <a:latin typeface="Monotype Corsiva" pitchFamily="66" charset="0"/>
              </a:rPr>
              <a:t>Проработав преподавателем почти сорок лет, в 2009 году моя мама закончила свою трудовую деятельность и занимается теперь моим воспитанием. Но её сердце по-прежнему принадлежит всем её выпускникам, которые навещают своего наставника, вспоминают студенческие годы, и она молодеет с ними душой. </a:t>
            </a:r>
          </a:p>
        </p:txBody>
      </p:sp>
      <p:pic>
        <p:nvPicPr>
          <p:cNvPr id="8194" name="Picture 2" descr="E:\Злобина Лена\скачанные файлы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12" y="3065332"/>
            <a:ext cx="4734027" cy="3536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185880" y="3212976"/>
            <a:ext cx="3564396" cy="310854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 dirty="0" smtClean="0">
                <a:latin typeface="Monotype Corsiva" pitchFamily="66" charset="0"/>
              </a:rPr>
              <a:t>Теперь мы с мамой систематизируем наш семейный архив,  пишем родословное древо, читаем пожелтевшие газеты, дедушкин </a:t>
            </a:r>
            <a:r>
              <a:rPr lang="ru-RU" altLang="ru-RU" b="1" smtClean="0">
                <a:latin typeface="Monotype Corsiva" pitchFamily="66" charset="0"/>
              </a:rPr>
              <a:t>фронтовой альбом.</a:t>
            </a:r>
            <a:endParaRPr lang="ru-RU" altLang="ru-RU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93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23528" y="476672"/>
            <a:ext cx="8352928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latin typeface="Monotype Corsiva" pitchFamily="66" charset="0"/>
              </a:rPr>
              <a:t>	</a:t>
            </a:r>
            <a:r>
              <a:rPr lang="ru-RU" altLang="ru-RU" b="1" dirty="0">
                <a:latin typeface="Monotype Corsiva" pitchFamily="66" charset="0"/>
              </a:rPr>
              <a:t>«Учителями славится Россия, ученики приносят славу ей», – говорится в стихотворении Андрея Дементьева. Эта мысль, высказанная поэтом, кажется мне очень справедливой! Да и сама жизнь убедительно доказывает это</a:t>
            </a:r>
            <a:r>
              <a:rPr lang="ru-RU" altLang="ru-RU" b="1" dirty="0" smtClean="0">
                <a:latin typeface="Monotype Corsiva" pitchFamily="66" charset="0"/>
              </a:rPr>
              <a:t>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 dirty="0">
                <a:latin typeface="Monotype Corsiva" pitchFamily="66" charset="0"/>
              </a:rPr>
              <a:t>	</a:t>
            </a:r>
            <a:r>
              <a:rPr lang="ru-RU" altLang="ru-RU" b="1" dirty="0" smtClean="0">
                <a:latin typeface="Monotype Corsiva" pitchFamily="66" charset="0"/>
              </a:rPr>
              <a:t>Моя мама, Злобина Любовь Александровна, почти 40 лет проработала преподавателем в  ВУЗе. Сейчас она не работает, но всегда стремится быть ближе к молодым. Она часто приходит ко мне в школу, ходит с нашим классом в театры, музеи, на выставки, общается с нами на разные темы. Иногда к нам домой приходят мои одноклассники, тогда мы смотрим семейные фотографии и слушаем мамины рассказы о её семье, работе.</a:t>
            </a:r>
            <a:endParaRPr lang="ru-RU" altLang="ru-RU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51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971600" y="5638757"/>
            <a:ext cx="7128792" cy="9541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 dirty="0" smtClean="0">
                <a:latin typeface="Monotype Corsiva" pitchFamily="66" charset="0"/>
              </a:rPr>
              <a:t>Я и мои одноклассницы  слушаем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 dirty="0" smtClean="0">
                <a:latin typeface="Monotype Corsiva" pitchFamily="66" charset="0"/>
              </a:rPr>
              <a:t>мамин рассказ о её трудовом пути.</a:t>
            </a:r>
            <a:r>
              <a:rPr lang="ru-RU" altLang="ru-RU" b="1" dirty="0">
                <a:latin typeface="Monotype Corsiva" pitchFamily="66" charset="0"/>
              </a:rPr>
              <a:t>	</a:t>
            </a:r>
          </a:p>
        </p:txBody>
      </p:sp>
      <p:pic>
        <p:nvPicPr>
          <p:cNvPr id="3" name="Picture 2" descr="C:\Documents and Settings\START\Рабочий стол\Проект планирование\Учителями славится россия\В гостях у Злобины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92" y="88461"/>
            <a:ext cx="7344816" cy="5487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4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08451" y="332656"/>
            <a:ext cx="835292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Monotype Corsiva" pitchFamily="66" charset="0"/>
              </a:rPr>
              <a:t>	Моя мама, </a:t>
            </a:r>
            <a:r>
              <a:rPr lang="ru-RU" altLang="ru-RU" b="1" dirty="0" smtClean="0">
                <a:latin typeface="Monotype Corsiva" pitchFamily="66" charset="0"/>
              </a:rPr>
              <a:t>москвичка в третьем поколении, родилась в семье фронтовика, участника Великой Отечественной войны. Её родители встретились после войны. Оба работали в полиграфии: </a:t>
            </a:r>
            <a:r>
              <a:rPr lang="ru-RU" altLang="ru-RU" b="1" dirty="0" err="1" smtClean="0">
                <a:latin typeface="Monotype Corsiva" pitchFamily="66" charset="0"/>
              </a:rPr>
              <a:t>хроморетушёр</a:t>
            </a:r>
            <a:r>
              <a:rPr lang="ru-RU" altLang="ru-RU" b="1" dirty="0" smtClean="0">
                <a:latin typeface="Monotype Corsiva" pitchFamily="66" charset="0"/>
              </a:rPr>
              <a:t> и бухгалтер. </a:t>
            </a:r>
            <a:endParaRPr lang="ru-RU" altLang="ru-RU" b="1" dirty="0">
              <a:latin typeface="Monotype Corsiva" pitchFamily="66" charset="0"/>
            </a:endParaRPr>
          </a:p>
        </p:txBody>
      </p:sp>
      <p:pic>
        <p:nvPicPr>
          <p:cNvPr id="2051" name="Picture 3" descr="C:\Documents and Settings\START\Рабочий стол\Проект планирование\Учителями славится россия\2 класс 222 школы апрель 1961 года маленькая лена справа от учительниц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671" y="2175476"/>
            <a:ext cx="4392488" cy="317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39552" y="5589240"/>
            <a:ext cx="8121826" cy="9541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Monotype Corsiva" pitchFamily="66" charset="0"/>
              </a:rPr>
              <a:t>2 класс 222 школы, апрель 1961 года.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Monotype Corsiva" pitchFamily="66" charset="0"/>
              </a:rPr>
              <a:t>Моя мама, маленькая Люба , справа от учительницы.</a:t>
            </a:r>
            <a:endParaRPr lang="ru-RU" alt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9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95536" y="116632"/>
            <a:ext cx="848186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 dirty="0" smtClean="0">
                <a:latin typeface="Monotype Corsiva" pitchFamily="66" charset="0"/>
              </a:rPr>
              <a:t>	Моя мама вспоминает: «У нас дома говорили о книгах, издательской деятельности, полиграфической продукции.  Летом я выезжала на отдых в пионерский лагерь, в основном, от работы родителей. Поэтому уже тогда на слуху у меня были названия издательств и типографий, полиграфических, бухгалтерских и финансовых терминов. Выбор ВУЗа после десяти классов был определён: я решила поступить в Московский полиграфический институт на экономический факультет». </a:t>
            </a:r>
            <a:endParaRPr lang="ru-RU" altLang="ru-RU" b="1" dirty="0">
              <a:latin typeface="Monotype Corsiva" pitchFamily="66" charset="0"/>
            </a:endParaRPr>
          </a:p>
        </p:txBody>
      </p:sp>
      <p:pic>
        <p:nvPicPr>
          <p:cNvPr id="3074" name="Picture 2" descr="C:\Documents and Settings\START\Рабочий стол\Проект планирование\Учителями славится россия\Книга о Москвовском полиграфическо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2016224" cy="258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53687" y="4388785"/>
            <a:ext cx="583264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 dirty="0" smtClean="0">
                <a:latin typeface="Monotype Corsiva" pitchFamily="66" charset="0"/>
              </a:rPr>
              <a:t>	После института мама училась в аспирантуре, защитила диссертацию на соискание учёной степени кандидата экономических наук.</a:t>
            </a:r>
          </a:p>
        </p:txBody>
      </p:sp>
    </p:spTree>
    <p:extLst>
      <p:ext uri="{BB962C8B-B14F-4D97-AF65-F5344CB8AC3E}">
        <p14:creationId xmlns:p14="http://schemas.microsoft.com/office/powerpoint/2010/main" val="208325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95535" y="116631"/>
            <a:ext cx="848186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 dirty="0" smtClean="0">
                <a:latin typeface="Monotype Corsiva" pitchFamily="66" charset="0"/>
              </a:rPr>
              <a:t>	В 80-х годах в институте открыли кафедру «Бухгалтерский учёт и аудит», которую возглавила доктор экономических наук, профессор Эля Владимировна Никольская, профессионал своего дела. Она была наставником моей мамы в течение многих лет.</a:t>
            </a:r>
            <a:endParaRPr lang="ru-RU" altLang="ru-RU" b="1" dirty="0">
              <a:latin typeface="Monotype Corsiva" pitchFamily="66" charset="0"/>
            </a:endParaRPr>
          </a:p>
        </p:txBody>
      </p:sp>
      <p:pic>
        <p:nvPicPr>
          <p:cNvPr id="4098" name="Picture 2" descr="C:\Documents and Settings\START\Рабочий стол\Проект планирование\Учителями славится россия\Рисунок (6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" t="6046" r="3748" b="2543"/>
          <a:stretch/>
        </p:blipFill>
        <p:spPr bwMode="auto">
          <a:xfrm>
            <a:off x="1403648" y="2363399"/>
            <a:ext cx="6408712" cy="4311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70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START\Рабочий стол\Проект планирование\Учителями славится россия\19мая 1987 год первый выпуск заочного отделения Злобина Любовь Александровна в первом ряду вторая справа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 t="3114" r="2456" b="3114"/>
          <a:stretch/>
        </p:blipFill>
        <p:spPr bwMode="auto">
          <a:xfrm>
            <a:off x="978030" y="116631"/>
            <a:ext cx="7166629" cy="5274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630199" y="5390880"/>
            <a:ext cx="8121826" cy="9541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Monotype Corsiva" pitchFamily="66" charset="0"/>
              </a:rPr>
              <a:t>19 мая 1987 год . Первый выпуск заочного отделения.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Monotype Corsiva" pitchFamily="66" charset="0"/>
              </a:rPr>
              <a:t>Моя мама в первом ряду, вторая справа.</a:t>
            </a:r>
            <a:endParaRPr lang="ru-RU" alt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06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932040" y="548680"/>
            <a:ext cx="3744416" cy="181588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Monotype Corsiva" pitchFamily="66" charset="0"/>
              </a:rPr>
              <a:t>В 2002 году моя мама стала автором учебного пособия «Деньги. Кредит. Банки». </a:t>
            </a:r>
            <a:endParaRPr lang="ru-RU" alt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C:\Documents and Settings\START\Рабочий стол\Проект планирование\Учителями славится россия\Книга Злобиной Л. А.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7" b="2424"/>
          <a:stretch/>
        </p:blipFill>
        <p:spPr bwMode="auto">
          <a:xfrm>
            <a:off x="179512" y="260648"/>
            <a:ext cx="4657966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265" y="3717032"/>
            <a:ext cx="3874170" cy="2582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63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36782" y="260648"/>
            <a:ext cx="8352928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latin typeface="Monotype Corsiva" pitchFamily="66" charset="0"/>
              </a:rPr>
              <a:t>	</a:t>
            </a:r>
            <a:r>
              <a:rPr lang="ru-RU" altLang="ru-RU" b="1" dirty="0" smtClean="0">
                <a:latin typeface="Monotype Corsiva" pitchFamily="66" charset="0"/>
              </a:rPr>
              <a:t>Моя мама с гордостью называет рабочие места своих дипломников: издательства «Дрофа», «Просвещение», редакции журналов «Работница», «Крестьянка», «Человек и закон», коммерческие банки, сберегательный банк России и другие. Я вижу, как искренне радуется она успехам своих учеников, связь с которыми не теряет до сих пор! Как-то я подумала: «А ведь, наверно, каждый учитель мечтает о том, чтобы его ученики стали успешными людьми, настоящими специалистами своего дела, чтобы они смогли превзойти своего наставника!» Теперь я понимаю: учительское счастье слагается из ученических побед!</a:t>
            </a:r>
            <a:endParaRPr lang="ru-RU" altLang="ru-RU" b="1" dirty="0">
              <a:latin typeface="Monotype Corsiva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3590">
            <a:off x="804844" y="5269907"/>
            <a:ext cx="1001931" cy="136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2241">
            <a:off x="2169771" y="5091668"/>
            <a:ext cx="1152128" cy="15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203" y="5034779"/>
            <a:ext cx="3024336" cy="1698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9843">
            <a:off x="3719898" y="5065972"/>
            <a:ext cx="1041952" cy="163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56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121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START</dc:creator>
  <cp:lastModifiedBy>User</cp:lastModifiedBy>
  <cp:revision>16</cp:revision>
  <dcterms:created xsi:type="dcterms:W3CDTF">2015-12-18T18:38:30Z</dcterms:created>
  <dcterms:modified xsi:type="dcterms:W3CDTF">2015-12-22T16:49:58Z</dcterms:modified>
</cp:coreProperties>
</file>