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69" r:id="rId2"/>
    <p:sldId id="257" r:id="rId3"/>
    <p:sldId id="258" r:id="rId4"/>
    <p:sldId id="271" r:id="rId5"/>
    <p:sldId id="272" r:id="rId6"/>
    <p:sldId id="273" r:id="rId7"/>
    <p:sldId id="270" r:id="rId8"/>
    <p:sldId id="283" r:id="rId9"/>
    <p:sldId id="274" r:id="rId10"/>
    <p:sldId id="275" r:id="rId11"/>
    <p:sldId id="286" r:id="rId12"/>
    <p:sldId id="284" r:id="rId13"/>
    <p:sldId id="278" r:id="rId14"/>
    <p:sldId id="287" r:id="rId15"/>
    <p:sldId id="277" r:id="rId16"/>
    <p:sldId id="282" r:id="rId17"/>
    <p:sldId id="293" r:id="rId18"/>
    <p:sldId id="281" r:id="rId19"/>
    <p:sldId id="292" r:id="rId20"/>
    <p:sldId id="261"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4A00E63F-48CD-4EAD-9023-3F4428335526}">
          <p14:sldIdLst/>
        </p14:section>
        <p14:section name="Раздел без заголовка" id="{7FCBAF14-F0CD-44D5-91B2-E55E73542C71}">
          <p14:sldIdLst>
            <p14:sldId id="269"/>
            <p14:sldId id="257"/>
            <p14:sldId id="258"/>
            <p14:sldId id="271"/>
            <p14:sldId id="272"/>
            <p14:sldId id="273"/>
            <p14:sldId id="270"/>
            <p14:sldId id="283"/>
            <p14:sldId id="274"/>
          </p14:sldIdLst>
        </p14:section>
        <p14:section name="Раздел без заголовка" id="{927A0A0E-E7F2-403B-BE75-EB4BDEFC38FF}">
          <p14:sldIdLst>
            <p14:sldId id="275"/>
            <p14:sldId id="286"/>
            <p14:sldId id="284"/>
            <p14:sldId id="278"/>
            <p14:sldId id="287"/>
            <p14:sldId id="277"/>
            <p14:sldId id="282"/>
            <p14:sldId id="293"/>
            <p14:sldId id="281"/>
            <p14:sldId id="292"/>
            <p14:sldId id="26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86323" autoAdjust="0"/>
  </p:normalViewPr>
  <p:slideViewPr>
    <p:cSldViewPr>
      <p:cViewPr varScale="1">
        <p:scale>
          <a:sx n="64" d="100"/>
          <a:sy n="64" d="100"/>
        </p:scale>
        <p:origin x="-306" y="-96"/>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4A4B22-D2FE-477C-8792-981924EC0DE4}" type="datetimeFigureOut">
              <a:rPr lang="ru-RU" smtClean="0"/>
              <a:t>09.07.2015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083608-1209-4474-A0A4-1AB692D246F1}" type="slidenum">
              <a:rPr lang="ru-RU" smtClean="0"/>
              <a:t>‹#›</a:t>
            </a:fld>
            <a:endParaRPr lang="ru-RU"/>
          </a:p>
        </p:txBody>
      </p:sp>
    </p:spTree>
    <p:extLst>
      <p:ext uri="{BB962C8B-B14F-4D97-AF65-F5344CB8AC3E}">
        <p14:creationId xmlns:p14="http://schemas.microsoft.com/office/powerpoint/2010/main" val="3623390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0083608-1209-4474-A0A4-1AB692D246F1}" type="slidenum">
              <a:rPr lang="ru-RU" smtClean="0"/>
              <a:t>1</a:t>
            </a:fld>
            <a:endParaRPr lang="ru-RU"/>
          </a:p>
        </p:txBody>
      </p:sp>
    </p:spTree>
    <p:extLst>
      <p:ext uri="{BB962C8B-B14F-4D97-AF65-F5344CB8AC3E}">
        <p14:creationId xmlns:p14="http://schemas.microsoft.com/office/powerpoint/2010/main" val="595004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Приехали мы в Сибирь, в город </a:t>
            </a:r>
            <a:r>
              <a:rPr lang="ru-RU" dirty="0" err="1" smtClean="0"/>
              <a:t>Сталинск</a:t>
            </a:r>
            <a:r>
              <a:rPr lang="ru-RU" dirty="0" smtClean="0"/>
              <a:t>. Построили бараки для нас, шесть месяцев учили на монтажников. 1 ноября я была зачислена в качестве разнорабочей в трест «</a:t>
            </a:r>
            <a:r>
              <a:rPr lang="ru-RU" dirty="0" err="1" smtClean="0"/>
              <a:t>Сталинскпромстрой</a:t>
            </a:r>
            <a:r>
              <a:rPr lang="ru-RU" dirty="0" smtClean="0"/>
              <a:t>». Так, в 15 лет началась моя трудовая биография. Работала всю жизнь честно, добросовестно».</a:t>
            </a:r>
            <a:endParaRPr lang="ru-RU" dirty="0"/>
          </a:p>
        </p:txBody>
      </p:sp>
      <p:sp>
        <p:nvSpPr>
          <p:cNvPr id="4" name="Номер слайда 3"/>
          <p:cNvSpPr>
            <a:spLocks noGrp="1"/>
          </p:cNvSpPr>
          <p:nvPr>
            <p:ph type="sldNum" sz="quarter" idx="10"/>
          </p:nvPr>
        </p:nvSpPr>
        <p:spPr/>
        <p:txBody>
          <a:bodyPr/>
          <a:lstStyle/>
          <a:p>
            <a:fld id="{40083608-1209-4474-A0A4-1AB692D246F1}" type="slidenum">
              <a:rPr lang="ru-RU" smtClean="0"/>
              <a:t>10</a:t>
            </a:fld>
            <a:endParaRPr lang="ru-RU"/>
          </a:p>
        </p:txBody>
      </p:sp>
    </p:spTree>
    <p:extLst>
      <p:ext uri="{BB962C8B-B14F-4D97-AF65-F5344CB8AC3E}">
        <p14:creationId xmlns:p14="http://schemas.microsoft.com/office/powerpoint/2010/main" val="2480921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1952 году выучилась Антонина Ивановна на штукатура-маляра. 23 года отработала в строительном управлении треста «</a:t>
            </a:r>
            <a:r>
              <a:rPr lang="ru-RU" dirty="0" err="1" smtClean="0"/>
              <a:t>Кузнецкжилстрой</a:t>
            </a:r>
            <a:r>
              <a:rPr lang="ru-RU" dirty="0" smtClean="0"/>
              <a:t>». </a:t>
            </a:r>
            <a:endParaRPr lang="ru-RU" dirty="0"/>
          </a:p>
        </p:txBody>
      </p:sp>
      <p:sp>
        <p:nvSpPr>
          <p:cNvPr id="4" name="Номер слайда 3"/>
          <p:cNvSpPr>
            <a:spLocks noGrp="1"/>
          </p:cNvSpPr>
          <p:nvPr>
            <p:ph type="sldNum" sz="quarter" idx="10"/>
          </p:nvPr>
        </p:nvSpPr>
        <p:spPr/>
        <p:txBody>
          <a:bodyPr/>
          <a:lstStyle/>
          <a:p>
            <a:fld id="{40083608-1209-4474-A0A4-1AB692D246F1}" type="slidenum">
              <a:rPr lang="ru-RU" smtClean="0"/>
              <a:t>11</a:t>
            </a:fld>
            <a:endParaRPr lang="ru-RU"/>
          </a:p>
        </p:txBody>
      </p:sp>
    </p:spTree>
    <p:extLst>
      <p:ext uri="{BB962C8B-B14F-4D97-AF65-F5344CB8AC3E}">
        <p14:creationId xmlns:p14="http://schemas.microsoft.com/office/powerpoint/2010/main" val="2038932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Многие дома в Новокузнецке по улицам </a:t>
            </a:r>
            <a:r>
              <a:rPr lang="ru-RU" dirty="0" err="1" smtClean="0"/>
              <a:t>Грдины</a:t>
            </a:r>
            <a:r>
              <a:rPr lang="ru-RU" dirty="0" smtClean="0"/>
              <a:t>, Батюшкова, на Комсомольской площадке оштукатурены и окрашены за эти годы руками Антонины Ивановны и ее мужа Василия Грохович.</a:t>
            </a:r>
            <a:endParaRPr lang="ru-RU" dirty="0"/>
          </a:p>
        </p:txBody>
      </p:sp>
      <p:sp>
        <p:nvSpPr>
          <p:cNvPr id="4" name="Номер слайда 3"/>
          <p:cNvSpPr>
            <a:spLocks noGrp="1"/>
          </p:cNvSpPr>
          <p:nvPr>
            <p:ph type="sldNum" sz="quarter" idx="10"/>
          </p:nvPr>
        </p:nvSpPr>
        <p:spPr/>
        <p:txBody>
          <a:bodyPr/>
          <a:lstStyle/>
          <a:p>
            <a:fld id="{40083608-1209-4474-A0A4-1AB692D246F1}" type="slidenum">
              <a:rPr lang="ru-RU" smtClean="0"/>
              <a:t>12</a:t>
            </a:fld>
            <a:endParaRPr lang="ru-RU"/>
          </a:p>
        </p:txBody>
      </p:sp>
    </p:spTree>
    <p:extLst>
      <p:ext uri="{BB962C8B-B14F-4D97-AF65-F5344CB8AC3E}">
        <p14:creationId xmlns:p14="http://schemas.microsoft.com/office/powerpoint/2010/main" val="27635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Судьбы их во многом схожи: лишения, голод, </a:t>
            </a:r>
            <a:r>
              <a:rPr lang="ru-RU" dirty="0" err="1" smtClean="0"/>
              <a:t>трудармия</a:t>
            </a:r>
            <a:r>
              <a:rPr lang="ru-RU" smtClean="0"/>
              <a:t>. </a:t>
            </a:r>
            <a:endParaRPr lang="ru-RU"/>
          </a:p>
        </p:txBody>
      </p:sp>
      <p:sp>
        <p:nvSpPr>
          <p:cNvPr id="4" name="Номер слайда 3"/>
          <p:cNvSpPr>
            <a:spLocks noGrp="1"/>
          </p:cNvSpPr>
          <p:nvPr>
            <p:ph type="sldNum" sz="quarter" idx="10"/>
          </p:nvPr>
        </p:nvSpPr>
        <p:spPr/>
        <p:txBody>
          <a:bodyPr/>
          <a:lstStyle/>
          <a:p>
            <a:fld id="{40083608-1209-4474-A0A4-1AB692D246F1}" type="slidenum">
              <a:rPr lang="ru-RU" smtClean="0"/>
              <a:t>13</a:t>
            </a:fld>
            <a:endParaRPr lang="ru-RU"/>
          </a:p>
        </p:txBody>
      </p:sp>
    </p:spTree>
    <p:extLst>
      <p:ext uri="{BB962C8B-B14F-4D97-AF65-F5344CB8AC3E}">
        <p14:creationId xmlns:p14="http://schemas.microsoft.com/office/powerpoint/2010/main" val="2900163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браке родились дочь Валентина и сын Владимир.</a:t>
            </a:r>
            <a:endParaRPr lang="ru-RU" dirty="0"/>
          </a:p>
        </p:txBody>
      </p:sp>
      <p:sp>
        <p:nvSpPr>
          <p:cNvPr id="4" name="Номер слайда 3"/>
          <p:cNvSpPr>
            <a:spLocks noGrp="1"/>
          </p:cNvSpPr>
          <p:nvPr>
            <p:ph type="sldNum" sz="quarter" idx="10"/>
          </p:nvPr>
        </p:nvSpPr>
        <p:spPr/>
        <p:txBody>
          <a:bodyPr/>
          <a:lstStyle/>
          <a:p>
            <a:fld id="{40083608-1209-4474-A0A4-1AB692D246F1}" type="slidenum">
              <a:rPr lang="ru-RU" smtClean="0"/>
              <a:t>14</a:t>
            </a:fld>
            <a:endParaRPr lang="ru-RU"/>
          </a:p>
        </p:txBody>
      </p:sp>
    </p:spTree>
    <p:extLst>
      <p:ext uri="{BB962C8B-B14F-4D97-AF65-F5344CB8AC3E}">
        <p14:creationId xmlns:p14="http://schemas.microsoft.com/office/powerpoint/2010/main" val="2072148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Сейчас Валентина Васильевна на заслуженном отдыхе, служила во внутренних войсках МВД, в 1982 году ей было присвоено звание прапорщика, продолжила службу стрелком в военизированной охране различных объектов. </a:t>
            </a:r>
            <a:endParaRPr lang="ru-RU" dirty="0"/>
          </a:p>
        </p:txBody>
      </p:sp>
      <p:sp>
        <p:nvSpPr>
          <p:cNvPr id="4" name="Номер слайда 3"/>
          <p:cNvSpPr>
            <a:spLocks noGrp="1"/>
          </p:cNvSpPr>
          <p:nvPr>
            <p:ph type="sldNum" sz="quarter" idx="10"/>
          </p:nvPr>
        </p:nvSpPr>
        <p:spPr/>
        <p:txBody>
          <a:bodyPr/>
          <a:lstStyle/>
          <a:p>
            <a:fld id="{40083608-1209-4474-A0A4-1AB692D246F1}" type="slidenum">
              <a:rPr lang="ru-RU" smtClean="0"/>
              <a:t>15</a:t>
            </a:fld>
            <a:endParaRPr lang="ru-RU"/>
          </a:p>
        </p:txBody>
      </p:sp>
    </p:spTree>
    <p:extLst>
      <p:ext uri="{BB962C8B-B14F-4D97-AF65-F5344CB8AC3E}">
        <p14:creationId xmlns:p14="http://schemas.microsoft.com/office/powerpoint/2010/main" val="3130309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Владимир работал в Новокузнецке монтажником-высотником, получил травму, в 2010 году его не стало.</a:t>
            </a:r>
            <a:endParaRPr lang="ru-RU" dirty="0"/>
          </a:p>
        </p:txBody>
      </p:sp>
      <p:sp>
        <p:nvSpPr>
          <p:cNvPr id="4" name="Номер слайда 3"/>
          <p:cNvSpPr>
            <a:spLocks noGrp="1"/>
          </p:cNvSpPr>
          <p:nvPr>
            <p:ph type="sldNum" sz="quarter" idx="10"/>
          </p:nvPr>
        </p:nvSpPr>
        <p:spPr/>
        <p:txBody>
          <a:bodyPr/>
          <a:lstStyle/>
          <a:p>
            <a:fld id="{40083608-1209-4474-A0A4-1AB692D246F1}" type="slidenum">
              <a:rPr lang="ru-RU" smtClean="0"/>
              <a:t>16</a:t>
            </a:fld>
            <a:endParaRPr lang="ru-RU"/>
          </a:p>
        </p:txBody>
      </p:sp>
    </p:spTree>
    <p:extLst>
      <p:ext uri="{BB962C8B-B14F-4D97-AF65-F5344CB8AC3E}">
        <p14:creationId xmlns:p14="http://schemas.microsoft.com/office/powerpoint/2010/main" val="2965731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сентябре 1972 года в трудовую биографию Антонины Ивановны вошло среднее профтехучилище №30 города Новокузнецка. Здесь она работала кастеляншей, комендантом, дежурной по общежитию. Учащиеся всегда с большим уважением относились к Антонине Ивановне, приглашали на встречи с молодым поколением, где труженица тыла рассказывала о пережитом в годы войны, о своем трудовом вкладе в приближение долгожданной победы. 30 лет пролетели незаметно, в общении с молодыми и самой стареть некогда было. </a:t>
            </a:r>
            <a:endParaRPr lang="ru-RU" dirty="0"/>
          </a:p>
        </p:txBody>
      </p:sp>
      <p:sp>
        <p:nvSpPr>
          <p:cNvPr id="4" name="Номер слайда 3"/>
          <p:cNvSpPr>
            <a:spLocks noGrp="1"/>
          </p:cNvSpPr>
          <p:nvPr>
            <p:ph type="sldNum" sz="quarter" idx="10"/>
          </p:nvPr>
        </p:nvSpPr>
        <p:spPr/>
        <p:txBody>
          <a:bodyPr/>
          <a:lstStyle/>
          <a:p>
            <a:fld id="{40083608-1209-4474-A0A4-1AB692D246F1}" type="slidenum">
              <a:rPr lang="ru-RU" smtClean="0"/>
              <a:t>17</a:t>
            </a:fld>
            <a:endParaRPr lang="ru-RU"/>
          </a:p>
        </p:txBody>
      </p:sp>
    </p:spTree>
    <p:extLst>
      <p:ext uri="{BB962C8B-B14F-4D97-AF65-F5344CB8AC3E}">
        <p14:creationId xmlns:p14="http://schemas.microsoft.com/office/powerpoint/2010/main" val="2668987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2002 году Антонина Ивановна вышла на пенсию. 60 лет трудового стажа! </a:t>
            </a:r>
          </a:p>
          <a:p>
            <a:r>
              <a:rPr lang="ru-RU" dirty="0" smtClean="0"/>
              <a:t>18 февраля 1991 года  А.И. Грохович награждена медалью «Ветеран труда», а 30 сентября 1991 года ей вручен значок «Ветеран </a:t>
            </a:r>
            <a:r>
              <a:rPr lang="ru-RU" dirty="0" err="1" smtClean="0"/>
              <a:t>профтехобразования</a:t>
            </a:r>
            <a:r>
              <a:rPr lang="ru-RU" dirty="0" smtClean="0"/>
              <a:t> СССР».</a:t>
            </a:r>
          </a:p>
          <a:p>
            <a:r>
              <a:rPr lang="ru-RU" dirty="0" smtClean="0"/>
              <a:t>Труд Антонины Ивановны в годы войны приравнен к ратному подвигу фронтовиков. Она награждена юбилейными медалями в честь победы в Великой Отечественной войне. </a:t>
            </a:r>
          </a:p>
          <a:p>
            <a:endParaRPr lang="ru-RU" dirty="0"/>
          </a:p>
        </p:txBody>
      </p:sp>
      <p:sp>
        <p:nvSpPr>
          <p:cNvPr id="4" name="Номер слайда 3"/>
          <p:cNvSpPr>
            <a:spLocks noGrp="1"/>
          </p:cNvSpPr>
          <p:nvPr>
            <p:ph type="sldNum" sz="quarter" idx="10"/>
          </p:nvPr>
        </p:nvSpPr>
        <p:spPr/>
        <p:txBody>
          <a:bodyPr/>
          <a:lstStyle/>
          <a:p>
            <a:fld id="{40083608-1209-4474-A0A4-1AB692D246F1}" type="slidenum">
              <a:rPr lang="ru-RU" smtClean="0"/>
              <a:t>18</a:t>
            </a:fld>
            <a:endParaRPr lang="ru-RU"/>
          </a:p>
        </p:txBody>
      </p:sp>
    </p:spTree>
    <p:extLst>
      <p:ext uri="{BB962C8B-B14F-4D97-AF65-F5344CB8AC3E}">
        <p14:creationId xmlns:p14="http://schemas.microsoft.com/office/powerpoint/2010/main" val="3316589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7 апреля работники Дома культуры и председатель совета ветеранов на дому посетили и поздравили с наступающим Днем Победы  труженицу тыла Грохович Антонину Ивановну и показали интересную поздравительную программу «Фронтовой экспресс», подготовленную работниками Дома культуры. Антонина Ивановна получила в подарок книгу «Сельская жемчужина Кузбасса». Со слезами на глазах принимала она поздравления. Девушки в гимнастерках и пилотках  читали стихи о военных эпизодах и стихи о победе, исполняли задорные веселые песни о военных буднях, а также прозвучали народные песни в исполнении детского фольклорного ансамбля. </a:t>
            </a:r>
            <a:endParaRPr lang="ru-RU" dirty="0"/>
          </a:p>
        </p:txBody>
      </p:sp>
      <p:sp>
        <p:nvSpPr>
          <p:cNvPr id="4" name="Номер слайда 3"/>
          <p:cNvSpPr>
            <a:spLocks noGrp="1"/>
          </p:cNvSpPr>
          <p:nvPr>
            <p:ph type="sldNum" sz="quarter" idx="10"/>
          </p:nvPr>
        </p:nvSpPr>
        <p:spPr/>
        <p:txBody>
          <a:bodyPr/>
          <a:lstStyle/>
          <a:p>
            <a:fld id="{40083608-1209-4474-A0A4-1AB692D246F1}" type="slidenum">
              <a:rPr lang="ru-RU" smtClean="0"/>
              <a:t>19</a:t>
            </a:fld>
            <a:endParaRPr lang="ru-RU"/>
          </a:p>
        </p:txBody>
      </p:sp>
    </p:spTree>
    <p:extLst>
      <p:ext uri="{BB962C8B-B14F-4D97-AF65-F5344CB8AC3E}">
        <p14:creationId xmlns:p14="http://schemas.microsoft.com/office/powerpoint/2010/main" val="85765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Каждую семью в нашей стране коснулись события Великой Отечественной</a:t>
            </a:r>
            <a:r>
              <a:rPr lang="ru-RU" baseline="0" dirty="0" smtClean="0"/>
              <a:t> войны. В каждой семье есть близкие или дальние родственники, которые своей жизнью, своим трудом приближали час Победы. Хочу познакомить земляков с биографией ветерана труда, труженицей тыла Антониной Ивановной Грохович из п. Новостройка.</a:t>
            </a:r>
            <a:endParaRPr lang="ru-RU" dirty="0"/>
          </a:p>
        </p:txBody>
      </p:sp>
      <p:sp>
        <p:nvSpPr>
          <p:cNvPr id="4" name="Номер слайда 3"/>
          <p:cNvSpPr>
            <a:spLocks noGrp="1"/>
          </p:cNvSpPr>
          <p:nvPr>
            <p:ph type="sldNum" sz="quarter" idx="10"/>
          </p:nvPr>
        </p:nvSpPr>
        <p:spPr/>
        <p:txBody>
          <a:bodyPr/>
          <a:lstStyle/>
          <a:p>
            <a:fld id="{40083608-1209-4474-A0A4-1AB692D246F1}" type="slidenum">
              <a:rPr lang="ru-RU" smtClean="0"/>
              <a:t>2</a:t>
            </a:fld>
            <a:endParaRPr lang="ru-RU"/>
          </a:p>
        </p:txBody>
      </p:sp>
    </p:spTree>
    <p:extLst>
      <p:ext uri="{BB962C8B-B14F-4D97-AF65-F5344CB8AC3E}">
        <p14:creationId xmlns:p14="http://schemas.microsoft.com/office/powerpoint/2010/main" val="791292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Это документальное свидетельство трудового подвига всего лишь одного из миллионов советских людей. Жизнь Антонины Ивановны Грохович – живой пример, достойный подражания, уважения и признательности. Пусть всегда останутся в нашей памяти подростки времен войны, честь и слава вам, последние свидетели Великой войны!</a:t>
            </a:r>
            <a:endParaRPr lang="ru-RU" dirty="0"/>
          </a:p>
        </p:txBody>
      </p:sp>
      <p:sp>
        <p:nvSpPr>
          <p:cNvPr id="4" name="Номер слайда 3"/>
          <p:cNvSpPr>
            <a:spLocks noGrp="1"/>
          </p:cNvSpPr>
          <p:nvPr>
            <p:ph type="sldNum" sz="quarter" idx="10"/>
          </p:nvPr>
        </p:nvSpPr>
        <p:spPr/>
        <p:txBody>
          <a:bodyPr/>
          <a:lstStyle/>
          <a:p>
            <a:fld id="{40083608-1209-4474-A0A4-1AB692D246F1}" type="slidenum">
              <a:rPr lang="ru-RU" smtClean="0"/>
              <a:t>20</a:t>
            </a:fld>
            <a:endParaRPr lang="ru-RU"/>
          </a:p>
        </p:txBody>
      </p:sp>
    </p:spTree>
    <p:extLst>
      <p:ext uri="{BB962C8B-B14F-4D97-AF65-F5344CB8AC3E}">
        <p14:creationId xmlns:p14="http://schemas.microsoft.com/office/powerpoint/2010/main" val="4047462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Грохович Антонина Ивановна родилась 26 декабря 1928 года в селе Захаровка Харьковской области Украины. Родители Иван </a:t>
            </a:r>
            <a:r>
              <a:rPr lang="ru-RU" dirty="0" err="1" smtClean="0"/>
              <a:t>Демидович</a:t>
            </a:r>
            <a:r>
              <a:rPr lang="ru-RU" dirty="0" smtClean="0"/>
              <a:t> и Мария Кузьминична Герасименко работали в колхозе. В семье было четверо детей. </a:t>
            </a:r>
            <a:endParaRPr lang="ru-RU" dirty="0"/>
          </a:p>
        </p:txBody>
      </p:sp>
      <p:sp>
        <p:nvSpPr>
          <p:cNvPr id="4" name="Номер слайда 3"/>
          <p:cNvSpPr>
            <a:spLocks noGrp="1"/>
          </p:cNvSpPr>
          <p:nvPr>
            <p:ph type="sldNum" sz="quarter" idx="10"/>
          </p:nvPr>
        </p:nvSpPr>
        <p:spPr/>
        <p:txBody>
          <a:bodyPr/>
          <a:lstStyle/>
          <a:p>
            <a:fld id="{40083608-1209-4474-A0A4-1AB692D246F1}" type="slidenum">
              <a:rPr lang="ru-RU" smtClean="0"/>
              <a:t>3</a:t>
            </a:fld>
            <a:endParaRPr lang="ru-RU"/>
          </a:p>
        </p:txBody>
      </p:sp>
    </p:spTree>
    <p:extLst>
      <p:ext uri="{BB962C8B-B14F-4D97-AF65-F5344CB8AC3E}">
        <p14:creationId xmlns:p14="http://schemas.microsoft.com/office/powerpoint/2010/main" val="3106825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Старший Михаил, 1915 года рождения, работал учителем математики, в первые дни войны был призван на фронт, вернулся после войны без единого ранения. Михаил Иванович проживал в г. Чимкенте, работал начальником тюрьмы.</a:t>
            </a:r>
            <a:endParaRPr lang="ru-RU" dirty="0"/>
          </a:p>
        </p:txBody>
      </p:sp>
      <p:sp>
        <p:nvSpPr>
          <p:cNvPr id="4" name="Номер слайда 3"/>
          <p:cNvSpPr>
            <a:spLocks noGrp="1"/>
          </p:cNvSpPr>
          <p:nvPr>
            <p:ph type="sldNum" sz="quarter" idx="10"/>
          </p:nvPr>
        </p:nvSpPr>
        <p:spPr/>
        <p:txBody>
          <a:bodyPr/>
          <a:lstStyle/>
          <a:p>
            <a:fld id="{40083608-1209-4474-A0A4-1AB692D246F1}" type="slidenum">
              <a:rPr lang="ru-RU" smtClean="0"/>
              <a:t>4</a:t>
            </a:fld>
            <a:endParaRPr lang="ru-RU"/>
          </a:p>
        </p:txBody>
      </p:sp>
    </p:spTree>
    <p:extLst>
      <p:ext uri="{BB962C8B-B14F-4D97-AF65-F5344CB8AC3E}">
        <p14:creationId xmlns:p14="http://schemas.microsoft.com/office/powerpoint/2010/main" val="649082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Сразу же была призвана на фронт и сестра Шура, она была медсестрой. В конце войны писала домой, что стала седой, а пришла с войны совсем лысой. Это от перенесенных переживаний. Всю жизнь потом она носила парик. Александра Ивановна проживала на Украине, жизнь свою посвятила медицине, служению людям.</a:t>
            </a:r>
            <a:endParaRPr lang="ru-RU" dirty="0"/>
          </a:p>
        </p:txBody>
      </p:sp>
      <p:sp>
        <p:nvSpPr>
          <p:cNvPr id="4" name="Номер слайда 3"/>
          <p:cNvSpPr>
            <a:spLocks noGrp="1"/>
          </p:cNvSpPr>
          <p:nvPr>
            <p:ph type="sldNum" sz="quarter" idx="10"/>
          </p:nvPr>
        </p:nvSpPr>
        <p:spPr/>
        <p:txBody>
          <a:bodyPr/>
          <a:lstStyle/>
          <a:p>
            <a:fld id="{40083608-1209-4474-A0A4-1AB692D246F1}" type="slidenum">
              <a:rPr lang="ru-RU" smtClean="0"/>
              <a:t>5</a:t>
            </a:fld>
            <a:endParaRPr lang="ru-RU"/>
          </a:p>
        </p:txBody>
      </p:sp>
    </p:spTree>
    <p:extLst>
      <p:ext uri="{BB962C8B-B14F-4D97-AF65-F5344CB8AC3E}">
        <p14:creationId xmlns:p14="http://schemas.microsoft.com/office/powerpoint/2010/main" val="592184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Брат нашей героини Николай Иванович родился в 1926 году, на фронт был призван, но дослуживал уже в мирное время. Проживал он на Украине, работал врачом стоматологом.</a:t>
            </a:r>
            <a:endParaRPr lang="ru-RU" dirty="0"/>
          </a:p>
        </p:txBody>
      </p:sp>
      <p:sp>
        <p:nvSpPr>
          <p:cNvPr id="4" name="Номер слайда 3"/>
          <p:cNvSpPr>
            <a:spLocks noGrp="1"/>
          </p:cNvSpPr>
          <p:nvPr>
            <p:ph type="sldNum" sz="quarter" idx="10"/>
          </p:nvPr>
        </p:nvSpPr>
        <p:spPr/>
        <p:txBody>
          <a:bodyPr/>
          <a:lstStyle/>
          <a:p>
            <a:fld id="{40083608-1209-4474-A0A4-1AB692D246F1}" type="slidenum">
              <a:rPr lang="ru-RU" smtClean="0"/>
              <a:t>6</a:t>
            </a:fld>
            <a:endParaRPr lang="ru-RU"/>
          </a:p>
        </p:txBody>
      </p:sp>
    </p:spTree>
    <p:extLst>
      <p:ext uri="{BB962C8B-B14F-4D97-AF65-F5344CB8AC3E}">
        <p14:creationId xmlns:p14="http://schemas.microsoft.com/office/powerpoint/2010/main" val="528887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деревне Захаровка Тоня окончила 5 классов, училась хорошо, с удовольствием, а в неполные 13 лет она узнала, что такое жить в неволе.</a:t>
            </a:r>
            <a:r>
              <a:rPr lang="ru-RU" baseline="0" dirty="0" smtClean="0"/>
              <a:t> </a:t>
            </a:r>
            <a:r>
              <a:rPr lang="ru-RU" dirty="0" smtClean="0"/>
              <a:t>«Немцы пришли в нашу деревню через несколько месяцев после начала войны, - вспоминает Антонина Ивановна. – Солдаты шли группами по селу, заходили в каждый дом, наводя ужас и страх. Мать сильно переживала за нас с Николаем, заставила спрятаться, мы залезли под кровать. Родителей гоняли на работу. По вечерам мы сидели, закрывшись дома, если стучали немцы, родители прятали нас с братом в подпол, иногда мы зарывались с головой в землю. Гитлеровцы начали наводить «новый порядок». Стали вербовать людей на службу в полицаи, угонять молодежь в Германию. Нашей семье стало жить невмоготу. Голод был сильный, помню, как-то собирали с братом на поле картошку мерзлую, а немцы хохотали и стреляли в нас. Любой выстрел мог быть последним для нас, но они не собирались, видно, убивать, так фашисты просто развлекались, наводя на нас ужас. Быстро их прогнали наши солдаты, всех похлопали, как птичек, свалили в канаву и подожгли, а пепел закидали землей. Своими глазами это видела, ведь дети любопытные, страшно, а все равно смотрели. От голода мы с братом ставили силки на воробьев, ловили их и ели.</a:t>
            </a:r>
            <a:endParaRPr lang="ru-RU" dirty="0"/>
          </a:p>
        </p:txBody>
      </p:sp>
      <p:sp>
        <p:nvSpPr>
          <p:cNvPr id="4" name="Номер слайда 3"/>
          <p:cNvSpPr>
            <a:spLocks noGrp="1"/>
          </p:cNvSpPr>
          <p:nvPr>
            <p:ph type="sldNum" sz="quarter" idx="10"/>
          </p:nvPr>
        </p:nvSpPr>
        <p:spPr/>
        <p:txBody>
          <a:bodyPr/>
          <a:lstStyle/>
          <a:p>
            <a:fld id="{40083608-1209-4474-A0A4-1AB692D246F1}" type="slidenum">
              <a:rPr lang="ru-RU" smtClean="0"/>
              <a:t>7</a:t>
            </a:fld>
            <a:endParaRPr lang="ru-RU"/>
          </a:p>
        </p:txBody>
      </p:sp>
    </p:spTree>
    <p:extLst>
      <p:ext uri="{BB962C8B-B14F-4D97-AF65-F5344CB8AC3E}">
        <p14:creationId xmlns:p14="http://schemas.microsoft.com/office/powerpoint/2010/main" val="1056136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Чтобы я не умерла от голода, мать сдала меня в детский дом. Там тоже было не сладко, хлеба по 700 граммов в день давали. Много нас там было.</a:t>
            </a:r>
            <a:endParaRPr lang="ru-RU" dirty="0"/>
          </a:p>
        </p:txBody>
      </p:sp>
      <p:sp>
        <p:nvSpPr>
          <p:cNvPr id="4" name="Номер слайда 3"/>
          <p:cNvSpPr>
            <a:spLocks noGrp="1"/>
          </p:cNvSpPr>
          <p:nvPr>
            <p:ph type="sldNum" sz="quarter" idx="10"/>
          </p:nvPr>
        </p:nvSpPr>
        <p:spPr/>
        <p:txBody>
          <a:bodyPr/>
          <a:lstStyle/>
          <a:p>
            <a:fld id="{40083608-1209-4474-A0A4-1AB692D246F1}" type="slidenum">
              <a:rPr lang="ru-RU" smtClean="0"/>
              <a:t>8</a:t>
            </a:fld>
            <a:endParaRPr lang="ru-RU"/>
          </a:p>
        </p:txBody>
      </p:sp>
    </p:spTree>
    <p:extLst>
      <p:ext uri="{BB962C8B-B14F-4D97-AF65-F5344CB8AC3E}">
        <p14:creationId xmlns:p14="http://schemas.microsoft.com/office/powerpoint/2010/main" val="2742405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1 мая 1942 года я была мобилизована в государственные трудовые резервы, в так называемую </a:t>
            </a:r>
            <a:r>
              <a:rPr lang="ru-RU" dirty="0" err="1" smtClean="0"/>
              <a:t>трудармию</a:t>
            </a:r>
            <a:r>
              <a:rPr lang="ru-RU" dirty="0" smtClean="0"/>
              <a:t>.</a:t>
            </a:r>
          </a:p>
          <a:p>
            <a:r>
              <a:rPr lang="ru-RU" dirty="0" smtClean="0"/>
              <a:t>Везут нас, подростков, молодежь, в вагонах, а бомбы вокруг летят. Повезло, поезд наш проскочил все бомбежки благополучно. Кормили нас селедкой. </a:t>
            </a:r>
            <a:endParaRPr lang="ru-RU" dirty="0"/>
          </a:p>
        </p:txBody>
      </p:sp>
      <p:sp>
        <p:nvSpPr>
          <p:cNvPr id="4" name="Номер слайда 3"/>
          <p:cNvSpPr>
            <a:spLocks noGrp="1"/>
          </p:cNvSpPr>
          <p:nvPr>
            <p:ph type="sldNum" sz="quarter" idx="10"/>
          </p:nvPr>
        </p:nvSpPr>
        <p:spPr/>
        <p:txBody>
          <a:bodyPr/>
          <a:lstStyle/>
          <a:p>
            <a:fld id="{40083608-1209-4474-A0A4-1AB692D246F1}" type="slidenum">
              <a:rPr lang="ru-RU" smtClean="0"/>
              <a:t>9</a:t>
            </a:fld>
            <a:endParaRPr lang="ru-RU"/>
          </a:p>
        </p:txBody>
      </p:sp>
    </p:spTree>
    <p:extLst>
      <p:ext uri="{BB962C8B-B14F-4D97-AF65-F5344CB8AC3E}">
        <p14:creationId xmlns:p14="http://schemas.microsoft.com/office/powerpoint/2010/main" val="1197171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1D960592-B9A1-4F3C-84E3-DDBA6333C6D3}" type="datetime1">
              <a:rPr lang="ru-RU" smtClean="0"/>
              <a:t>09.07.2015</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000" advClick="0" advTm="6000">
        <p:wipe/>
      </p:transition>
    </mc:Choice>
    <mc:Fallback xmlns="">
      <p:transition spd="slow" advClick="0" advTm="6000">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0109093-7B39-465B-9E78-80F35AE3DFD7}" type="datetime1">
              <a:rPr lang="ru-RU" smtClean="0"/>
              <a:t>09.07.2015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000" advClick="0" advTm="6000">
        <p:wipe/>
      </p:transition>
    </mc:Choice>
    <mc:Fallback xmlns="">
      <p:transition spd="slow" advClick="0" advTm="6000">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747840D-9D7B-48BE-BACD-E84D9F23ABCB}" type="datetime1">
              <a:rPr lang="ru-RU" smtClean="0"/>
              <a:t>09.07.2015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000" advClick="0" advTm="6000">
        <p:wipe/>
      </p:transition>
    </mc:Choice>
    <mc:Fallback xmlns="">
      <p:transition spd="slow" advClick="0" advTm="6000">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A09337BD-4196-4A85-8DCA-A40B6BF166DF}" type="datetime1">
              <a:rPr lang="ru-RU" smtClean="0"/>
              <a:t>09.07.2015</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000" advClick="0" advTm="6000">
        <p:wipe/>
      </p:transition>
    </mc:Choice>
    <mc:Fallback xmlns="">
      <p:transition spd="slow" advClick="0" advTm="6000">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E5E1999C-3F7F-48B9-BA94-2811E3126CD3}" type="datetime1">
              <a:rPr lang="ru-RU" smtClean="0"/>
              <a:t>09.07.2015</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B19B0651-EE4F-4900-A07F-96A6BFA9D0F0}"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advClick="0" advTm="6000">
        <p:wipe/>
      </p:transition>
    </mc:Choice>
    <mc:Fallback xmlns="">
      <p:transition spd="slow" advClick="0" advTm="6000">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CF1A0220-8C0A-451A-B072-9D7433A91030}" type="datetime1">
              <a:rPr lang="ru-RU" smtClean="0"/>
              <a:t>09.07.2015</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000" advClick="0" advTm="6000">
        <p:wipe/>
      </p:transition>
    </mc:Choice>
    <mc:Fallback xmlns="">
      <p:transition spd="slow" advClick="0" advTm="6000">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22D61E7D-FBC4-44EA-9858-7C3941EE1880}" type="datetime1">
              <a:rPr lang="ru-RU" smtClean="0"/>
              <a:t>09.07.2015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B19B0651-EE4F-4900-A07F-96A6BFA9D0F0}"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3000" advClick="0" advTm="6000">
        <p:wipe/>
      </p:transition>
    </mc:Choice>
    <mc:Fallback xmlns="">
      <p:transition spd="slow" advClick="0" advTm="6000">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17DA98F4-5137-4CD2-989C-340EE0A40281}" type="datetime1">
              <a:rPr lang="ru-RU" smtClean="0"/>
              <a:t>09.07.2015</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000" advClick="0" advTm="6000">
        <p:wipe/>
      </p:transition>
    </mc:Choice>
    <mc:Fallback xmlns="">
      <p:transition spd="slow" advClick="0" advTm="6000">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E8F410CC-BBC0-48D2-8399-CFF2B4ADF307}" type="datetime1">
              <a:rPr lang="ru-RU" smtClean="0"/>
              <a:t>09.07.2015</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000" advClick="0" advTm="6000">
        <p:wipe/>
      </p:transition>
    </mc:Choice>
    <mc:Fallback xmlns="">
      <p:transition spd="slow" advClick="0" advTm="6000">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8C5E2152-1232-4E7B-9EF8-6969027CA9A0}" type="datetime1">
              <a:rPr lang="ru-RU" smtClean="0"/>
              <a:t>09.07.2015</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000" advClick="0" advTm="6000">
        <p:wipe/>
      </p:transition>
    </mc:Choice>
    <mc:Fallback xmlns="">
      <p:transition spd="slow" advClick="0" advTm="6000">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B6578161-5578-4AD0-AC03-236B9BE497E0}" type="datetime1">
              <a:rPr lang="ru-RU" smtClean="0"/>
              <a:t>09.07.2015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mc:AlternateContent xmlns:mc="http://schemas.openxmlformats.org/markup-compatibility/2006" xmlns:p14="http://schemas.microsoft.com/office/powerpoint/2010/main">
    <mc:Choice Requires="p14">
      <p:transition spd="slow" p14:dur="3000" advClick="0" advTm="6000">
        <p:wipe/>
      </p:transition>
    </mc:Choice>
    <mc:Fallback xmlns="">
      <p:transition spd="slow" advClick="0" advTm="6000">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15B7C37-BA3E-41A2-BEFF-A918FD7505C1}" type="datetime1">
              <a:rPr lang="ru-RU" smtClean="0"/>
              <a:t>09.07.2015</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19B0651-EE4F-4900-A07F-96A6BFA9D0F0}"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3000" advClick="0" advTm="6000">
        <p:wipe/>
      </p:transition>
    </mc:Choice>
    <mc:Fallback xmlns="">
      <p:transition spd="slow" advClick="0" advTm="6000">
        <p:wipe/>
      </p:transition>
    </mc:Fallback>
  </mc:AlternateConten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5.jpeg"/><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2.jpeg"/><Relationship Id="rId11" Type="http://schemas.openxmlformats.org/officeDocument/2006/relationships/image" Target="../media/image37.gif"/><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01512" y="908719"/>
            <a:ext cx="8463096" cy="707886"/>
          </a:xfrm>
          <a:prstGeom prst="rect">
            <a:avLst/>
          </a:prstGeom>
          <a:solidFill>
            <a:srgbClr val="FF0000"/>
          </a:solidFill>
          <a:scene3d>
            <a:camera prst="orthographicFront"/>
            <a:lightRig rig="threePt" dir="t"/>
          </a:scene3d>
          <a:sp3d>
            <a:bevelT w="165100" prst="coolSlant"/>
          </a:sp3d>
        </p:spPr>
        <p:txBody>
          <a:bodyPr wrap="square" rtlCol="0">
            <a:spAutoFit/>
          </a:bodyPr>
          <a:lstStyle/>
          <a:p>
            <a:pPr algn="r"/>
            <a:r>
              <a:rPr lang="ru-RU" sz="4000" b="1" dirty="0" smtClean="0">
                <a:latin typeface="Arial Black" pitchFamily="34" charset="0"/>
              </a:rPr>
              <a:t>ГЕРОИ ВЕЛИКОЙ ВОЙНЫ</a:t>
            </a:r>
            <a:endParaRPr lang="ru-RU" sz="4000" b="1" dirty="0">
              <a:latin typeface="Arial Black" pitchFamily="34" charset="0"/>
            </a:endParaRPr>
          </a:p>
        </p:txBody>
      </p:sp>
      <p:sp>
        <p:nvSpPr>
          <p:cNvPr id="4" name="TextBox 3"/>
          <p:cNvSpPr txBox="1"/>
          <p:nvPr/>
        </p:nvSpPr>
        <p:spPr>
          <a:xfrm>
            <a:off x="1259632" y="2135624"/>
            <a:ext cx="4473946" cy="1938992"/>
          </a:xfrm>
          <a:prstGeom prst="rect">
            <a:avLst/>
          </a:prstGeom>
          <a:noFill/>
          <a:scene3d>
            <a:camera prst="orthographicFront"/>
            <a:lightRig rig="threePt" dir="t"/>
          </a:scene3d>
          <a:sp3d>
            <a:bevelT prst="convex"/>
          </a:sp3d>
        </p:spPr>
        <p:txBody>
          <a:bodyPr wrap="square" rtlCol="0">
            <a:spAutoFit/>
          </a:bodyPr>
          <a:lstStyle/>
          <a:p>
            <a:r>
              <a:rPr lang="ru-RU" sz="6000" b="1" dirty="0" smtClean="0">
                <a:solidFill>
                  <a:srgbClr val="002060"/>
                </a:solidFill>
                <a:latin typeface="Franklin Gothic Medium" pitchFamily="34" charset="0"/>
                <a:cs typeface="David" pitchFamily="34" charset="-79"/>
              </a:rPr>
              <a:t>ПОСЛЕДНИЕ СВИДЕТЕЛИ</a:t>
            </a:r>
            <a:endParaRPr lang="ru-RU" sz="6000" b="1" dirty="0">
              <a:solidFill>
                <a:srgbClr val="002060"/>
              </a:solidFill>
              <a:latin typeface="Franklin Gothic Medium" pitchFamily="34" charset="0"/>
              <a:cs typeface="David" pitchFamily="34" charset="-79"/>
            </a:endParaRPr>
          </a:p>
        </p:txBody>
      </p:sp>
      <p:sp>
        <p:nvSpPr>
          <p:cNvPr id="3" name="5-конечная звезда 2"/>
          <p:cNvSpPr/>
          <p:nvPr/>
        </p:nvSpPr>
        <p:spPr>
          <a:xfrm>
            <a:off x="596008" y="749983"/>
            <a:ext cx="914400" cy="914400"/>
          </a:xfrm>
          <a:prstGeom prst="star5">
            <a:avLst/>
          </a:prstGeom>
          <a:solidFill>
            <a:srgbClr val="C00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descr="C:\Users\Оля\Desktop\29867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5891" y="4074616"/>
            <a:ext cx="3837806" cy="2582295"/>
          </a:xfrm>
          <a:prstGeom prst="rect">
            <a:avLst/>
          </a:prstGeom>
          <a:noFill/>
          <a:extLst>
            <a:ext uri="{909E8E84-426E-40DD-AFC4-6F175D3DCCD1}">
              <a14:hiddenFill xmlns:a14="http://schemas.microsoft.com/office/drawing/2010/main">
                <a:solidFill>
                  <a:srgbClr val="FFFFFF"/>
                </a:solidFill>
              </a14:hiddenFill>
            </a:ext>
          </a:extLst>
        </p:spPr>
      </p:pic>
      <p:sp>
        <p:nvSpPr>
          <p:cNvPr id="5" name="Номер слайда 4"/>
          <p:cNvSpPr>
            <a:spLocks noGrp="1"/>
          </p:cNvSpPr>
          <p:nvPr>
            <p:ph type="sldNum" sz="quarter" idx="12"/>
          </p:nvPr>
        </p:nvSpPr>
        <p:spPr/>
        <p:txBody>
          <a:bodyPr/>
          <a:lstStyle/>
          <a:p>
            <a:fld id="{B19B0651-EE4F-4900-A07F-96A6BFA9D0F0}" type="slidenum">
              <a:rPr lang="ru-RU" smtClean="0"/>
              <a:t>1</a:t>
            </a:fld>
            <a:endParaRPr lang="ru-RU"/>
          </a:p>
        </p:txBody>
      </p:sp>
      <p:sp>
        <p:nvSpPr>
          <p:cNvPr id="7" name="TextBox 6"/>
          <p:cNvSpPr txBox="1"/>
          <p:nvPr/>
        </p:nvSpPr>
        <p:spPr>
          <a:xfrm>
            <a:off x="464145" y="332873"/>
            <a:ext cx="8215711" cy="461665"/>
          </a:xfrm>
          <a:prstGeom prst="rect">
            <a:avLst/>
          </a:prstGeom>
          <a:noFill/>
        </p:spPr>
        <p:txBody>
          <a:bodyPr wrap="none" rtlCol="0">
            <a:spAutoFit/>
          </a:bodyPr>
          <a:lstStyle/>
          <a:p>
            <a:pPr algn="ctr"/>
            <a:r>
              <a:rPr lang="ru-RU" sz="2400" b="1" dirty="0" smtClean="0">
                <a:solidFill>
                  <a:schemeClr val="accent6">
                    <a:lumMod val="50000"/>
                  </a:schemeClr>
                </a:solidFill>
                <a:latin typeface="Arial Black" pitchFamily="34" charset="0"/>
              </a:rPr>
              <a:t>Работа на конкурс электронных презентаций</a:t>
            </a:r>
            <a:endParaRPr lang="ru-RU" sz="2400" b="1" dirty="0">
              <a:solidFill>
                <a:schemeClr val="accent6">
                  <a:lumMod val="50000"/>
                </a:schemeClr>
              </a:solidFill>
              <a:latin typeface="Arial Black" pitchFamily="34" charset="0"/>
            </a:endParaRPr>
          </a:p>
        </p:txBody>
      </p:sp>
      <p:sp>
        <p:nvSpPr>
          <p:cNvPr id="8" name="TextBox 7"/>
          <p:cNvSpPr txBox="1"/>
          <p:nvPr/>
        </p:nvSpPr>
        <p:spPr>
          <a:xfrm>
            <a:off x="983272" y="5365763"/>
            <a:ext cx="3740126" cy="1200329"/>
          </a:xfrm>
          <a:prstGeom prst="rect">
            <a:avLst/>
          </a:prstGeom>
          <a:noFill/>
        </p:spPr>
        <p:txBody>
          <a:bodyPr wrap="none" rtlCol="0">
            <a:spAutoFit/>
          </a:bodyPr>
          <a:lstStyle/>
          <a:p>
            <a:pPr algn="ctr"/>
            <a:r>
              <a:rPr lang="ru-RU" b="1" dirty="0" smtClean="0"/>
              <a:t>Автор Иванова Галина Николаевна,</a:t>
            </a:r>
          </a:p>
          <a:p>
            <a:pPr algn="ctr"/>
            <a:r>
              <a:rPr lang="ru-RU" b="1" dirty="0"/>
              <a:t>з</a:t>
            </a:r>
            <a:r>
              <a:rPr lang="ru-RU" b="1" dirty="0" smtClean="0"/>
              <a:t>ав. библиотекой-филиалом № 19 </a:t>
            </a:r>
          </a:p>
          <a:p>
            <a:pPr algn="ctr"/>
            <a:r>
              <a:rPr lang="ru-RU" b="1" dirty="0"/>
              <a:t>п</a:t>
            </a:r>
            <a:r>
              <a:rPr lang="ru-RU" b="1" dirty="0" smtClean="0"/>
              <a:t>. Новостройка. </a:t>
            </a:r>
          </a:p>
          <a:p>
            <a:pPr algn="ctr"/>
            <a:r>
              <a:rPr lang="ru-RU" b="1" dirty="0" smtClean="0"/>
              <a:t>Тел. 64-96-11</a:t>
            </a:r>
            <a:endParaRPr lang="ru-RU" b="1" dirty="0"/>
          </a:p>
        </p:txBody>
      </p:sp>
      <p:sp>
        <p:nvSpPr>
          <p:cNvPr id="9" name="TextBox 8"/>
          <p:cNvSpPr txBox="1"/>
          <p:nvPr/>
        </p:nvSpPr>
        <p:spPr>
          <a:xfrm>
            <a:off x="457440" y="4074615"/>
            <a:ext cx="4410951" cy="954107"/>
          </a:xfrm>
          <a:prstGeom prst="rect">
            <a:avLst/>
          </a:prstGeom>
          <a:noFill/>
        </p:spPr>
        <p:txBody>
          <a:bodyPr wrap="none" rtlCol="0">
            <a:spAutoFit/>
          </a:bodyPr>
          <a:lstStyle/>
          <a:p>
            <a:pPr algn="ctr"/>
            <a:r>
              <a:rPr lang="ru-RU" sz="2800" b="1" dirty="0" smtClean="0"/>
              <a:t>О труженице тыла Грохович</a:t>
            </a:r>
          </a:p>
          <a:p>
            <a:pPr algn="ctr"/>
            <a:r>
              <a:rPr lang="ru-RU" sz="2800" b="1" dirty="0" smtClean="0"/>
              <a:t>Антонине Ивановне</a:t>
            </a:r>
            <a:endParaRPr lang="ru-RU" sz="2800" b="1" dirty="0"/>
          </a:p>
        </p:txBody>
      </p:sp>
    </p:spTree>
    <p:extLst>
      <p:ext uri="{BB962C8B-B14F-4D97-AF65-F5344CB8AC3E}">
        <p14:creationId xmlns:p14="http://schemas.microsoft.com/office/powerpoint/2010/main" val="2502475600"/>
      </p:ext>
    </p:extLst>
  </p:cSld>
  <p:clrMapOvr>
    <a:masterClrMapping/>
  </p:clrMapOvr>
  <mc:AlternateContent xmlns:mc="http://schemas.openxmlformats.org/markup-compatibility/2006" xmlns:p14="http://schemas.microsoft.com/office/powerpoint/2010/main">
    <mc:Choice Requires="p14">
      <p:transition spd="slow" p14:dur="3000" advClick="0" advTm="6000">
        <p:wipe/>
      </p:transition>
    </mc:Choice>
    <mc:Fallback xmlns="">
      <p:transition spd="slow" advClick="0" advTm="6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ppt_x</p:attrName>
                                        </p:attrNameLst>
                                      </p:cBhvr>
                                      <p:tavLst>
                                        <p:tav tm="0">
                                          <p:val>
                                            <p:strVal val="#ppt_x"/>
                                          </p:val>
                                        </p:tav>
                                        <p:tav tm="100000">
                                          <p:val>
                                            <p:strVal val="#ppt_x"/>
                                          </p:val>
                                        </p:tav>
                                      </p:tavLst>
                                    </p:anim>
                                    <p:anim calcmode="lin" valueType="num">
                                      <p:cBhvr>
                                        <p:cTn id="9" dur="3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3250"/>
                            </p:stCondLst>
                            <p:childTnLst>
                              <p:par>
                                <p:cTn id="11" presetID="42" presetClass="entr" presetSubtype="0"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2500"/>
                                        <p:tgtEl>
                                          <p:spTgt spid="4">
                                            <p:txEl>
                                              <p:pRg st="0" end="0"/>
                                            </p:txEl>
                                          </p:spTgt>
                                        </p:tgtEl>
                                      </p:cBhvr>
                                    </p:animEffect>
                                    <p:anim calcmode="lin" valueType="num">
                                      <p:cBhvr>
                                        <p:cTn id="14" dur="2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2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5750"/>
                            </p:stCondLst>
                            <p:childTnLst>
                              <p:par>
                                <p:cTn id="17" presetID="16" presetClass="entr" presetSubtype="21" fill="hold" nodeType="afterEffect">
                                  <p:stCondLst>
                                    <p:cond delay="250"/>
                                  </p:stCondLst>
                                  <p:childTnLst>
                                    <p:set>
                                      <p:cBhvr>
                                        <p:cTn id="18" dur="1" fill="hold">
                                          <p:stCondLst>
                                            <p:cond delay="0"/>
                                          </p:stCondLst>
                                        </p:cTn>
                                        <p:tgtEl>
                                          <p:spTgt spid="1026"/>
                                        </p:tgtEl>
                                        <p:attrNameLst>
                                          <p:attrName>style.visibility</p:attrName>
                                        </p:attrNameLst>
                                      </p:cBhvr>
                                      <p:to>
                                        <p:strVal val="visible"/>
                                      </p:to>
                                    </p:set>
                                    <p:animEffect transition="in" filter="barn(inVertical)">
                                      <p:cBhvr>
                                        <p:cTn id="19" dur="3000"/>
                                        <p:tgtEl>
                                          <p:spTgt spid="1026"/>
                                        </p:tgtEl>
                                      </p:cBhvr>
                                    </p:animEffect>
                                  </p:childTnLst>
                                </p:cTn>
                              </p:par>
                            </p:childTnLst>
                          </p:cTn>
                        </p:par>
                        <p:par>
                          <p:cTn id="20" fill="hold">
                            <p:stCondLst>
                              <p:cond delay="9000"/>
                            </p:stCondLst>
                            <p:childTnLst>
                              <p:par>
                                <p:cTn id="21" presetID="22" presetClass="entr" presetSubtype="4" fill="hold" nodeType="afterEffect">
                                  <p:stCondLst>
                                    <p:cond delay="25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wipe(down)">
                                      <p:cBhvr>
                                        <p:cTn id="23" dur="2500"/>
                                        <p:tgtEl>
                                          <p:spTgt spid="9">
                                            <p:txEl>
                                              <p:pRg st="0" end="0"/>
                                            </p:txEl>
                                          </p:spTgt>
                                        </p:tgtEl>
                                      </p:cBhvr>
                                    </p:animEffect>
                                  </p:childTnLst>
                                </p:cTn>
                              </p:par>
                            </p:childTnLst>
                          </p:cTn>
                        </p:par>
                        <p:par>
                          <p:cTn id="24" fill="hold">
                            <p:stCondLst>
                              <p:cond delay="11750"/>
                            </p:stCondLst>
                            <p:childTnLst>
                              <p:par>
                                <p:cTn id="25" presetID="22" presetClass="entr" presetSubtype="4" fill="hold" nodeType="afterEffect">
                                  <p:stCondLst>
                                    <p:cond delay="25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wipe(down)">
                                      <p:cBhvr>
                                        <p:cTn id="27" dur="2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0" y="2113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Рисунок 2" descr="Novokuznetsk Ул. Орджоникидзе - Россия, Кемеровская - Фотографии на карте."/>
          <p:cNvPicPr/>
          <p:nvPr/>
        </p:nvPicPr>
        <p:blipFill rotWithShape="1">
          <a:blip r:embed="rId4">
            <a:extLst>
              <a:ext uri="{28A0092B-C50C-407E-A947-70E740481C1C}">
                <a14:useLocalDpi xmlns:a14="http://schemas.microsoft.com/office/drawing/2010/main" val="0"/>
              </a:ext>
            </a:extLst>
          </a:blip>
          <a:srcRect t="10739" b="6495"/>
          <a:stretch/>
        </p:blipFill>
        <p:spPr bwMode="auto">
          <a:xfrm>
            <a:off x="818003" y="260648"/>
            <a:ext cx="5940425" cy="2992582"/>
          </a:xfrm>
          <a:prstGeom prst="rect">
            <a:avLst/>
          </a:prstGeom>
          <a:noFill/>
          <a:ln>
            <a:noFill/>
          </a:ln>
        </p:spPr>
      </p:pic>
      <p:pic>
        <p:nvPicPr>
          <p:cNvPr id="5122" name="Picture 2" descr="C:\Users\Оля\Desktop\Грохович\Подруги училище 1950 год.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8156" y="3450138"/>
            <a:ext cx="3756588" cy="29321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1560" y="4581128"/>
            <a:ext cx="4518160" cy="954107"/>
          </a:xfrm>
          <a:prstGeom prst="rect">
            <a:avLst/>
          </a:prstGeom>
          <a:noFill/>
        </p:spPr>
        <p:txBody>
          <a:bodyPr wrap="none" rtlCol="0">
            <a:spAutoFit/>
          </a:bodyPr>
          <a:lstStyle/>
          <a:p>
            <a:r>
              <a:rPr lang="ru-RU" sz="2800" b="1" dirty="0" smtClean="0">
                <a:latin typeface="Times New Roman" pitchFamily="18" charset="0"/>
                <a:cs typeface="Times New Roman" pitchFamily="18" charset="0"/>
              </a:rPr>
              <a:t>Учимся на монтажников, </a:t>
            </a:r>
          </a:p>
          <a:p>
            <a:r>
              <a:rPr lang="ru-RU" sz="2800" b="1" dirty="0" smtClean="0">
                <a:latin typeface="Times New Roman" pitchFamily="18" charset="0"/>
                <a:cs typeface="Times New Roman" pitchFamily="18" charset="0"/>
              </a:rPr>
              <a:t>(Тоня справа</a:t>
            </a:r>
            <a:r>
              <a:rPr lang="ru-RU" sz="2800" b="1"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г. </a:t>
            </a:r>
            <a:r>
              <a:rPr lang="ru-RU" sz="2800" b="1" dirty="0" err="1" smtClean="0">
                <a:latin typeface="Times New Roman" pitchFamily="18" charset="0"/>
                <a:cs typeface="Times New Roman" pitchFamily="18" charset="0"/>
              </a:rPr>
              <a:t>Сталинск</a:t>
            </a:r>
            <a:endParaRPr lang="ru-RU" sz="2800" b="1" dirty="0">
              <a:latin typeface="Times New Roman" pitchFamily="18" charset="0"/>
              <a:cs typeface="Times New Roman" pitchFamily="18" charset="0"/>
            </a:endParaRPr>
          </a:p>
        </p:txBody>
      </p:sp>
      <p:sp>
        <p:nvSpPr>
          <p:cNvPr id="5" name="5-конечная звезда 4"/>
          <p:cNvSpPr/>
          <p:nvPr/>
        </p:nvSpPr>
        <p:spPr>
          <a:xfrm>
            <a:off x="16412" y="21138"/>
            <a:ext cx="914400" cy="914400"/>
          </a:xfrm>
          <a:prstGeom prst="star5">
            <a:avLst/>
          </a:prstGeom>
          <a:solidFill>
            <a:srgbClr val="C00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10</a:t>
            </a:fld>
            <a:endParaRPr lang="ru-RU"/>
          </a:p>
        </p:txBody>
      </p:sp>
    </p:spTree>
    <p:extLst>
      <p:ext uri="{BB962C8B-B14F-4D97-AF65-F5344CB8AC3E}">
        <p14:creationId xmlns:p14="http://schemas.microsoft.com/office/powerpoint/2010/main" val="758942063"/>
      </p:ext>
    </p:extLst>
  </p:cSld>
  <p:clrMapOvr>
    <a:masterClrMapping/>
  </p:clrMapOvr>
  <mc:AlternateContent xmlns:mc="http://schemas.openxmlformats.org/markup-compatibility/2006" xmlns:p14="http://schemas.microsoft.com/office/powerpoint/2010/main">
    <mc:Choice Requires="p14">
      <p:transition spd="slow" p14:dur="3000" advClick="0" advTm="6000">
        <p:wipe/>
      </p:transition>
    </mc:Choice>
    <mc:Fallback xmlns="">
      <p:transition spd="slow" advClick="0" advTm="6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750"/>
                                        <p:tgtEl>
                                          <p:spTgt spid="4">
                                            <p:txEl>
                                              <p:pRg st="0" end="0"/>
                                            </p:txEl>
                                          </p:spTgt>
                                        </p:tgtEl>
                                      </p:cBhvr>
                                    </p:animEffect>
                                    <p:anim calcmode="lin" valueType="num">
                                      <p:cBhvr>
                                        <p:cTn id="8" dur="27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75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750"/>
                                        <p:tgtEl>
                                          <p:spTgt spid="4">
                                            <p:txEl>
                                              <p:pRg st="1" end="1"/>
                                            </p:txEl>
                                          </p:spTgt>
                                        </p:tgtEl>
                                      </p:cBhvr>
                                    </p:animEffect>
                                    <p:anim calcmode="lin" valueType="num">
                                      <p:cBhvr>
                                        <p:cTn id="13" dur="275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275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5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ppt_x</p:attrName>
                                        </p:attrNameLst>
                                      </p:cBhvr>
                                      <p:tavLst>
                                        <p:tav tm="0">
                                          <p:val>
                                            <p:strVal val="#ppt_x"/>
                                          </p:val>
                                        </p:tav>
                                        <p:tav tm="100000">
                                          <p:val>
                                            <p:strVal val="#ppt_x"/>
                                          </p:val>
                                        </p:tav>
                                      </p:tavLst>
                                    </p:anim>
                                    <p:anim calcmode="lin" valueType="num">
                                      <p:cBhvr>
                                        <p:cTn id="19"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www.uchportal.ru/_ld/380/26893539.jpg"/>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p:spPr>
      </p:pic>
      <p:pic>
        <p:nvPicPr>
          <p:cNvPr id="4" name="Picture 2" descr="C:\Users\Оля\Desktop\Грохович\Комсомольская площадка общежитие № 5 Герасименко  (Грохович) А. Калашникова Елена В. и Дуся 1951 год.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1551190"/>
            <a:ext cx="2376263" cy="33906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Прямоугольник 4"/>
          <p:cNvSpPr/>
          <p:nvPr/>
        </p:nvSpPr>
        <p:spPr>
          <a:xfrm>
            <a:off x="5364088" y="1772816"/>
            <a:ext cx="2736304" cy="1938992"/>
          </a:xfrm>
          <a:prstGeom prst="rect">
            <a:avLst/>
          </a:prstGeom>
        </p:spPr>
        <p:txBody>
          <a:bodyPr wrap="square">
            <a:spAutoFit/>
          </a:bodyPr>
          <a:lstStyle/>
          <a:p>
            <a:r>
              <a:rPr lang="ru-RU" sz="2400" b="1" dirty="0"/>
              <a:t>Герасименко</a:t>
            </a:r>
          </a:p>
          <a:p>
            <a:r>
              <a:rPr lang="ru-RU" sz="2400" b="1" dirty="0"/>
              <a:t>Тоня (справа)</a:t>
            </a:r>
          </a:p>
          <a:p>
            <a:r>
              <a:rPr lang="ru-RU" sz="2400" b="1" dirty="0"/>
              <a:t>с подругами</a:t>
            </a:r>
          </a:p>
          <a:p>
            <a:r>
              <a:rPr lang="ru-RU" sz="2400" b="1" dirty="0"/>
              <a:t>по общежитию.</a:t>
            </a:r>
          </a:p>
          <a:p>
            <a:r>
              <a:rPr lang="ru-RU" sz="2400" b="1" dirty="0"/>
              <a:t>1951 год</a:t>
            </a:r>
          </a:p>
        </p:txBody>
      </p:sp>
      <p:sp>
        <p:nvSpPr>
          <p:cNvPr id="2" name="5-конечная звезда 1"/>
          <p:cNvSpPr/>
          <p:nvPr/>
        </p:nvSpPr>
        <p:spPr>
          <a:xfrm>
            <a:off x="251520" y="116632"/>
            <a:ext cx="914400" cy="914400"/>
          </a:xfrm>
          <a:prstGeom prst="star5">
            <a:avLst/>
          </a:prstGeom>
          <a:solidFill>
            <a:srgbClr val="C00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11</a:t>
            </a:fld>
            <a:endParaRPr lang="ru-RU"/>
          </a:p>
        </p:txBody>
      </p:sp>
    </p:spTree>
    <p:extLst>
      <p:ext uri="{BB962C8B-B14F-4D97-AF65-F5344CB8AC3E}">
        <p14:creationId xmlns:p14="http://schemas.microsoft.com/office/powerpoint/2010/main" val="3751892355"/>
      </p:ext>
    </p:extLst>
  </p:cSld>
  <p:clrMapOvr>
    <a:masterClrMapping/>
  </p:clrMapOvr>
  <mc:AlternateContent xmlns:mc="http://schemas.openxmlformats.org/markup-compatibility/2006" xmlns:p14="http://schemas.microsoft.com/office/powerpoint/2010/main">
    <mc:Choice Requires="p14">
      <p:transition spd="slow" p14:dur="3000" advClick="0" advTm="6000">
        <p:wipe/>
      </p:transition>
    </mc:Choice>
    <mc:Fallback xmlns="">
      <p:transition spd="slow" advClick="0" advTm="6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30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30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3000"/>
                                        <p:tgtEl>
                                          <p:spTgt spid="5">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arn(inVertical)">
                                      <p:cBhvr>
                                        <p:cTn id="16" dur="3000"/>
                                        <p:tgtEl>
                                          <p:spTgt spid="5">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arn(inVertical)">
                                      <p:cBhvr>
                                        <p:cTn id="19" dur="3000"/>
                                        <p:tgtEl>
                                          <p:spTgt spid="5">
                                            <p:txEl>
                                              <p:pRg st="4" end="4"/>
                                            </p:txEl>
                                          </p:spTgt>
                                        </p:tgtEl>
                                      </p:cBhvr>
                                    </p:animEffect>
                                  </p:childTnLst>
                                </p:cTn>
                              </p:par>
                              <p:par>
                                <p:cTn id="20" presetID="42" presetClass="entr" presetSubtype="0" fill="hold" grpId="0" nodeType="withEffect">
                                  <p:stCondLst>
                                    <p:cond delay="25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2000"/>
                                        <p:tgtEl>
                                          <p:spTgt spid="2"/>
                                        </p:tgtEl>
                                      </p:cBhvr>
                                    </p:animEffect>
                                    <p:anim calcmode="lin" valueType="num">
                                      <p:cBhvr>
                                        <p:cTn id="23" dur="2000" fill="hold"/>
                                        <p:tgtEl>
                                          <p:spTgt spid="2"/>
                                        </p:tgtEl>
                                        <p:attrNameLst>
                                          <p:attrName>ppt_x</p:attrName>
                                        </p:attrNameLst>
                                      </p:cBhvr>
                                      <p:tavLst>
                                        <p:tav tm="0">
                                          <p:val>
                                            <p:strVal val="#ppt_x"/>
                                          </p:val>
                                        </p:tav>
                                        <p:tav tm="100000">
                                          <p:val>
                                            <p:strVal val="#ppt_x"/>
                                          </p:val>
                                        </p:tav>
                                      </p:tavLst>
                                    </p:anim>
                                    <p:anim calcmode="lin" valueType="num">
                                      <p:cBhvr>
                                        <p:cTn id="24"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Рисунок 2" descr="http://img-fotki.yandex.ru/get/6104/40372236.23/0_6e7b5_1249f0ac_XL.jpg"/>
          <p:cNvPicPr/>
          <p:nvPr/>
        </p:nvPicPr>
        <p:blipFill>
          <a:blip r:embed="rId4">
            <a:extLst>
              <a:ext uri="{28A0092B-C50C-407E-A947-70E740481C1C}">
                <a14:useLocalDpi xmlns:a14="http://schemas.microsoft.com/office/drawing/2010/main" val="0"/>
              </a:ext>
            </a:extLst>
          </a:blip>
          <a:srcRect/>
          <a:stretch>
            <a:fillRect/>
          </a:stretch>
        </p:blipFill>
        <p:spPr bwMode="auto">
          <a:xfrm>
            <a:off x="1037184" y="35171"/>
            <a:ext cx="5112841" cy="3429000"/>
          </a:xfrm>
          <a:prstGeom prst="rect">
            <a:avLst/>
          </a:prstGeom>
          <a:noFill/>
          <a:ln>
            <a:noFill/>
          </a:ln>
        </p:spPr>
      </p:pic>
      <p:pic>
        <p:nvPicPr>
          <p:cNvPr id="4" name="Рисунок 3" descr="http://img-fotki.yandex.ru/get/6205/40372236.23/0_6e7b4_61857a03_XL.jpg"/>
          <p:cNvPicPr/>
          <p:nvPr/>
        </p:nvPicPr>
        <p:blipFill>
          <a:blip r:embed="rId5">
            <a:extLst>
              <a:ext uri="{28A0092B-C50C-407E-A947-70E740481C1C}">
                <a14:useLocalDpi xmlns:a14="http://schemas.microsoft.com/office/drawing/2010/main" val="0"/>
              </a:ext>
            </a:extLst>
          </a:blip>
          <a:srcRect/>
          <a:stretch>
            <a:fillRect/>
          </a:stretch>
        </p:blipFill>
        <p:spPr bwMode="auto">
          <a:xfrm>
            <a:off x="3930797" y="3551520"/>
            <a:ext cx="5238229" cy="3274965"/>
          </a:xfrm>
          <a:prstGeom prst="rect">
            <a:avLst/>
          </a:prstGeom>
          <a:noFill/>
          <a:ln>
            <a:noFill/>
          </a:ln>
        </p:spPr>
      </p:pic>
      <p:sp>
        <p:nvSpPr>
          <p:cNvPr id="5" name="TextBox 4"/>
          <p:cNvSpPr txBox="1"/>
          <p:nvPr/>
        </p:nvSpPr>
        <p:spPr>
          <a:xfrm>
            <a:off x="122784" y="4788892"/>
            <a:ext cx="3881255" cy="400110"/>
          </a:xfrm>
          <a:prstGeom prst="rect">
            <a:avLst/>
          </a:prstGeom>
          <a:noFill/>
        </p:spPr>
        <p:txBody>
          <a:bodyPr wrap="none" rtlCol="0">
            <a:spAutoFit/>
          </a:bodyPr>
          <a:lstStyle/>
          <a:p>
            <a:r>
              <a:rPr lang="ru-RU" sz="2000" b="1" dirty="0" smtClean="0">
                <a:latin typeface="Times New Roman" pitchFamily="18" charset="0"/>
                <a:cs typeface="Times New Roman" pitchFamily="18" charset="0"/>
              </a:rPr>
              <a:t>Новокузнецк  в 1950 – 60-е годы</a:t>
            </a:r>
            <a:endParaRPr lang="ru-RU" sz="2000" b="1" dirty="0">
              <a:latin typeface="Times New Roman" pitchFamily="18" charset="0"/>
              <a:cs typeface="Times New Roman" pitchFamily="18" charset="0"/>
            </a:endParaRPr>
          </a:p>
        </p:txBody>
      </p:sp>
      <p:sp>
        <p:nvSpPr>
          <p:cNvPr id="6" name="5-конечная звезда 5"/>
          <p:cNvSpPr/>
          <p:nvPr/>
        </p:nvSpPr>
        <p:spPr>
          <a:xfrm>
            <a:off x="122784" y="116632"/>
            <a:ext cx="914400" cy="914400"/>
          </a:xfrm>
          <a:prstGeom prst="star5">
            <a:avLst/>
          </a:prstGeom>
          <a:solidFill>
            <a:srgbClr val="C00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12</a:t>
            </a:fld>
            <a:endParaRPr lang="ru-RU"/>
          </a:p>
        </p:txBody>
      </p:sp>
    </p:spTree>
    <p:extLst>
      <p:ext uri="{BB962C8B-B14F-4D97-AF65-F5344CB8AC3E}">
        <p14:creationId xmlns:p14="http://schemas.microsoft.com/office/powerpoint/2010/main" val="1415548720"/>
      </p:ext>
    </p:extLst>
  </p:cSld>
  <p:clrMapOvr>
    <a:masterClrMapping/>
  </p:clrMapOvr>
  <mc:AlternateContent xmlns:mc="http://schemas.openxmlformats.org/markup-compatibility/2006" xmlns:p14="http://schemas.microsoft.com/office/powerpoint/2010/main">
    <mc:Choice Requires="p14">
      <p:transition spd="slow" p14:dur="3000" advClick="0" advTm="6000">
        <p:wipe/>
      </p:transition>
    </mc:Choice>
    <mc:Fallback xmlns="">
      <p:transition spd="slow" advClick="0" advTm="6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2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3000"/>
                                        <p:tgtEl>
                                          <p:spTgt spid="5">
                                            <p:txEl>
                                              <p:pRg st="0" end="0"/>
                                            </p:txEl>
                                          </p:spTgt>
                                        </p:tgtEl>
                                      </p:cBhvr>
                                    </p:animEffect>
                                  </p:childTnLst>
                                </p:cTn>
                              </p:par>
                              <p:par>
                                <p:cTn id="8" presetID="42" presetClass="entr" presetSubtype="0"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anim calcmode="lin" valueType="num">
                                      <p:cBhvr>
                                        <p:cTn id="11" dur="2000" fill="hold"/>
                                        <p:tgtEl>
                                          <p:spTgt spid="6"/>
                                        </p:tgtEl>
                                        <p:attrNameLst>
                                          <p:attrName>ppt_x</p:attrName>
                                        </p:attrNameLst>
                                      </p:cBhvr>
                                      <p:tavLst>
                                        <p:tav tm="0">
                                          <p:val>
                                            <p:strVal val="#ppt_x"/>
                                          </p:val>
                                        </p:tav>
                                        <p:tav tm="100000">
                                          <p:val>
                                            <p:strVal val="#ppt_x"/>
                                          </p:val>
                                        </p:tav>
                                      </p:tavLst>
                                    </p:anim>
                                    <p:anim calcmode="lin" valueType="num">
                                      <p:cBhvr>
                                        <p:cTn id="12"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uchportal.ru/_ld/380/26893539.jpg"/>
          <p:cNvPicPr/>
          <p:nvPr/>
        </p:nvPicPr>
        <p:blipFill>
          <a:blip r:embed="rId3">
            <a:extLst>
              <a:ext uri="{28A0092B-C50C-407E-A947-70E740481C1C}">
                <a14:useLocalDpi xmlns:a14="http://schemas.microsoft.com/office/drawing/2010/main" val="0"/>
              </a:ext>
            </a:extLst>
          </a:blip>
          <a:srcRect/>
          <a:stretch>
            <a:fillRect/>
          </a:stretch>
        </p:blipFill>
        <p:spPr bwMode="auto">
          <a:xfrm>
            <a:off x="21463" y="0"/>
            <a:ext cx="9144000" cy="6878959"/>
          </a:xfrm>
          <a:prstGeom prst="rect">
            <a:avLst/>
          </a:prstGeom>
          <a:noFill/>
          <a:ln>
            <a:noFill/>
          </a:ln>
        </p:spPr>
      </p:pic>
      <p:pic>
        <p:nvPicPr>
          <p:cNvPr id="6146" name="Picture 2" descr="C:\Users\Оля\Desktop\Грохович\г. Сталинск 20 декабря 1952 год.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648" y="1700808"/>
            <a:ext cx="2202631" cy="30733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147" name="Picture 3" descr="C:\Users\Оля\Desktop\55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0533" y="1547339"/>
            <a:ext cx="2290763" cy="3263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1187624" y="4811239"/>
            <a:ext cx="3010379" cy="369332"/>
          </a:xfrm>
          <a:prstGeom prst="rect">
            <a:avLst/>
          </a:prstGeom>
          <a:noFill/>
        </p:spPr>
        <p:txBody>
          <a:bodyPr wrap="square" rtlCol="0">
            <a:spAutoFit/>
          </a:bodyPr>
          <a:lstStyle/>
          <a:p>
            <a:r>
              <a:rPr lang="ru-RU" b="1" dirty="0" smtClean="0">
                <a:latin typeface="Arial Black" pitchFamily="34" charset="0"/>
              </a:rPr>
              <a:t>Антонина Ивановна</a:t>
            </a:r>
            <a:endParaRPr lang="ru-RU" b="1" dirty="0">
              <a:latin typeface="Arial Black" pitchFamily="34" charset="0"/>
            </a:endParaRPr>
          </a:p>
        </p:txBody>
      </p:sp>
      <p:sp>
        <p:nvSpPr>
          <p:cNvPr id="5" name="TextBox 4"/>
          <p:cNvSpPr txBox="1"/>
          <p:nvPr/>
        </p:nvSpPr>
        <p:spPr>
          <a:xfrm>
            <a:off x="5190452" y="4811239"/>
            <a:ext cx="2670924" cy="369332"/>
          </a:xfrm>
          <a:prstGeom prst="rect">
            <a:avLst/>
          </a:prstGeom>
          <a:noFill/>
        </p:spPr>
        <p:txBody>
          <a:bodyPr wrap="none" rtlCol="0">
            <a:spAutoFit/>
          </a:bodyPr>
          <a:lstStyle/>
          <a:p>
            <a:r>
              <a:rPr lang="ru-RU" b="1" dirty="0" smtClean="0">
                <a:latin typeface="Arial Black" pitchFamily="34" charset="0"/>
              </a:rPr>
              <a:t>Василий Павлович</a:t>
            </a:r>
            <a:endParaRPr lang="ru-RU" b="1" dirty="0">
              <a:latin typeface="Arial Black" pitchFamily="34" charset="0"/>
            </a:endParaRPr>
          </a:p>
        </p:txBody>
      </p:sp>
      <p:sp>
        <p:nvSpPr>
          <p:cNvPr id="3" name="5-конечная звезда 2"/>
          <p:cNvSpPr/>
          <p:nvPr/>
        </p:nvSpPr>
        <p:spPr>
          <a:xfrm>
            <a:off x="179512" y="116632"/>
            <a:ext cx="914400" cy="914400"/>
          </a:xfrm>
          <a:prstGeom prst="star5">
            <a:avLst/>
          </a:prstGeom>
          <a:solidFill>
            <a:srgbClr val="C00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13</a:t>
            </a:fld>
            <a:endParaRPr lang="ru-RU"/>
          </a:p>
        </p:txBody>
      </p:sp>
    </p:spTree>
    <p:extLst>
      <p:ext uri="{BB962C8B-B14F-4D97-AF65-F5344CB8AC3E}">
        <p14:creationId xmlns:p14="http://schemas.microsoft.com/office/powerpoint/2010/main" val="860293052"/>
      </p:ext>
    </p:extLst>
  </p:cSld>
  <p:clrMapOvr>
    <a:masterClrMapping/>
  </p:clrMapOvr>
  <mc:AlternateContent xmlns:mc="http://schemas.openxmlformats.org/markup-compatibility/2006" xmlns:p14="http://schemas.microsoft.com/office/powerpoint/2010/main">
    <mc:Choice Requires="p14">
      <p:transition spd="slow" p14:dur="3000" advClick="0" advTm="6000">
        <p:wipe/>
      </p:transition>
    </mc:Choice>
    <mc:Fallback xmlns="">
      <p:transition spd="slow" advClick="0" advTm="6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3000"/>
                                        <p:tgtEl>
                                          <p:spTgt spid="4">
                                            <p:txEl>
                                              <p:pRg st="0" end="0"/>
                                            </p:txEl>
                                          </p:spTgt>
                                        </p:tgtEl>
                                      </p:cBhvr>
                                    </p:animEffect>
                                  </p:childTnLst>
                                </p:cTn>
                              </p:par>
                            </p:childTnLst>
                          </p:cTn>
                        </p:par>
                        <p:par>
                          <p:cTn id="8" fill="hold">
                            <p:stCondLst>
                              <p:cond delay="3000"/>
                            </p:stCondLst>
                            <p:childTnLst>
                              <p:par>
                                <p:cTn id="9" presetID="22" presetClass="entr" presetSubtype="4"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down)">
                                      <p:cBhvr>
                                        <p:cTn id="11" dur="3000"/>
                                        <p:tgtEl>
                                          <p:spTgt spid="5">
                                            <p:txEl>
                                              <p:pRg st="0" end="0"/>
                                            </p:txEl>
                                          </p:spTgt>
                                        </p:tgtEl>
                                      </p:cBhvr>
                                    </p:animEffect>
                                  </p:childTnLst>
                                </p:cTn>
                              </p:par>
                              <p:par>
                                <p:cTn id="12" presetID="42" presetClass="entr" presetSubtype="0" fill="hold" grpId="0" nodeType="withEffect">
                                  <p:stCondLst>
                                    <p:cond delay="25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500"/>
                                        <p:tgtEl>
                                          <p:spTgt spid="3"/>
                                        </p:tgtEl>
                                      </p:cBhvr>
                                    </p:animEffect>
                                    <p:anim calcmode="lin" valueType="num">
                                      <p:cBhvr>
                                        <p:cTn id="15" dur="2500" fill="hold"/>
                                        <p:tgtEl>
                                          <p:spTgt spid="3"/>
                                        </p:tgtEl>
                                        <p:attrNameLst>
                                          <p:attrName>ppt_x</p:attrName>
                                        </p:attrNameLst>
                                      </p:cBhvr>
                                      <p:tavLst>
                                        <p:tav tm="0">
                                          <p:val>
                                            <p:strVal val="#ppt_x"/>
                                          </p:val>
                                        </p:tav>
                                        <p:tav tm="100000">
                                          <p:val>
                                            <p:strVal val="#ppt_x"/>
                                          </p:val>
                                        </p:tav>
                                      </p:tavLst>
                                    </p:anim>
                                    <p:anim calcmode="lin" valueType="num">
                                      <p:cBhvr>
                                        <p:cTn id="16" dur="2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uchportal.ru/_ld/380/26893539.jpg"/>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p:spPr>
      </p:pic>
      <p:pic>
        <p:nvPicPr>
          <p:cNvPr id="3" name="Picture 2" descr="C:\Users\Оля\Desktop\Грохович\Грохович Василий Павлович 1928 г.р. и Антонина Ивановна с дочкой Валей 1954 г.р. 1957 год.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40" y="1671406"/>
            <a:ext cx="2448272" cy="35151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4932040" y="2060848"/>
            <a:ext cx="3240360" cy="954107"/>
          </a:xfrm>
          <a:prstGeom prst="rect">
            <a:avLst/>
          </a:prstGeom>
          <a:noFill/>
        </p:spPr>
        <p:txBody>
          <a:bodyPr wrap="square" rtlCol="0">
            <a:spAutoFit/>
          </a:bodyPr>
          <a:lstStyle/>
          <a:p>
            <a:pPr algn="ctr"/>
            <a:r>
              <a:rPr lang="ru-RU" sz="2800" b="1" dirty="0" smtClean="0"/>
              <a:t>Семья Грохович</a:t>
            </a:r>
          </a:p>
          <a:p>
            <a:pPr algn="ctr"/>
            <a:r>
              <a:rPr lang="ru-RU" sz="2800" b="1" dirty="0"/>
              <a:t>в</a:t>
            </a:r>
            <a:r>
              <a:rPr lang="ru-RU" sz="2800" b="1" dirty="0" smtClean="0"/>
              <a:t> 1957 году</a:t>
            </a:r>
            <a:endParaRPr lang="ru-RU" sz="2800" b="1" dirty="0"/>
          </a:p>
        </p:txBody>
      </p:sp>
      <p:sp>
        <p:nvSpPr>
          <p:cNvPr id="5" name="5-конечная звезда 4"/>
          <p:cNvSpPr/>
          <p:nvPr/>
        </p:nvSpPr>
        <p:spPr>
          <a:xfrm>
            <a:off x="170175" y="116632"/>
            <a:ext cx="914400" cy="914400"/>
          </a:xfrm>
          <a:prstGeom prst="star5">
            <a:avLst/>
          </a:prstGeom>
          <a:solidFill>
            <a:srgbClr val="C00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14</a:t>
            </a:fld>
            <a:endParaRPr lang="ru-RU"/>
          </a:p>
        </p:txBody>
      </p:sp>
    </p:spTree>
    <p:extLst>
      <p:ext uri="{BB962C8B-B14F-4D97-AF65-F5344CB8AC3E}">
        <p14:creationId xmlns:p14="http://schemas.microsoft.com/office/powerpoint/2010/main" val="2268813049"/>
      </p:ext>
    </p:extLst>
  </p:cSld>
  <p:clrMapOvr>
    <a:masterClrMapping/>
  </p:clrMapOvr>
  <mc:AlternateContent xmlns:mc="http://schemas.openxmlformats.org/markup-compatibility/2006" xmlns:p14="http://schemas.microsoft.com/office/powerpoint/2010/main">
    <mc:Choice Requires="p14">
      <p:transition spd="slow" p14:dur="3000" advClick="0" advTm="6000">
        <p:wipe/>
      </p:transition>
    </mc:Choice>
    <mc:Fallback xmlns="">
      <p:transition spd="slow" advClick="0" advTm="6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5-конечная звезда 2"/>
          <p:cNvSpPr/>
          <p:nvPr/>
        </p:nvSpPr>
        <p:spPr>
          <a:xfrm>
            <a:off x="298376" y="163488"/>
            <a:ext cx="914400" cy="914400"/>
          </a:xfrm>
          <a:prstGeom prst="star5">
            <a:avLst/>
          </a:prstGeom>
          <a:solidFill>
            <a:srgbClr val="C00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0" name="Picture 2" descr="C:\Users\Оля\Desktop\сканирование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1660" y="764704"/>
            <a:ext cx="6120680" cy="47378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71601" y="5704264"/>
            <a:ext cx="7128792" cy="523220"/>
          </a:xfrm>
          <a:prstGeom prst="rect">
            <a:avLst/>
          </a:prstGeom>
          <a:noFill/>
        </p:spPr>
        <p:txBody>
          <a:bodyPr wrap="square" rtlCol="0">
            <a:spAutoFit/>
          </a:bodyPr>
          <a:lstStyle/>
          <a:p>
            <a:pPr algn="ctr"/>
            <a:r>
              <a:rPr lang="ru-RU" sz="2800" b="1" dirty="0" smtClean="0"/>
              <a:t>Дочь Валентина Васильевна Богданова</a:t>
            </a:r>
            <a:endParaRPr lang="ru-RU" sz="2800" b="1" dirty="0"/>
          </a:p>
        </p:txBody>
      </p:sp>
      <p:sp>
        <p:nvSpPr>
          <p:cNvPr id="5" name="Номер слайда 4"/>
          <p:cNvSpPr>
            <a:spLocks noGrp="1"/>
          </p:cNvSpPr>
          <p:nvPr>
            <p:ph type="sldNum" sz="quarter" idx="12"/>
          </p:nvPr>
        </p:nvSpPr>
        <p:spPr/>
        <p:txBody>
          <a:bodyPr/>
          <a:lstStyle/>
          <a:p>
            <a:fld id="{B19B0651-EE4F-4900-A07F-96A6BFA9D0F0}" type="slidenum">
              <a:rPr lang="ru-RU" smtClean="0"/>
              <a:t>15</a:t>
            </a:fld>
            <a:endParaRPr lang="ru-RU"/>
          </a:p>
        </p:txBody>
      </p:sp>
    </p:spTree>
    <p:extLst>
      <p:ext uri="{BB962C8B-B14F-4D97-AF65-F5344CB8AC3E}">
        <p14:creationId xmlns:p14="http://schemas.microsoft.com/office/powerpoint/2010/main" val="3597727329"/>
      </p:ext>
    </p:extLst>
  </p:cSld>
  <p:clrMapOvr>
    <a:masterClrMapping/>
  </p:clrMapOvr>
  <mc:AlternateContent xmlns:mc="http://schemas.openxmlformats.org/markup-compatibility/2006" xmlns:p14="http://schemas.microsoft.com/office/powerpoint/2010/main">
    <mc:Choice Requires="p14">
      <p:transition spd="slow" p14:dur="3000" advClick="0" advTm="6000">
        <p:wipe/>
      </p:transition>
    </mc:Choice>
    <mc:Fallback xmlns="">
      <p:transition spd="slow" advClick="0" advTm="6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5-конечная звезда 2"/>
          <p:cNvSpPr/>
          <p:nvPr/>
        </p:nvSpPr>
        <p:spPr>
          <a:xfrm>
            <a:off x="154360" y="91480"/>
            <a:ext cx="914400" cy="914400"/>
          </a:xfrm>
          <a:prstGeom prst="star5">
            <a:avLst>
              <a:gd name="adj" fmla="val 17727"/>
              <a:gd name="hf" fmla="val 105146"/>
              <a:gd name="vf" fmla="val 110557"/>
            </a:avLst>
          </a:prstGeom>
          <a:solidFill>
            <a:srgbClr val="C00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4" name="Picture 2" descr="C:\Users\Оля\Desktop\сканирование00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7764" y="260648"/>
            <a:ext cx="4248472" cy="53248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03648" y="5805264"/>
            <a:ext cx="5867953" cy="523220"/>
          </a:xfrm>
          <a:prstGeom prst="rect">
            <a:avLst/>
          </a:prstGeom>
          <a:noFill/>
        </p:spPr>
        <p:txBody>
          <a:bodyPr wrap="none" rtlCol="0">
            <a:spAutoFit/>
          </a:bodyPr>
          <a:lstStyle/>
          <a:p>
            <a:r>
              <a:rPr lang="ru-RU" sz="2800" b="1" dirty="0" smtClean="0"/>
              <a:t>Сын Владимир Васильевич Грохович</a:t>
            </a:r>
            <a:endParaRPr lang="ru-RU" sz="2800" b="1" dirty="0"/>
          </a:p>
        </p:txBody>
      </p:sp>
      <p:sp>
        <p:nvSpPr>
          <p:cNvPr id="5" name="Номер слайда 4"/>
          <p:cNvSpPr>
            <a:spLocks noGrp="1"/>
          </p:cNvSpPr>
          <p:nvPr>
            <p:ph type="sldNum" sz="quarter" idx="12"/>
          </p:nvPr>
        </p:nvSpPr>
        <p:spPr/>
        <p:txBody>
          <a:bodyPr/>
          <a:lstStyle/>
          <a:p>
            <a:fld id="{B19B0651-EE4F-4900-A07F-96A6BFA9D0F0}" type="slidenum">
              <a:rPr lang="ru-RU" smtClean="0"/>
              <a:t>16</a:t>
            </a:fld>
            <a:endParaRPr lang="ru-RU"/>
          </a:p>
        </p:txBody>
      </p:sp>
    </p:spTree>
    <p:extLst>
      <p:ext uri="{BB962C8B-B14F-4D97-AF65-F5344CB8AC3E}">
        <p14:creationId xmlns:p14="http://schemas.microsoft.com/office/powerpoint/2010/main" val="761157796"/>
      </p:ext>
    </p:extLst>
  </p:cSld>
  <p:clrMapOvr>
    <a:masterClrMapping/>
  </p:clrMapOvr>
  <mc:AlternateContent xmlns:mc="http://schemas.openxmlformats.org/markup-compatibility/2006" xmlns:p14="http://schemas.microsoft.com/office/powerpoint/2010/main">
    <mc:Choice Requires="p14">
      <p:transition spd="slow" p14:dur="3000" advClick="0" advTm="6000">
        <p:wipe/>
      </p:transition>
    </mc:Choice>
    <mc:Fallback xmlns="">
      <p:transition spd="slow" advClick="0" advTm="6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Оля\Desktop\Грохович\сканирование00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85" y="799162"/>
            <a:ext cx="7802830" cy="49685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08793" y="6032638"/>
            <a:ext cx="7964622" cy="523220"/>
          </a:xfrm>
          <a:prstGeom prst="rect">
            <a:avLst/>
          </a:prstGeom>
        </p:spPr>
        <p:txBody>
          <a:bodyPr wrap="square">
            <a:spAutoFit/>
          </a:bodyPr>
          <a:lstStyle/>
          <a:p>
            <a:pPr algn="ctr"/>
            <a:r>
              <a:rPr lang="ru-RU" sz="2800" dirty="0" smtClean="0">
                <a:latin typeface="Arial Black" pitchFamily="34" charset="0"/>
              </a:rPr>
              <a:t>Встреча с молодым поколением</a:t>
            </a:r>
            <a:endParaRPr lang="ru-RU" sz="2800" dirty="0">
              <a:latin typeface="Arial Black" pitchFamily="34" charset="0"/>
            </a:endParaRPr>
          </a:p>
        </p:txBody>
      </p:sp>
      <p:sp>
        <p:nvSpPr>
          <p:cNvPr id="3" name="Номер слайда 2"/>
          <p:cNvSpPr>
            <a:spLocks noGrp="1"/>
          </p:cNvSpPr>
          <p:nvPr>
            <p:ph type="sldNum" sz="quarter" idx="12"/>
          </p:nvPr>
        </p:nvSpPr>
        <p:spPr/>
        <p:txBody>
          <a:bodyPr/>
          <a:lstStyle/>
          <a:p>
            <a:fld id="{B19B0651-EE4F-4900-A07F-96A6BFA9D0F0}" type="slidenum">
              <a:rPr lang="ru-RU" smtClean="0"/>
              <a:t>17</a:t>
            </a:fld>
            <a:endParaRPr lang="ru-RU"/>
          </a:p>
        </p:txBody>
      </p:sp>
    </p:spTree>
    <p:extLst>
      <p:ext uri="{BB962C8B-B14F-4D97-AF65-F5344CB8AC3E}">
        <p14:creationId xmlns:p14="http://schemas.microsoft.com/office/powerpoint/2010/main" val="1746943045"/>
      </p:ext>
    </p:extLst>
  </p:cSld>
  <p:clrMapOvr>
    <a:masterClrMapping/>
  </p:clrMapOvr>
  <mc:AlternateContent xmlns:mc="http://schemas.openxmlformats.org/markup-compatibility/2006" xmlns:p14="http://schemas.microsoft.com/office/powerpoint/2010/main">
    <mc:Choice Requires="p14">
      <p:transition spd="slow" p14:dur="3000" advClick="0" advTm="6000">
        <p:wipe/>
      </p:transition>
    </mc:Choice>
    <mc:Fallback xmlns="">
      <p:transition spd="slow" advClick="0" advTm="6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000"/>
                                        <p:tgtEl>
                                          <p:spTgt spid="1028"/>
                                        </p:tgtEl>
                                      </p:cBhvr>
                                    </p:animEffect>
                                    <p:anim calcmode="lin" valueType="num">
                                      <p:cBhvr>
                                        <p:cTn id="8" dur="2000" fill="hold"/>
                                        <p:tgtEl>
                                          <p:spTgt spid="1028"/>
                                        </p:tgtEl>
                                        <p:attrNameLst>
                                          <p:attrName>ppt_x</p:attrName>
                                        </p:attrNameLst>
                                      </p:cBhvr>
                                      <p:tavLst>
                                        <p:tav tm="0">
                                          <p:val>
                                            <p:strVal val="#ppt_x"/>
                                          </p:val>
                                        </p:tav>
                                        <p:tav tm="100000">
                                          <p:val>
                                            <p:strVal val="#ppt_x"/>
                                          </p:val>
                                        </p:tav>
                                      </p:tavLst>
                                    </p:anim>
                                    <p:anim calcmode="lin" valueType="num">
                                      <p:cBhvr>
                                        <p:cTn id="9" dur="2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uchportal.ru/_ld/380/26893539.jpg"/>
          <p:cNvPicPr/>
          <p:nvPr/>
        </p:nvPicPr>
        <p:blipFill>
          <a:blip r:embed="rId3">
            <a:extLst>
              <a:ext uri="{28A0092B-C50C-407E-A947-70E740481C1C}">
                <a14:useLocalDpi xmlns:a14="http://schemas.microsoft.com/office/drawing/2010/main" val="0"/>
              </a:ext>
            </a:extLst>
          </a:blip>
          <a:srcRect/>
          <a:stretch>
            <a:fillRect/>
          </a:stretch>
        </p:blipFill>
        <p:spPr bwMode="auto">
          <a:xfrm>
            <a:off x="0" y="19356"/>
            <a:ext cx="9144000" cy="6857999"/>
          </a:xfrm>
          <a:prstGeom prst="rect">
            <a:avLst/>
          </a:prstGeom>
          <a:noFill/>
          <a:ln>
            <a:noFill/>
          </a:ln>
        </p:spPr>
      </p:pic>
      <p:pic>
        <p:nvPicPr>
          <p:cNvPr id="9218" name="Picture 2" descr="C:\Users\Оля\Desktop\Грохович\Грохович Антонина Ивановна п. Новостройка труженица тыла.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664" y="1541880"/>
            <a:ext cx="2360137" cy="33547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5-конечная звезда 2"/>
          <p:cNvSpPr/>
          <p:nvPr/>
        </p:nvSpPr>
        <p:spPr>
          <a:xfrm>
            <a:off x="109286" y="91480"/>
            <a:ext cx="914400" cy="914400"/>
          </a:xfrm>
          <a:prstGeom prst="star5">
            <a:avLst/>
          </a:prstGeom>
          <a:solidFill>
            <a:srgbClr val="C00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descr="Ордена и Медали - Страница 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2080" y="1484783"/>
            <a:ext cx="707203" cy="1193165"/>
          </a:xfrm>
          <a:prstGeom prst="rect">
            <a:avLst/>
          </a:prstGeom>
          <a:noFill/>
          <a:ln>
            <a:noFill/>
          </a:ln>
        </p:spPr>
      </p:pic>
      <p:pic>
        <p:nvPicPr>
          <p:cNvPr id="6" name="Рисунок 5" descr="Нумизматика"/>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91885" y="1761638"/>
            <a:ext cx="769997" cy="1262549"/>
          </a:xfrm>
          <a:prstGeom prst="rect">
            <a:avLst/>
          </a:prstGeom>
          <a:noFill/>
          <a:ln>
            <a:noFill/>
          </a:ln>
        </p:spPr>
      </p:pic>
      <p:pic>
        <p:nvPicPr>
          <p:cNvPr id="7" name="Рисунок 6" descr="Клуб ветеранов войн - Сайт посвящается сегодняшним военнослужащим и ветеранам локальных войн 20-21 веков как живым, так и погибш"/>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91074" y="2931226"/>
            <a:ext cx="601206" cy="1155864"/>
          </a:xfrm>
          <a:prstGeom prst="rect">
            <a:avLst/>
          </a:prstGeom>
          <a:noFill/>
          <a:ln>
            <a:noFill/>
          </a:ln>
        </p:spPr>
      </p:pic>
      <p:pic>
        <p:nvPicPr>
          <p:cNvPr id="8" name="Рисунок 7" descr="Почти 600 ветеранам из Долгопрудного вручили медали &quot;70 лет Победы&quot; - Общество - Наше Подмосковье"/>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08304" y="1578556"/>
            <a:ext cx="673884" cy="1239472"/>
          </a:xfrm>
          <a:prstGeom prst="rect">
            <a:avLst/>
          </a:prstGeom>
          <a:noFill/>
          <a:ln>
            <a:noFill/>
          </a:ln>
        </p:spPr>
      </p:pic>
      <p:pic>
        <p:nvPicPr>
          <p:cNvPr id="9" name="Рисунок 8" descr="Государственные награды Республики Беларусь - Википедия"/>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99524" y="3024187"/>
            <a:ext cx="691550" cy="1268554"/>
          </a:xfrm>
          <a:prstGeom prst="rect">
            <a:avLst/>
          </a:prstGeom>
          <a:noFill/>
          <a:ln>
            <a:noFill/>
          </a:ln>
        </p:spPr>
      </p:pic>
      <p:pic>
        <p:nvPicPr>
          <p:cNvPr id="10" name="Рисунок 9" descr="Форум Толкучка - Ордена и медали. СССР."/>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88224" y="1541880"/>
            <a:ext cx="720079" cy="1389346"/>
          </a:xfrm>
          <a:prstGeom prst="rect">
            <a:avLst/>
          </a:prstGeom>
          <a:noFill/>
          <a:ln>
            <a:noFill/>
          </a:ln>
        </p:spPr>
      </p:pic>
      <p:pic>
        <p:nvPicPr>
          <p:cNvPr id="11" name="Рисунок 10" descr="Юбилейная медаль &quot;65 ЛЕТ ПОБЕДЫ В ВЕЛИКОЙ ОТЕЧЕСТВЕННОЙ 1941 - 1945 ГГ.&quot; : Управление Министерства юстиции РФ по Чувашской Респу"/>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74928" y="2658107"/>
            <a:ext cx="631202" cy="1296144"/>
          </a:xfrm>
          <a:prstGeom prst="rect">
            <a:avLst/>
          </a:prstGeom>
          <a:noFill/>
          <a:ln>
            <a:noFill/>
          </a:ln>
        </p:spPr>
      </p:pic>
      <p:pic>
        <p:nvPicPr>
          <p:cNvPr id="12" name="Рисунок 11" descr="Картинки по запросу картинки значок ветеран профтехобразования ссср"/>
          <p:cNvPicPr/>
          <p:nvPr/>
        </p:nvPicPr>
        <p:blipFill rotWithShape="1">
          <a:blip r:embed="rId12">
            <a:extLst>
              <a:ext uri="{28A0092B-C50C-407E-A947-70E740481C1C}">
                <a14:useLocalDpi xmlns:a14="http://schemas.microsoft.com/office/drawing/2010/main" val="0"/>
              </a:ext>
            </a:extLst>
          </a:blip>
          <a:srcRect l="16666" r="25190"/>
          <a:stretch/>
        </p:blipFill>
        <p:spPr bwMode="auto">
          <a:xfrm>
            <a:off x="7092280" y="2818028"/>
            <a:ext cx="794691" cy="1376428"/>
          </a:xfrm>
          <a:prstGeom prst="rect">
            <a:avLst/>
          </a:prstGeom>
          <a:noFill/>
          <a:ln>
            <a:noFill/>
          </a:ln>
        </p:spPr>
      </p:pic>
      <p:sp>
        <p:nvSpPr>
          <p:cNvPr id="4" name="Номер слайда 3"/>
          <p:cNvSpPr>
            <a:spLocks noGrp="1"/>
          </p:cNvSpPr>
          <p:nvPr>
            <p:ph type="sldNum" sz="quarter" idx="12"/>
          </p:nvPr>
        </p:nvSpPr>
        <p:spPr/>
        <p:txBody>
          <a:bodyPr/>
          <a:lstStyle/>
          <a:p>
            <a:fld id="{B19B0651-EE4F-4900-A07F-96A6BFA9D0F0}" type="slidenum">
              <a:rPr lang="ru-RU" smtClean="0"/>
              <a:t>18</a:t>
            </a:fld>
            <a:endParaRPr lang="ru-RU"/>
          </a:p>
        </p:txBody>
      </p:sp>
    </p:spTree>
    <p:extLst>
      <p:ext uri="{BB962C8B-B14F-4D97-AF65-F5344CB8AC3E}">
        <p14:creationId xmlns:p14="http://schemas.microsoft.com/office/powerpoint/2010/main" val="3252645678"/>
      </p:ext>
    </p:extLst>
  </p:cSld>
  <p:clrMapOvr>
    <a:masterClrMapping/>
  </p:clrMapOvr>
  <mc:AlternateContent xmlns:mc="http://schemas.openxmlformats.org/markup-compatibility/2006" xmlns:p14="http://schemas.microsoft.com/office/powerpoint/2010/main">
    <mc:Choice Requires="p14">
      <p:transition spd="slow" p14:dur="3000" advClick="0" advTm="6000">
        <p:wipe/>
      </p:transition>
    </mc:Choice>
    <mc:Fallback xmlns="">
      <p:transition spd="slow" advClick="0" advTm="6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2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ppt_x</p:attrName>
                                        </p:attrNameLst>
                                      </p:cBhvr>
                                      <p:tavLst>
                                        <p:tav tm="0">
                                          <p:val>
                                            <p:strVal val="#ppt_x"/>
                                          </p:val>
                                        </p:tav>
                                        <p:tav tm="100000">
                                          <p:val>
                                            <p:strVal val="#ppt_x"/>
                                          </p:val>
                                        </p:tav>
                                      </p:tavLst>
                                    </p:anim>
                                    <p:anim calcmode="lin" valueType="num">
                                      <p:cBhvr>
                                        <p:cTn id="15" dur="2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425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ppt_x</p:attrName>
                                        </p:attrNameLst>
                                      </p:cBhvr>
                                      <p:tavLst>
                                        <p:tav tm="0">
                                          <p:val>
                                            <p:strVal val="#ppt_x"/>
                                          </p:val>
                                        </p:tav>
                                        <p:tav tm="100000">
                                          <p:val>
                                            <p:strVal val="#ppt_x"/>
                                          </p:val>
                                        </p:tav>
                                      </p:tavLst>
                                    </p:anim>
                                    <p:anim calcmode="lin" valueType="num">
                                      <p:cBhvr>
                                        <p:cTn id="21" dur="2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625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anim calcmode="lin" valueType="num">
                                      <p:cBhvr>
                                        <p:cTn id="26" dur="2000" fill="hold"/>
                                        <p:tgtEl>
                                          <p:spTgt spid="10"/>
                                        </p:tgtEl>
                                        <p:attrNameLst>
                                          <p:attrName>ppt_x</p:attrName>
                                        </p:attrNameLst>
                                      </p:cBhvr>
                                      <p:tavLst>
                                        <p:tav tm="0">
                                          <p:val>
                                            <p:strVal val="#ppt_x"/>
                                          </p:val>
                                        </p:tav>
                                        <p:tav tm="100000">
                                          <p:val>
                                            <p:strVal val="#ppt_x"/>
                                          </p:val>
                                        </p:tav>
                                      </p:tavLst>
                                    </p:anim>
                                    <p:anim calcmode="lin" valueType="num">
                                      <p:cBhvr>
                                        <p:cTn id="27" dur="2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8250"/>
                            </p:stCondLst>
                            <p:childTnLst>
                              <p:par>
                                <p:cTn id="29" presetID="42" presetClass="entr" presetSubtype="0" fill="hold" nodeType="afterEffect">
                                  <p:stCondLst>
                                    <p:cond delay="25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anim calcmode="lin" valueType="num">
                                      <p:cBhvr>
                                        <p:cTn id="32" dur="2000" fill="hold"/>
                                        <p:tgtEl>
                                          <p:spTgt spid="8"/>
                                        </p:tgtEl>
                                        <p:attrNameLst>
                                          <p:attrName>ppt_x</p:attrName>
                                        </p:attrNameLst>
                                      </p:cBhvr>
                                      <p:tavLst>
                                        <p:tav tm="0">
                                          <p:val>
                                            <p:strVal val="#ppt_x"/>
                                          </p:val>
                                        </p:tav>
                                        <p:tav tm="100000">
                                          <p:val>
                                            <p:strVal val="#ppt_x"/>
                                          </p:val>
                                        </p:tav>
                                      </p:tavLst>
                                    </p:anim>
                                    <p:anim calcmode="lin" valueType="num">
                                      <p:cBhvr>
                                        <p:cTn id="33" dur="2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10500"/>
                            </p:stCondLst>
                            <p:childTnLst>
                              <p:par>
                                <p:cTn id="35" presetID="42" presetClass="entr" presetSubtype="0" fill="hold" nodeType="afterEffect">
                                  <p:stCondLst>
                                    <p:cond delay="25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0"/>
                                        <p:tgtEl>
                                          <p:spTgt spid="11"/>
                                        </p:tgtEl>
                                      </p:cBhvr>
                                    </p:animEffect>
                                    <p:anim calcmode="lin" valueType="num">
                                      <p:cBhvr>
                                        <p:cTn id="38" dur="2000" fill="hold"/>
                                        <p:tgtEl>
                                          <p:spTgt spid="11"/>
                                        </p:tgtEl>
                                        <p:attrNameLst>
                                          <p:attrName>ppt_x</p:attrName>
                                        </p:attrNameLst>
                                      </p:cBhvr>
                                      <p:tavLst>
                                        <p:tav tm="0">
                                          <p:val>
                                            <p:strVal val="#ppt_x"/>
                                          </p:val>
                                        </p:tav>
                                        <p:tav tm="100000">
                                          <p:val>
                                            <p:strVal val="#ppt_x"/>
                                          </p:val>
                                        </p:tav>
                                      </p:tavLst>
                                    </p:anim>
                                    <p:anim calcmode="lin" valueType="num">
                                      <p:cBhvr>
                                        <p:cTn id="39" dur="2000" fill="hold"/>
                                        <p:tgtEl>
                                          <p:spTgt spid="11"/>
                                        </p:tgtEl>
                                        <p:attrNameLst>
                                          <p:attrName>ppt_y</p:attrName>
                                        </p:attrNameLst>
                                      </p:cBhvr>
                                      <p:tavLst>
                                        <p:tav tm="0">
                                          <p:val>
                                            <p:strVal val="#ppt_y+.1"/>
                                          </p:val>
                                        </p:tav>
                                        <p:tav tm="100000">
                                          <p:val>
                                            <p:strVal val="#ppt_y"/>
                                          </p:val>
                                        </p:tav>
                                      </p:tavLst>
                                    </p:anim>
                                  </p:childTnLst>
                                </p:cTn>
                              </p:par>
                            </p:childTnLst>
                          </p:cTn>
                        </p:par>
                        <p:par>
                          <p:cTn id="40" fill="hold">
                            <p:stCondLst>
                              <p:cond delay="12750"/>
                            </p:stCondLst>
                            <p:childTnLst>
                              <p:par>
                                <p:cTn id="41" presetID="42" presetClass="entr" presetSubtype="0" fill="hold" nodeType="afterEffect">
                                  <p:stCondLst>
                                    <p:cond delay="25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2000"/>
                                        <p:tgtEl>
                                          <p:spTgt spid="9"/>
                                        </p:tgtEl>
                                      </p:cBhvr>
                                    </p:animEffect>
                                    <p:anim calcmode="lin" valueType="num">
                                      <p:cBhvr>
                                        <p:cTn id="44" dur="2000" fill="hold"/>
                                        <p:tgtEl>
                                          <p:spTgt spid="9"/>
                                        </p:tgtEl>
                                        <p:attrNameLst>
                                          <p:attrName>ppt_x</p:attrName>
                                        </p:attrNameLst>
                                      </p:cBhvr>
                                      <p:tavLst>
                                        <p:tav tm="0">
                                          <p:val>
                                            <p:strVal val="#ppt_x"/>
                                          </p:val>
                                        </p:tav>
                                        <p:tav tm="100000">
                                          <p:val>
                                            <p:strVal val="#ppt_x"/>
                                          </p:val>
                                        </p:tav>
                                      </p:tavLst>
                                    </p:anim>
                                    <p:anim calcmode="lin" valueType="num">
                                      <p:cBhvr>
                                        <p:cTn id="45" dur="2000" fill="hold"/>
                                        <p:tgtEl>
                                          <p:spTgt spid="9"/>
                                        </p:tgtEl>
                                        <p:attrNameLst>
                                          <p:attrName>ppt_y</p:attrName>
                                        </p:attrNameLst>
                                      </p:cBhvr>
                                      <p:tavLst>
                                        <p:tav tm="0">
                                          <p:val>
                                            <p:strVal val="#ppt_y+.1"/>
                                          </p:val>
                                        </p:tav>
                                        <p:tav tm="100000">
                                          <p:val>
                                            <p:strVal val="#ppt_y"/>
                                          </p:val>
                                        </p:tav>
                                      </p:tavLst>
                                    </p:anim>
                                  </p:childTnLst>
                                </p:cTn>
                              </p:par>
                            </p:childTnLst>
                          </p:cTn>
                        </p:par>
                        <p:par>
                          <p:cTn id="46" fill="hold">
                            <p:stCondLst>
                              <p:cond delay="15000"/>
                            </p:stCondLst>
                            <p:childTnLst>
                              <p:par>
                                <p:cTn id="47" presetID="42" presetClass="entr" presetSubtype="0" fill="hold" nodeType="afterEffect">
                                  <p:stCondLst>
                                    <p:cond delay="25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2000"/>
                                        <p:tgtEl>
                                          <p:spTgt spid="7"/>
                                        </p:tgtEl>
                                      </p:cBhvr>
                                    </p:animEffect>
                                    <p:anim calcmode="lin" valueType="num">
                                      <p:cBhvr>
                                        <p:cTn id="50" dur="2000" fill="hold"/>
                                        <p:tgtEl>
                                          <p:spTgt spid="7"/>
                                        </p:tgtEl>
                                        <p:attrNameLst>
                                          <p:attrName>ppt_x</p:attrName>
                                        </p:attrNameLst>
                                      </p:cBhvr>
                                      <p:tavLst>
                                        <p:tav tm="0">
                                          <p:val>
                                            <p:strVal val="#ppt_x"/>
                                          </p:val>
                                        </p:tav>
                                        <p:tav tm="100000">
                                          <p:val>
                                            <p:strVal val="#ppt_x"/>
                                          </p:val>
                                        </p:tav>
                                      </p:tavLst>
                                    </p:anim>
                                    <p:anim calcmode="lin" valueType="num">
                                      <p:cBhvr>
                                        <p:cTn id="51" dur="2000" fill="hold"/>
                                        <p:tgtEl>
                                          <p:spTgt spid="7"/>
                                        </p:tgtEl>
                                        <p:attrNameLst>
                                          <p:attrName>ppt_y</p:attrName>
                                        </p:attrNameLst>
                                      </p:cBhvr>
                                      <p:tavLst>
                                        <p:tav tm="0">
                                          <p:val>
                                            <p:strVal val="#ppt_y+.1"/>
                                          </p:val>
                                        </p:tav>
                                        <p:tav tm="100000">
                                          <p:val>
                                            <p:strVal val="#ppt_y"/>
                                          </p:val>
                                        </p:tav>
                                      </p:tavLst>
                                    </p:anim>
                                  </p:childTnLst>
                                </p:cTn>
                              </p:par>
                            </p:childTnLst>
                          </p:cTn>
                        </p:par>
                        <p:par>
                          <p:cTn id="52" fill="hold">
                            <p:stCondLst>
                              <p:cond delay="17250"/>
                            </p:stCondLst>
                            <p:childTnLst>
                              <p:par>
                                <p:cTn id="53" presetID="42" presetClass="entr" presetSubtype="0" fill="hold" nodeType="afterEffect">
                                  <p:stCondLst>
                                    <p:cond delay="25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2000"/>
                                        <p:tgtEl>
                                          <p:spTgt spid="12"/>
                                        </p:tgtEl>
                                      </p:cBhvr>
                                    </p:animEffect>
                                    <p:anim calcmode="lin" valueType="num">
                                      <p:cBhvr>
                                        <p:cTn id="56" dur="2000" fill="hold"/>
                                        <p:tgtEl>
                                          <p:spTgt spid="12"/>
                                        </p:tgtEl>
                                        <p:attrNameLst>
                                          <p:attrName>ppt_x</p:attrName>
                                        </p:attrNameLst>
                                      </p:cBhvr>
                                      <p:tavLst>
                                        <p:tav tm="0">
                                          <p:val>
                                            <p:strVal val="#ppt_x"/>
                                          </p:val>
                                        </p:tav>
                                        <p:tav tm="100000">
                                          <p:val>
                                            <p:strVal val="#ppt_x"/>
                                          </p:val>
                                        </p:tav>
                                      </p:tavLst>
                                    </p:anim>
                                    <p:anim calcmode="lin" valueType="num">
                                      <p:cBhvr>
                                        <p:cTn id="57" dur="2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5-конечная звезда 1"/>
          <p:cNvSpPr/>
          <p:nvPr/>
        </p:nvSpPr>
        <p:spPr>
          <a:xfrm>
            <a:off x="29313" y="116632"/>
            <a:ext cx="914400" cy="914400"/>
          </a:xfrm>
          <a:prstGeom prst="star5">
            <a:avLst/>
          </a:prstGeom>
          <a:solidFill>
            <a:srgbClr val="C00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5" name="Picture 3" descr="C:\Users\Оля\Desktop\презентация\В гостях уГрохович А.И..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542287"/>
            <a:ext cx="7200800" cy="54003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15616" y="6058584"/>
            <a:ext cx="7686720" cy="646331"/>
          </a:xfrm>
          <a:prstGeom prst="rect">
            <a:avLst/>
          </a:prstGeom>
          <a:noFill/>
        </p:spPr>
        <p:txBody>
          <a:bodyPr wrap="none" rtlCol="0">
            <a:spAutoFit/>
          </a:bodyPr>
          <a:lstStyle/>
          <a:p>
            <a:r>
              <a:rPr lang="ru-RU" dirty="0" smtClean="0">
                <a:latin typeface="Arial Black" pitchFamily="34" charset="0"/>
              </a:rPr>
              <a:t>«Фронтовой экспресс» у Грохович Антонины Ивановны </a:t>
            </a:r>
          </a:p>
          <a:p>
            <a:pPr algn="ctr"/>
            <a:r>
              <a:rPr lang="ru-RU" dirty="0">
                <a:latin typeface="Arial Black" pitchFamily="34" charset="0"/>
              </a:rPr>
              <a:t>в</a:t>
            </a:r>
            <a:r>
              <a:rPr lang="ru-RU" dirty="0" smtClean="0">
                <a:latin typeface="Arial Black" pitchFamily="34" charset="0"/>
              </a:rPr>
              <a:t> апреле 2015 года </a:t>
            </a:r>
            <a:endParaRPr lang="ru-RU" dirty="0">
              <a:latin typeface="Arial Black" pitchFamily="34" charset="0"/>
            </a:endParaRPr>
          </a:p>
        </p:txBody>
      </p:sp>
      <p:sp>
        <p:nvSpPr>
          <p:cNvPr id="4" name="Номер слайда 3"/>
          <p:cNvSpPr>
            <a:spLocks noGrp="1"/>
          </p:cNvSpPr>
          <p:nvPr>
            <p:ph type="sldNum" sz="quarter" idx="12"/>
          </p:nvPr>
        </p:nvSpPr>
        <p:spPr/>
        <p:txBody>
          <a:bodyPr/>
          <a:lstStyle/>
          <a:p>
            <a:fld id="{B19B0651-EE4F-4900-A07F-96A6BFA9D0F0}" type="slidenum">
              <a:rPr lang="ru-RU" smtClean="0"/>
              <a:t>19</a:t>
            </a:fld>
            <a:endParaRPr lang="ru-RU"/>
          </a:p>
        </p:txBody>
      </p:sp>
    </p:spTree>
    <p:extLst>
      <p:ext uri="{BB962C8B-B14F-4D97-AF65-F5344CB8AC3E}">
        <p14:creationId xmlns:p14="http://schemas.microsoft.com/office/powerpoint/2010/main" val="2211261752"/>
      </p:ext>
    </p:extLst>
  </p:cSld>
  <p:clrMapOvr>
    <a:masterClrMapping/>
  </p:clrMapOvr>
  <mc:AlternateContent xmlns:mc="http://schemas.openxmlformats.org/markup-compatibility/2006" xmlns:p14="http://schemas.microsoft.com/office/powerpoint/2010/main">
    <mc:Choice Requires="p14">
      <p:transition spd="slow" p14:dur="3000" advClick="0" advTm="6000">
        <p:wipe/>
      </p:transition>
    </mc:Choice>
    <mc:Fallback xmlns="">
      <p:transition spd="slow" advClick="0" advTm="6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0"/>
                                        <p:tgtEl>
                                          <p:spTgt spid="2"/>
                                        </p:tgtEl>
                                      </p:cBhvr>
                                    </p:animEffect>
                                    <p:anim calcmode="lin" valueType="num">
                                      <p:cBhvr>
                                        <p:cTn id="8" dur="2500" fill="hold"/>
                                        <p:tgtEl>
                                          <p:spTgt spid="2"/>
                                        </p:tgtEl>
                                        <p:attrNameLst>
                                          <p:attrName>ppt_x</p:attrName>
                                        </p:attrNameLst>
                                      </p:cBhvr>
                                      <p:tavLst>
                                        <p:tav tm="0">
                                          <p:val>
                                            <p:strVal val="#ppt_x"/>
                                          </p:val>
                                        </p:tav>
                                        <p:tav tm="100000">
                                          <p:val>
                                            <p:strVal val="#ppt_x"/>
                                          </p:val>
                                        </p:tav>
                                      </p:tavLst>
                                    </p:anim>
                                    <p:anim calcmode="lin" valueType="num">
                                      <p:cBhvr>
                                        <p:cTn id="9" dur="2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750"/>
                            </p:stCondLst>
                            <p:childTnLst>
                              <p:par>
                                <p:cTn id="11" presetID="16" presetClass="entr" presetSubtype="21" fill="hold" nodeType="afterEffect">
                                  <p:stCondLst>
                                    <p:cond delay="25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2000"/>
                                        <p:tgtEl>
                                          <p:spTgt spid="3">
                                            <p:txEl>
                                              <p:pRg st="0" end="0"/>
                                            </p:txEl>
                                          </p:spTgt>
                                        </p:tgtEl>
                                      </p:cBhvr>
                                    </p:animEffect>
                                  </p:childTnLst>
                                </p:cTn>
                              </p:par>
                            </p:childTnLst>
                          </p:cTn>
                        </p:par>
                        <p:par>
                          <p:cTn id="14" fill="hold">
                            <p:stCondLst>
                              <p:cond delay="5000"/>
                            </p:stCondLst>
                            <p:childTnLst>
                              <p:par>
                                <p:cTn id="15" presetID="16" presetClass="entr" presetSubtype="21" fill="hold" nodeType="afterEffect">
                                  <p:stCondLst>
                                    <p:cond delay="25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uchportal.ru/_ld/380/26893539.jpg"/>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p:spPr>
      </p:pic>
      <p:pic>
        <p:nvPicPr>
          <p:cNvPr id="1026" name="Picture 2" descr="C:\Users\Оля\Desktop\Грохович\17 лет.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45607">
            <a:off x="1328224" y="1700920"/>
            <a:ext cx="2486408" cy="34285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TextBox 7"/>
          <p:cNvSpPr txBox="1"/>
          <p:nvPr/>
        </p:nvSpPr>
        <p:spPr>
          <a:xfrm>
            <a:off x="3059832" y="4653136"/>
            <a:ext cx="719108" cy="369332"/>
          </a:xfrm>
          <a:prstGeom prst="rect">
            <a:avLst/>
          </a:prstGeom>
          <a:noFill/>
        </p:spPr>
        <p:txBody>
          <a:bodyPr wrap="none" rtlCol="0">
            <a:spAutoFit/>
          </a:bodyPr>
          <a:lstStyle/>
          <a:p>
            <a:r>
              <a:rPr lang="ru-RU" b="1" dirty="0" smtClean="0">
                <a:solidFill>
                  <a:schemeClr val="bg1"/>
                </a:solidFill>
              </a:rPr>
              <a:t>1945</a:t>
            </a:r>
            <a:endParaRPr lang="ru-RU" b="1" dirty="0">
              <a:solidFill>
                <a:schemeClr val="bg1"/>
              </a:solidFill>
            </a:endParaRPr>
          </a:p>
        </p:txBody>
      </p:sp>
      <p:sp>
        <p:nvSpPr>
          <p:cNvPr id="9" name="TextBox 8"/>
          <p:cNvSpPr txBox="1"/>
          <p:nvPr/>
        </p:nvSpPr>
        <p:spPr>
          <a:xfrm>
            <a:off x="5292080" y="1916832"/>
            <a:ext cx="3096344" cy="1754326"/>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ru-RU" sz="3600" b="1" dirty="0" smtClean="0">
                <a:ln w="3175">
                  <a:solidFill>
                    <a:srgbClr val="FFC000"/>
                  </a:solidFill>
                </a:ln>
                <a:solidFill>
                  <a:schemeClr val="tx2">
                    <a:lumMod val="50000"/>
                  </a:schemeClr>
                </a:solidFill>
                <a:latin typeface="Arial Black" pitchFamily="34" charset="0"/>
              </a:rPr>
              <a:t>Грохович</a:t>
            </a:r>
          </a:p>
          <a:p>
            <a:r>
              <a:rPr lang="ru-RU" sz="3600" b="1" dirty="0" smtClean="0">
                <a:ln w="3175">
                  <a:solidFill>
                    <a:srgbClr val="FFC000"/>
                  </a:solidFill>
                </a:ln>
                <a:solidFill>
                  <a:schemeClr val="tx2">
                    <a:lumMod val="50000"/>
                  </a:schemeClr>
                </a:solidFill>
                <a:latin typeface="Arial Black" pitchFamily="34" charset="0"/>
              </a:rPr>
              <a:t>Антонина</a:t>
            </a:r>
          </a:p>
          <a:p>
            <a:r>
              <a:rPr lang="ru-RU" sz="3600" b="1" dirty="0" smtClean="0">
                <a:ln w="3175">
                  <a:solidFill>
                    <a:srgbClr val="FFC000"/>
                  </a:solidFill>
                </a:ln>
                <a:solidFill>
                  <a:schemeClr val="tx2">
                    <a:lumMod val="50000"/>
                  </a:schemeClr>
                </a:solidFill>
                <a:latin typeface="Arial Black" pitchFamily="34" charset="0"/>
              </a:rPr>
              <a:t>Ивановна</a:t>
            </a:r>
            <a:endParaRPr lang="ru-RU" sz="3600" b="1" dirty="0">
              <a:ln w="3175">
                <a:solidFill>
                  <a:srgbClr val="FFC000"/>
                </a:solidFill>
              </a:ln>
              <a:solidFill>
                <a:schemeClr val="tx2">
                  <a:lumMod val="50000"/>
                </a:schemeClr>
              </a:solidFill>
              <a:latin typeface="Arial Black" pitchFamily="34" charset="0"/>
            </a:endParaRPr>
          </a:p>
        </p:txBody>
      </p:sp>
      <p:sp>
        <p:nvSpPr>
          <p:cNvPr id="10" name="5-конечная звезда 9"/>
          <p:cNvSpPr/>
          <p:nvPr/>
        </p:nvSpPr>
        <p:spPr>
          <a:xfrm>
            <a:off x="338114" y="332656"/>
            <a:ext cx="914400" cy="914400"/>
          </a:xfrm>
          <a:prstGeom prst="star5">
            <a:avLst/>
          </a:prstGeom>
          <a:solidFill>
            <a:srgbClr val="C00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Номер слайда 2"/>
          <p:cNvSpPr>
            <a:spLocks noGrp="1"/>
          </p:cNvSpPr>
          <p:nvPr>
            <p:ph type="sldNum" sz="quarter" idx="12"/>
          </p:nvPr>
        </p:nvSpPr>
        <p:spPr/>
        <p:txBody>
          <a:bodyPr/>
          <a:lstStyle/>
          <a:p>
            <a:fld id="{B19B0651-EE4F-4900-A07F-96A6BFA9D0F0}" type="slidenum">
              <a:rPr lang="ru-RU" smtClean="0"/>
              <a:t>2</a:t>
            </a:fld>
            <a:endParaRPr lang="ru-RU"/>
          </a:p>
        </p:txBody>
      </p:sp>
    </p:spTree>
    <p:extLst>
      <p:ext uri="{BB962C8B-B14F-4D97-AF65-F5344CB8AC3E}">
        <p14:creationId xmlns:p14="http://schemas.microsoft.com/office/powerpoint/2010/main" val="2330264862"/>
      </p:ext>
    </p:extLst>
  </p:cSld>
  <p:clrMapOvr>
    <a:masterClrMapping/>
  </p:clrMapOvr>
  <mc:AlternateContent xmlns:mc="http://schemas.openxmlformats.org/markup-compatibility/2006" xmlns:p14="http://schemas.microsoft.com/office/powerpoint/2010/main">
    <mc:Choice Requires="p14">
      <p:transition spd="slow" p14:dur="3000" advClick="0" advTm="6000">
        <p:wipe/>
      </p:transition>
    </mc:Choice>
    <mc:Fallback xmlns="">
      <p:transition spd="slow" advClick="0" advTm="6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ppt_x</p:attrName>
                                        </p:attrNameLst>
                                      </p:cBhvr>
                                      <p:tavLst>
                                        <p:tav tm="0">
                                          <p:val>
                                            <p:strVal val="#ppt_x"/>
                                          </p:val>
                                        </p:tav>
                                        <p:tav tm="100000">
                                          <p:val>
                                            <p:strVal val="#ppt_x"/>
                                          </p:val>
                                        </p:tav>
                                      </p:tavLst>
                                    </p:anim>
                                    <p:anim calcmode="lin" valueType="num">
                                      <p:cBhvr>
                                        <p:cTn id="9" dur="2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2250"/>
                            </p:stCondLst>
                            <p:childTnLst>
                              <p:par>
                                <p:cTn id="11" presetID="22" presetClass="entr" presetSubtype="4" fill="hold"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wipe(down)">
                                      <p:cBhvr>
                                        <p:cTn id="13" dur="3000"/>
                                        <p:tgtEl>
                                          <p:spTgt spid="9">
                                            <p:txEl>
                                              <p:pRg st="0" end="0"/>
                                            </p:txEl>
                                          </p:spTgt>
                                        </p:tgtEl>
                                      </p:cBhvr>
                                    </p:animEffect>
                                  </p:childTnLst>
                                </p:cTn>
                              </p:par>
                            </p:childTnLst>
                          </p:cTn>
                        </p:par>
                        <p:par>
                          <p:cTn id="14" fill="hold">
                            <p:stCondLst>
                              <p:cond delay="5250"/>
                            </p:stCondLst>
                            <p:childTnLst>
                              <p:par>
                                <p:cTn id="15" presetID="22" presetClass="entr" presetSubtype="4" fill="hold" nodeType="after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down)">
                                      <p:cBhvr>
                                        <p:cTn id="17" dur="3000"/>
                                        <p:tgtEl>
                                          <p:spTgt spid="9">
                                            <p:txEl>
                                              <p:pRg st="1" end="1"/>
                                            </p:txEl>
                                          </p:spTgt>
                                        </p:tgtEl>
                                      </p:cBhvr>
                                    </p:animEffect>
                                  </p:childTnLst>
                                </p:cTn>
                              </p:par>
                            </p:childTnLst>
                          </p:cTn>
                        </p:par>
                        <p:par>
                          <p:cTn id="18" fill="hold">
                            <p:stCondLst>
                              <p:cond delay="8250"/>
                            </p:stCondLst>
                            <p:childTnLst>
                              <p:par>
                                <p:cTn id="19" presetID="22" presetClass="entr" presetSubtype="4" fill="hold" nodeType="after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wipe(down)">
                                      <p:cBhvr>
                                        <p:cTn id="21" dur="3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МБОУ &quot;Трубачевская СОШ&quot; Шегарского района Томской области"/>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361"/>
            <a:ext cx="9144000" cy="4894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descr="http://12shkolakrs.ru/images/lentochka.png"/>
          <p:cNvPicPr/>
          <p:nvPr/>
        </p:nvPicPr>
        <p:blipFill>
          <a:blip r:embed="rId5">
            <a:extLst>
              <a:ext uri="{28A0092B-C50C-407E-A947-70E740481C1C}">
                <a14:useLocalDpi xmlns:a14="http://schemas.microsoft.com/office/drawing/2010/main" val="0"/>
              </a:ext>
            </a:extLst>
          </a:blip>
          <a:srcRect/>
          <a:stretch>
            <a:fillRect/>
          </a:stretch>
        </p:blipFill>
        <p:spPr bwMode="auto">
          <a:xfrm>
            <a:off x="0" y="476672"/>
            <a:ext cx="8892480" cy="3816424"/>
          </a:xfrm>
          <a:prstGeom prst="rect">
            <a:avLst/>
          </a:prstGeom>
          <a:noFill/>
          <a:ln>
            <a:noFill/>
          </a:ln>
        </p:spPr>
      </p:pic>
      <p:sp>
        <p:nvSpPr>
          <p:cNvPr id="3" name="Номер слайда 2"/>
          <p:cNvSpPr>
            <a:spLocks noGrp="1"/>
          </p:cNvSpPr>
          <p:nvPr>
            <p:ph type="sldNum" sz="quarter" idx="12"/>
          </p:nvPr>
        </p:nvSpPr>
        <p:spPr/>
        <p:txBody>
          <a:bodyPr/>
          <a:lstStyle/>
          <a:p>
            <a:fld id="{B19B0651-EE4F-4900-A07F-96A6BFA9D0F0}" type="slidenum">
              <a:rPr lang="ru-RU" smtClean="0"/>
              <a:t>20</a:t>
            </a:fld>
            <a:endParaRPr lang="ru-RU"/>
          </a:p>
        </p:txBody>
      </p:sp>
      <p:sp>
        <p:nvSpPr>
          <p:cNvPr id="4" name="5-конечная звезда 3"/>
          <p:cNvSpPr/>
          <p:nvPr/>
        </p:nvSpPr>
        <p:spPr>
          <a:xfrm>
            <a:off x="103744" y="-14024"/>
            <a:ext cx="914400" cy="914400"/>
          </a:xfrm>
          <a:prstGeom prst="star5">
            <a:avLst/>
          </a:prstGeom>
          <a:solidFill>
            <a:srgbClr val="C00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83658199"/>
      </p:ext>
    </p:extLst>
  </p:cSld>
  <p:clrMapOvr>
    <a:masterClrMapping/>
  </p:clrMapOvr>
  <mc:AlternateContent xmlns:mc="http://schemas.openxmlformats.org/markup-compatibility/2006" xmlns:p14="http://schemas.microsoft.com/office/powerpoint/2010/main">
    <mc:Choice Requires="p14">
      <p:transition spd="slow" p14:dur="3000" advClick="0" advTm="6000">
        <p:wipe/>
      </p:transition>
    </mc:Choice>
    <mc:Fallback xmlns="">
      <p:transition spd="slow" advClick="0" advTm="6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ак сделать клон сим карта"/>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p:spPr>
      </p:pic>
      <p:pic>
        <p:nvPicPr>
          <p:cNvPr id="3" name="Рисунок 2" descr="http://os1.i.ua/3/1/9926185_6ac1017f.jpg"/>
          <p:cNvPicPr/>
          <p:nvPr/>
        </p:nvPicPr>
        <p:blipFill>
          <a:blip r:embed="rId4">
            <a:extLst>
              <a:ext uri="{28A0092B-C50C-407E-A947-70E740481C1C}">
                <a14:useLocalDpi xmlns:a14="http://schemas.microsoft.com/office/drawing/2010/main" val="0"/>
              </a:ext>
            </a:extLst>
          </a:blip>
          <a:srcRect/>
          <a:stretch>
            <a:fillRect/>
          </a:stretch>
        </p:blipFill>
        <p:spPr bwMode="auto">
          <a:xfrm>
            <a:off x="905597" y="504768"/>
            <a:ext cx="7560840" cy="5051114"/>
          </a:xfrm>
          <a:prstGeom prst="rect">
            <a:avLst/>
          </a:prstGeom>
          <a:noFill/>
          <a:ln>
            <a:noFill/>
          </a:ln>
        </p:spPr>
      </p:pic>
      <p:sp>
        <p:nvSpPr>
          <p:cNvPr id="4" name="5-конечная звезда 3"/>
          <p:cNvSpPr/>
          <p:nvPr/>
        </p:nvSpPr>
        <p:spPr>
          <a:xfrm>
            <a:off x="95788" y="47568"/>
            <a:ext cx="914400" cy="914400"/>
          </a:xfrm>
          <a:prstGeom prst="star5">
            <a:avLst/>
          </a:prstGeom>
          <a:solidFill>
            <a:srgbClr val="C00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552988" y="5733256"/>
            <a:ext cx="8627898" cy="369332"/>
          </a:xfrm>
          <a:prstGeom prst="rect">
            <a:avLst/>
          </a:prstGeom>
          <a:noFill/>
        </p:spPr>
        <p:txBody>
          <a:bodyPr wrap="square" rtlCol="0">
            <a:spAutoFit/>
          </a:bodyPr>
          <a:lstStyle/>
          <a:p>
            <a:r>
              <a:rPr lang="ru-RU" b="1" dirty="0" smtClean="0">
                <a:latin typeface="Times New Roman" pitchFamily="18" charset="0"/>
                <a:cs typeface="Times New Roman" pitchFamily="18" charset="0"/>
              </a:rPr>
              <a:t>Тоня Герасименко родилась в с. Захаровка Харьковской области в 1928 году</a:t>
            </a:r>
            <a:endParaRPr lang="ru-RU" b="1" dirty="0">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fld id="{B19B0651-EE4F-4900-A07F-96A6BFA9D0F0}" type="slidenum">
              <a:rPr lang="ru-RU" smtClean="0"/>
              <a:t>3</a:t>
            </a:fld>
            <a:endParaRPr lang="ru-RU"/>
          </a:p>
        </p:txBody>
      </p:sp>
    </p:spTree>
    <p:extLst>
      <p:ext uri="{BB962C8B-B14F-4D97-AF65-F5344CB8AC3E}">
        <p14:creationId xmlns:p14="http://schemas.microsoft.com/office/powerpoint/2010/main" val="393911999"/>
      </p:ext>
    </p:extLst>
  </p:cSld>
  <p:clrMapOvr>
    <a:masterClrMapping/>
  </p:clrMapOvr>
  <mc:AlternateContent xmlns:mc="http://schemas.openxmlformats.org/markup-compatibility/2006" xmlns:p14="http://schemas.microsoft.com/office/powerpoint/2010/main">
    <mc:Choice Requires="p14">
      <p:transition spd="slow" p14:dur="3000" advClick="0" advTm="6000">
        <p:wipe/>
      </p:transition>
    </mc:Choice>
    <mc:Fallback xmlns="">
      <p:transition spd="slow" advClick="0" advTm="6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ppt_x</p:attrName>
                                        </p:attrNameLst>
                                      </p:cBhvr>
                                      <p:tavLst>
                                        <p:tav tm="0">
                                          <p:val>
                                            <p:strVal val="#ppt_x"/>
                                          </p:val>
                                        </p:tav>
                                        <p:tav tm="100000">
                                          <p:val>
                                            <p:strVal val="#ppt_x"/>
                                          </p:val>
                                        </p:tav>
                                      </p:tavLst>
                                    </p:anim>
                                    <p:anim calcmode="lin" valueType="num">
                                      <p:cBhvr>
                                        <p:cTn id="9" dur="3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3250"/>
                            </p:stCondLst>
                            <p:childTnLst>
                              <p:par>
                                <p:cTn id="11" presetID="21" presetClass="entr" presetSubtype="1" fill="hold" nodeType="afterEffect">
                                  <p:stCondLst>
                                    <p:cond delay="25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heel(1)">
                                      <p:cBhvr>
                                        <p:cTn id="13" dur="3000"/>
                                        <p:tgtEl>
                                          <p:spTgt spid="6">
                                            <p:txEl>
                                              <p:pRg st="0" end="0"/>
                                            </p:txEl>
                                          </p:spTgt>
                                        </p:tgtEl>
                                      </p:cBhvr>
                                    </p:animEffect>
                                  </p:childTnLst>
                                </p:cTn>
                              </p:par>
                              <p:par>
                                <p:cTn id="14" presetID="42" presetClass="entr" presetSubtype="0" fill="hold" grpId="0" nodeType="withEffect">
                                  <p:stCondLst>
                                    <p:cond delay="25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anim calcmode="lin" valueType="num">
                                      <p:cBhvr>
                                        <p:cTn id="17" dur="2000" fill="hold"/>
                                        <p:tgtEl>
                                          <p:spTgt spid="4"/>
                                        </p:tgtEl>
                                        <p:attrNameLst>
                                          <p:attrName>ppt_x</p:attrName>
                                        </p:attrNameLst>
                                      </p:cBhvr>
                                      <p:tavLst>
                                        <p:tav tm="0">
                                          <p:val>
                                            <p:strVal val="#ppt_x"/>
                                          </p:val>
                                        </p:tav>
                                        <p:tav tm="100000">
                                          <p:val>
                                            <p:strVal val="#ppt_x"/>
                                          </p:val>
                                        </p:tav>
                                      </p:tavLst>
                                    </p:anim>
                                    <p:anim calcmode="lin" valueType="num">
                                      <p:cBhvr>
                                        <p:cTn id="18"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uchportal.ru/_ld/380/26893539.jpg"/>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p:spPr>
      </p:pic>
      <p:pic>
        <p:nvPicPr>
          <p:cNvPr id="2050" name="Picture 2" descr="C:\Users\Оля\Desktop\сканирование00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648" y="1700808"/>
            <a:ext cx="2211661" cy="32826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5-конечная звезда 2"/>
          <p:cNvSpPr/>
          <p:nvPr/>
        </p:nvSpPr>
        <p:spPr>
          <a:xfrm>
            <a:off x="172135" y="188640"/>
            <a:ext cx="914400" cy="914400"/>
          </a:xfrm>
          <a:prstGeom prst="star5">
            <a:avLst/>
          </a:prstGeom>
          <a:solidFill>
            <a:srgbClr val="C00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860032" y="2018540"/>
            <a:ext cx="3384376" cy="1569660"/>
          </a:xfrm>
          <a:prstGeom prst="rect">
            <a:avLst/>
          </a:prstGeom>
          <a:noFill/>
        </p:spPr>
        <p:txBody>
          <a:bodyPr wrap="square" rtlCol="0">
            <a:spAutoFit/>
          </a:bodyPr>
          <a:lstStyle/>
          <a:p>
            <a:r>
              <a:rPr lang="ru-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Герасименко</a:t>
            </a:r>
          </a:p>
          <a:p>
            <a:r>
              <a:rPr lang="ru-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Михаил</a:t>
            </a:r>
          </a:p>
          <a:p>
            <a:r>
              <a:rPr lang="ru-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Иванович</a:t>
            </a:r>
            <a:endParaRPr lang="ru-RU"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endParaRPr>
          </a:p>
        </p:txBody>
      </p:sp>
      <p:sp>
        <p:nvSpPr>
          <p:cNvPr id="4" name="Номер слайда 3"/>
          <p:cNvSpPr>
            <a:spLocks noGrp="1"/>
          </p:cNvSpPr>
          <p:nvPr>
            <p:ph type="sldNum" sz="quarter" idx="12"/>
          </p:nvPr>
        </p:nvSpPr>
        <p:spPr/>
        <p:txBody>
          <a:bodyPr/>
          <a:lstStyle/>
          <a:p>
            <a:fld id="{B19B0651-EE4F-4900-A07F-96A6BFA9D0F0}" type="slidenum">
              <a:rPr lang="ru-RU" smtClean="0"/>
              <a:t>4</a:t>
            </a:fld>
            <a:endParaRPr lang="ru-RU"/>
          </a:p>
        </p:txBody>
      </p:sp>
    </p:spTree>
    <p:extLst>
      <p:ext uri="{BB962C8B-B14F-4D97-AF65-F5344CB8AC3E}">
        <p14:creationId xmlns:p14="http://schemas.microsoft.com/office/powerpoint/2010/main" val="1534941739"/>
      </p:ext>
    </p:extLst>
  </p:cSld>
  <p:clrMapOvr>
    <a:masterClrMapping/>
  </p:clrMapOvr>
  <mc:AlternateContent xmlns:mc="http://schemas.openxmlformats.org/markup-compatibility/2006" xmlns:p14="http://schemas.microsoft.com/office/powerpoint/2010/main">
    <mc:Choice Requires="p14">
      <p:transition spd="slow" p14:dur="3000" advClick="0" advTm="6000">
        <p:wipe/>
      </p:transition>
    </mc:Choice>
    <mc:Fallback xmlns="">
      <p:transition spd="slow" advClick="0" advTm="6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0"/>
                                        <p:tgtEl>
                                          <p:spTgt spid="3"/>
                                        </p:tgtEl>
                                      </p:cBhvr>
                                    </p:animEffect>
                                    <p:anim calcmode="lin" valueType="num">
                                      <p:cBhvr>
                                        <p:cTn id="8" dur="2500" fill="hold"/>
                                        <p:tgtEl>
                                          <p:spTgt spid="3"/>
                                        </p:tgtEl>
                                        <p:attrNameLst>
                                          <p:attrName>ppt_x</p:attrName>
                                        </p:attrNameLst>
                                      </p:cBhvr>
                                      <p:tavLst>
                                        <p:tav tm="0">
                                          <p:val>
                                            <p:strVal val="#ppt_x"/>
                                          </p:val>
                                        </p:tav>
                                        <p:tav tm="100000">
                                          <p:val>
                                            <p:strVal val="#ppt_x"/>
                                          </p:val>
                                        </p:tav>
                                      </p:tavLst>
                                    </p:anim>
                                    <p:anim calcmode="lin" valueType="num">
                                      <p:cBhvr>
                                        <p:cTn id="9" dur="2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42" presetClass="entr" presetSubtype="0" fill="hold" nodeType="afterEffect">
                                  <p:stCondLst>
                                    <p:cond delay="25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anim calcmode="lin" valueType="num">
                                      <p:cBhvr>
                                        <p:cTn id="14"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2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4750"/>
                            </p:stCondLst>
                            <p:childTnLst>
                              <p:par>
                                <p:cTn id="17" presetID="42" presetClass="entr" presetSubtype="0" fill="hold" nodeType="afterEffect">
                                  <p:stCondLst>
                                    <p:cond delay="25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2000"/>
                                        <p:tgtEl>
                                          <p:spTgt spid="5">
                                            <p:txEl>
                                              <p:pRg st="1" end="1"/>
                                            </p:txEl>
                                          </p:spTgt>
                                        </p:tgtEl>
                                      </p:cBhvr>
                                    </p:animEffect>
                                    <p:anim calcmode="lin" valueType="num">
                                      <p:cBhvr>
                                        <p:cTn id="20"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2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7000"/>
                            </p:stCondLst>
                            <p:childTnLst>
                              <p:par>
                                <p:cTn id="23" presetID="42" presetClass="entr" presetSubtype="0" fill="hold" nodeType="afterEffect">
                                  <p:stCondLst>
                                    <p:cond delay="25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2000"/>
                                        <p:tgtEl>
                                          <p:spTgt spid="5">
                                            <p:txEl>
                                              <p:pRg st="2" end="2"/>
                                            </p:txEl>
                                          </p:spTgt>
                                        </p:tgtEl>
                                      </p:cBhvr>
                                    </p:animEffect>
                                    <p:anim calcmode="lin" valueType="num">
                                      <p:cBhvr>
                                        <p:cTn id="26"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7" dur="2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uchportal.ru/_ld/380/26893539.jpg"/>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p:spPr>
      </p:pic>
      <p:pic>
        <p:nvPicPr>
          <p:cNvPr id="3074" name="Picture 2" descr="C:\Users\Оля\Desktop\Грохович\сканирование00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7435" y="1719296"/>
            <a:ext cx="2409386" cy="32938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extBox 2"/>
          <p:cNvSpPr txBox="1"/>
          <p:nvPr/>
        </p:nvSpPr>
        <p:spPr>
          <a:xfrm>
            <a:off x="5004048" y="1931328"/>
            <a:ext cx="3528392" cy="2062103"/>
          </a:xfrm>
          <a:prstGeom prst="rect">
            <a:avLst/>
          </a:prstGeom>
          <a:noFill/>
        </p:spPr>
        <p:txBody>
          <a:bodyPr wrap="square" rtlCol="0">
            <a:spAutoFit/>
          </a:bodyPr>
          <a:lstStyle/>
          <a:p>
            <a:endParaRPr lang="ru-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endParaRPr>
          </a:p>
          <a:p>
            <a:r>
              <a:rPr lang="ru-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Герасименко</a:t>
            </a:r>
          </a:p>
          <a:p>
            <a:r>
              <a:rPr lang="ru-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Александра</a:t>
            </a:r>
          </a:p>
          <a:p>
            <a:r>
              <a:rPr lang="ru-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Ивановна</a:t>
            </a:r>
            <a:endParaRPr lang="ru-RU"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endParaRPr>
          </a:p>
        </p:txBody>
      </p:sp>
      <p:sp>
        <p:nvSpPr>
          <p:cNvPr id="4" name="5-конечная звезда 3"/>
          <p:cNvSpPr/>
          <p:nvPr/>
        </p:nvSpPr>
        <p:spPr>
          <a:xfrm>
            <a:off x="161434" y="146154"/>
            <a:ext cx="914400" cy="914400"/>
          </a:xfrm>
          <a:prstGeom prst="star5">
            <a:avLst/>
          </a:prstGeom>
          <a:solidFill>
            <a:srgbClr val="C00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5</a:t>
            </a:fld>
            <a:endParaRPr lang="ru-RU"/>
          </a:p>
        </p:txBody>
      </p:sp>
    </p:spTree>
    <p:extLst>
      <p:ext uri="{BB962C8B-B14F-4D97-AF65-F5344CB8AC3E}">
        <p14:creationId xmlns:p14="http://schemas.microsoft.com/office/powerpoint/2010/main" val="3085237191"/>
      </p:ext>
    </p:extLst>
  </p:cSld>
  <p:clrMapOvr>
    <a:masterClrMapping/>
  </p:clrMapOvr>
  <mc:AlternateContent xmlns:mc="http://schemas.openxmlformats.org/markup-compatibility/2006" xmlns:p14="http://schemas.microsoft.com/office/powerpoint/2010/main">
    <mc:Choice Requires="p14">
      <p:transition spd="slow" p14:dur="3000" advClick="0" advTm="6000">
        <p:wipe/>
      </p:transition>
    </mc:Choice>
    <mc:Fallback xmlns="">
      <p:transition spd="slow" advClick="0" advTm="6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250"/>
                            </p:stCondLst>
                            <p:childTnLst>
                              <p:par>
                                <p:cTn id="11" presetID="42" presetClass="entr" presetSubtype="0" fill="hold" nodeType="afterEffect">
                                  <p:stCondLst>
                                    <p:cond delay="25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500"/>
                            </p:stCondLst>
                            <p:childTnLst>
                              <p:par>
                                <p:cTn id="17" presetID="42" presetClass="entr" presetSubtype="0" fill="hold" nodeType="afterEffect">
                                  <p:stCondLst>
                                    <p:cond delay="25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anim calcmode="lin" valueType="num">
                                      <p:cBhvr>
                                        <p:cTn id="20"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6750"/>
                            </p:stCondLst>
                            <p:childTnLst>
                              <p:par>
                                <p:cTn id="23" presetID="42" presetClass="entr" presetSubtype="0" fill="hold" nodeType="afterEffect">
                                  <p:stCondLst>
                                    <p:cond delay="25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anim calcmode="lin" valueType="num">
                                      <p:cBhvr>
                                        <p:cTn id="26"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uchportal.ru/_ld/380/26893539.jpg"/>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p:spPr>
      </p:pic>
      <p:pic>
        <p:nvPicPr>
          <p:cNvPr id="4098" name="Picture 2" descr="C:\Users\Оля\Desktop\сканирование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1627432"/>
            <a:ext cx="2359898" cy="35283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extBox 2"/>
          <p:cNvSpPr txBox="1"/>
          <p:nvPr/>
        </p:nvSpPr>
        <p:spPr>
          <a:xfrm>
            <a:off x="4716016" y="1988840"/>
            <a:ext cx="3300982" cy="1569660"/>
          </a:xfrm>
          <a:prstGeom prst="rect">
            <a:avLst/>
          </a:prstGeom>
          <a:noFill/>
        </p:spPr>
        <p:txBody>
          <a:bodyPr wrap="square" rtlCol="0">
            <a:spAutoFit/>
          </a:bodyPr>
          <a:lstStyle/>
          <a:p>
            <a:r>
              <a:rPr lang="ru-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Герасименко</a:t>
            </a:r>
          </a:p>
          <a:p>
            <a:r>
              <a:rPr lang="ru-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Николай</a:t>
            </a:r>
          </a:p>
          <a:p>
            <a:r>
              <a:rPr lang="ru-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Иванович</a:t>
            </a:r>
            <a:endParaRPr lang="ru-RU"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endParaRPr>
          </a:p>
        </p:txBody>
      </p:sp>
      <p:sp>
        <p:nvSpPr>
          <p:cNvPr id="4" name="5-конечная звезда 3"/>
          <p:cNvSpPr/>
          <p:nvPr/>
        </p:nvSpPr>
        <p:spPr>
          <a:xfrm>
            <a:off x="179512" y="116632"/>
            <a:ext cx="914400" cy="914400"/>
          </a:xfrm>
          <a:prstGeom prst="star5">
            <a:avLst/>
          </a:prstGeom>
          <a:solidFill>
            <a:srgbClr val="C00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6</a:t>
            </a:fld>
            <a:endParaRPr lang="ru-RU"/>
          </a:p>
        </p:txBody>
      </p:sp>
    </p:spTree>
    <p:extLst>
      <p:ext uri="{BB962C8B-B14F-4D97-AF65-F5344CB8AC3E}">
        <p14:creationId xmlns:p14="http://schemas.microsoft.com/office/powerpoint/2010/main" val="1379560826"/>
      </p:ext>
    </p:extLst>
  </p:cSld>
  <p:clrMapOvr>
    <a:masterClrMapping/>
  </p:clrMapOvr>
  <mc:AlternateContent xmlns:mc="http://schemas.openxmlformats.org/markup-compatibility/2006" xmlns:p14="http://schemas.microsoft.com/office/powerpoint/2010/main">
    <mc:Choice Requires="p14">
      <p:transition spd="slow" p14:dur="3000" advClick="0" advTm="6000">
        <p:wipe/>
      </p:transition>
    </mc:Choice>
    <mc:Fallback xmlns="">
      <p:transition spd="slow" advClick="0" advTm="6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250"/>
                            </p:stCondLst>
                            <p:childTnLst>
                              <p:par>
                                <p:cTn id="11" presetID="42" presetClass="entr" presetSubtype="0" fill="hold" nodeType="afterEffect">
                                  <p:stCondLst>
                                    <p:cond delay="25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500"/>
                            </p:stCondLst>
                            <p:childTnLst>
                              <p:par>
                                <p:cTn id="17" presetID="42" presetClass="entr" presetSubtype="0" fill="hold" nodeType="afterEffect">
                                  <p:stCondLst>
                                    <p:cond delay="25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anim calcmode="lin" valueType="num">
                                      <p:cBhvr>
                                        <p:cTn id="20"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25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000"/>
                                        <p:tgtEl>
                                          <p:spTgt spid="4"/>
                                        </p:tgtEl>
                                      </p:cBhvr>
                                    </p:animEffect>
                                    <p:anim calcmode="lin" valueType="num">
                                      <p:cBhvr>
                                        <p:cTn id="25" dur="2000" fill="hold"/>
                                        <p:tgtEl>
                                          <p:spTgt spid="4"/>
                                        </p:tgtEl>
                                        <p:attrNameLst>
                                          <p:attrName>ppt_x</p:attrName>
                                        </p:attrNameLst>
                                      </p:cBhvr>
                                      <p:tavLst>
                                        <p:tav tm="0">
                                          <p:val>
                                            <p:strVal val="#ppt_x"/>
                                          </p:val>
                                        </p:tav>
                                        <p:tav tm="100000">
                                          <p:val>
                                            <p:strVal val="#ppt_x"/>
                                          </p:val>
                                        </p:tav>
                                      </p:tavLst>
                                    </p:anim>
                                    <p:anim calcmode="lin" valueType="num">
                                      <p:cBhvr>
                                        <p:cTn id="26"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ак сделать клон сим карта"/>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p:spPr>
      </p:pic>
      <p:pic>
        <p:nvPicPr>
          <p:cNvPr id="3" name="Рисунок 2" descr="1941 год в черно-белых фотографиях www.krasfun.ru"/>
          <p:cNvPicPr/>
          <p:nvPr/>
        </p:nvPicPr>
        <p:blipFill rotWithShape="1">
          <a:blip r:embed="rId4">
            <a:extLst>
              <a:ext uri="{28A0092B-C50C-407E-A947-70E740481C1C}">
                <a14:useLocalDpi xmlns:a14="http://schemas.microsoft.com/office/drawing/2010/main" val="0"/>
              </a:ext>
            </a:extLst>
          </a:blip>
          <a:srcRect t="5556" b="4262"/>
          <a:stretch/>
        </p:blipFill>
        <p:spPr bwMode="auto">
          <a:xfrm>
            <a:off x="464808" y="188640"/>
            <a:ext cx="4971287" cy="3384376"/>
          </a:xfrm>
          <a:prstGeom prst="rect">
            <a:avLst/>
          </a:prstGeom>
          <a:noFill/>
          <a:ln>
            <a:noFill/>
          </a:ln>
        </p:spPr>
      </p:pic>
      <p:pic>
        <p:nvPicPr>
          <p:cNvPr id="5" name="Рисунок 4" descr="sasha_bogdanov - Русские дети и война 1941-1945 Они воевали не ради того чтоб Янукович и Путин сдали Киев бендеровцам"/>
          <p:cNvPicPr/>
          <p:nvPr/>
        </p:nvPicPr>
        <p:blipFill rotWithShape="1">
          <a:blip r:embed="rId5">
            <a:extLst>
              <a:ext uri="{28A0092B-C50C-407E-A947-70E740481C1C}">
                <a14:useLocalDpi xmlns:a14="http://schemas.microsoft.com/office/drawing/2010/main" val="0"/>
              </a:ext>
            </a:extLst>
          </a:blip>
          <a:srcRect t="4131" r="3121" b="10662"/>
          <a:stretch/>
        </p:blipFill>
        <p:spPr bwMode="auto">
          <a:xfrm>
            <a:off x="4194122" y="3645024"/>
            <a:ext cx="4554341" cy="3096344"/>
          </a:xfrm>
          <a:prstGeom prst="rect">
            <a:avLst/>
          </a:prstGeom>
          <a:noFill/>
          <a:ln>
            <a:noFill/>
          </a:ln>
        </p:spPr>
      </p:pic>
      <p:sp>
        <p:nvSpPr>
          <p:cNvPr id="6" name="TextBox 5"/>
          <p:cNvSpPr txBox="1"/>
          <p:nvPr/>
        </p:nvSpPr>
        <p:spPr>
          <a:xfrm>
            <a:off x="683568" y="4653136"/>
            <a:ext cx="3124381" cy="584775"/>
          </a:xfrm>
          <a:prstGeom prst="rect">
            <a:avLst/>
          </a:prstGeom>
          <a:noFill/>
        </p:spPr>
        <p:txBody>
          <a:bodyPr wrap="none" rtlCol="0">
            <a:spAutoFit/>
          </a:bodyPr>
          <a:lstStyle/>
          <a:p>
            <a:r>
              <a:rPr lang="ru-RU" sz="3200" b="1" dirty="0" smtClean="0">
                <a:latin typeface="Times New Roman" pitchFamily="18" charset="0"/>
                <a:cs typeface="Times New Roman" pitchFamily="18" charset="0"/>
              </a:rPr>
              <a:t>Жизнь в неволе</a:t>
            </a:r>
            <a:endParaRPr lang="ru-RU" sz="3200" b="1" dirty="0">
              <a:latin typeface="Times New Roman" pitchFamily="18" charset="0"/>
              <a:cs typeface="Times New Roman" pitchFamily="18" charset="0"/>
            </a:endParaRPr>
          </a:p>
        </p:txBody>
      </p:sp>
      <p:sp>
        <p:nvSpPr>
          <p:cNvPr id="4" name="5-конечная звезда 3"/>
          <p:cNvSpPr/>
          <p:nvPr/>
        </p:nvSpPr>
        <p:spPr>
          <a:xfrm>
            <a:off x="18550" y="11088"/>
            <a:ext cx="914400" cy="914400"/>
          </a:xfrm>
          <a:prstGeom prst="star5">
            <a:avLst/>
          </a:prstGeom>
          <a:solidFill>
            <a:srgbClr val="C00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7</a:t>
            </a:fld>
            <a:endParaRPr lang="ru-RU"/>
          </a:p>
        </p:txBody>
      </p:sp>
    </p:spTree>
    <p:extLst>
      <p:ext uri="{BB962C8B-B14F-4D97-AF65-F5344CB8AC3E}">
        <p14:creationId xmlns:p14="http://schemas.microsoft.com/office/powerpoint/2010/main" val="1119269397"/>
      </p:ext>
    </p:extLst>
  </p:cSld>
  <p:clrMapOvr>
    <a:masterClrMapping/>
  </p:clrMapOvr>
  <mc:AlternateContent xmlns:mc="http://schemas.openxmlformats.org/markup-compatibility/2006" xmlns:p14="http://schemas.microsoft.com/office/powerpoint/2010/main">
    <mc:Choice Requires="p14">
      <p:transition spd="slow" p14:dur="3000" advClick="0" advTm="6000">
        <p:wipe/>
      </p:transition>
    </mc:Choice>
    <mc:Fallback xmlns="">
      <p:transition spd="slow" advClick="0" advTm="6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25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3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ак сделать клон сим карта"/>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p:spPr>
      </p:pic>
      <p:pic>
        <p:nvPicPr>
          <p:cNvPr id="3" name="Рисунок 2" descr="Рождение города Коммунар"/>
          <p:cNvPicPr/>
          <p:nvPr/>
        </p:nvPicPr>
        <p:blipFill>
          <a:blip r:embed="rId4">
            <a:extLst>
              <a:ext uri="{28A0092B-C50C-407E-A947-70E740481C1C}">
                <a14:useLocalDpi xmlns:a14="http://schemas.microsoft.com/office/drawing/2010/main" val="0"/>
              </a:ext>
            </a:extLst>
          </a:blip>
          <a:srcRect/>
          <a:stretch>
            <a:fillRect/>
          </a:stretch>
        </p:blipFill>
        <p:spPr bwMode="auto">
          <a:xfrm>
            <a:off x="291912" y="332656"/>
            <a:ext cx="6036302" cy="3958168"/>
          </a:xfrm>
          <a:prstGeom prst="rect">
            <a:avLst/>
          </a:prstGeom>
          <a:noFill/>
          <a:ln>
            <a:noFill/>
          </a:ln>
        </p:spPr>
      </p:pic>
      <p:sp>
        <p:nvSpPr>
          <p:cNvPr id="4" name="TextBox 3"/>
          <p:cNvSpPr txBox="1"/>
          <p:nvPr/>
        </p:nvSpPr>
        <p:spPr>
          <a:xfrm>
            <a:off x="539552" y="4509120"/>
            <a:ext cx="3020379" cy="584775"/>
          </a:xfrm>
          <a:prstGeom prst="rect">
            <a:avLst/>
          </a:prstGeom>
          <a:noFill/>
        </p:spPr>
        <p:txBody>
          <a:bodyPr wrap="none" rtlCol="0">
            <a:spAutoFit/>
          </a:bodyPr>
          <a:lstStyle/>
          <a:p>
            <a:r>
              <a:rPr lang="ru-RU" sz="3200" b="1" dirty="0" smtClean="0">
                <a:latin typeface="Times New Roman" pitchFamily="18" charset="0"/>
                <a:cs typeface="Times New Roman" pitchFamily="18" charset="0"/>
              </a:rPr>
              <a:t>В детском доме</a:t>
            </a:r>
            <a:endParaRPr lang="ru-RU" sz="3200" b="1" dirty="0">
              <a:latin typeface="Times New Roman" pitchFamily="18" charset="0"/>
              <a:cs typeface="Times New Roman" pitchFamily="18" charset="0"/>
            </a:endParaRPr>
          </a:p>
        </p:txBody>
      </p:sp>
      <p:sp>
        <p:nvSpPr>
          <p:cNvPr id="5" name="5-конечная звезда 4"/>
          <p:cNvSpPr/>
          <p:nvPr/>
        </p:nvSpPr>
        <p:spPr>
          <a:xfrm>
            <a:off x="251520" y="332656"/>
            <a:ext cx="914400" cy="914400"/>
          </a:xfrm>
          <a:prstGeom prst="star5">
            <a:avLst/>
          </a:prstGeom>
          <a:solidFill>
            <a:srgbClr val="C00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098" name="Picture 2" descr="C:\Users\Оля\Desktop\сканирование000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19" y="4290824"/>
            <a:ext cx="3346631" cy="23415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6093296"/>
            <a:ext cx="7174741" cy="584775"/>
          </a:xfrm>
          <a:prstGeom prst="rect">
            <a:avLst/>
          </a:prstGeom>
          <a:noFill/>
        </p:spPr>
        <p:txBody>
          <a:bodyPr wrap="square" rtlCol="0">
            <a:spAutoFit/>
          </a:bodyPr>
          <a:lstStyle/>
          <a:p>
            <a:r>
              <a:rPr lang="ru-RU" sz="3200" b="1" dirty="0" smtClean="0">
                <a:latin typeface="Times New Roman" pitchFamily="18" charset="0"/>
                <a:cs typeface="Times New Roman" pitchFamily="18" charset="0"/>
              </a:rPr>
              <a:t>Тоня (справа) с подругой Таней</a:t>
            </a:r>
            <a:endParaRPr lang="ru-RU" sz="3200" b="1" dirty="0">
              <a:latin typeface="Times New Roman" pitchFamily="18" charset="0"/>
              <a:cs typeface="Times New Roman" pitchFamily="18" charset="0"/>
            </a:endParaRPr>
          </a:p>
        </p:txBody>
      </p:sp>
      <p:sp>
        <p:nvSpPr>
          <p:cNvPr id="7" name="Номер слайда 6"/>
          <p:cNvSpPr>
            <a:spLocks noGrp="1"/>
          </p:cNvSpPr>
          <p:nvPr>
            <p:ph type="sldNum" sz="quarter" idx="12"/>
          </p:nvPr>
        </p:nvSpPr>
        <p:spPr/>
        <p:txBody>
          <a:bodyPr/>
          <a:lstStyle/>
          <a:p>
            <a:fld id="{B19B0651-EE4F-4900-A07F-96A6BFA9D0F0}" type="slidenum">
              <a:rPr lang="ru-RU" smtClean="0"/>
              <a:t>8</a:t>
            </a:fld>
            <a:endParaRPr lang="ru-RU"/>
          </a:p>
        </p:txBody>
      </p:sp>
    </p:spTree>
    <p:extLst>
      <p:ext uri="{BB962C8B-B14F-4D97-AF65-F5344CB8AC3E}">
        <p14:creationId xmlns:p14="http://schemas.microsoft.com/office/powerpoint/2010/main" val="3130301513"/>
      </p:ext>
    </p:extLst>
  </p:cSld>
  <p:clrMapOvr>
    <a:masterClrMapping/>
  </p:clrMapOvr>
  <mc:AlternateContent xmlns:mc="http://schemas.openxmlformats.org/markup-compatibility/2006" xmlns:p14="http://schemas.microsoft.com/office/powerpoint/2010/main">
    <mc:Choice Requires="p14">
      <p:transition spd="slow" p14:dur="3000" advClick="0" advTm="6000">
        <p:wipe/>
      </p:transition>
    </mc:Choice>
    <mc:Fallback xmlns="">
      <p:transition spd="slow" advClick="0" advTm="6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25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3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ак сделать клон сим карта"/>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p:spPr>
      </p:pic>
      <p:pic>
        <p:nvPicPr>
          <p:cNvPr id="4" name="Рисунок 3" descr="К 70-летие Победы в Великой Отечественной войне"/>
          <p:cNvPicPr/>
          <p:nvPr/>
        </p:nvPicPr>
        <p:blipFill>
          <a:blip r:embed="rId4">
            <a:extLst>
              <a:ext uri="{28A0092B-C50C-407E-A947-70E740481C1C}">
                <a14:useLocalDpi xmlns:a14="http://schemas.microsoft.com/office/drawing/2010/main" val="0"/>
              </a:ext>
            </a:extLst>
          </a:blip>
          <a:srcRect/>
          <a:stretch>
            <a:fillRect/>
          </a:stretch>
        </p:blipFill>
        <p:spPr bwMode="auto">
          <a:xfrm>
            <a:off x="4932040" y="3490782"/>
            <a:ext cx="4034246" cy="3240360"/>
          </a:xfrm>
          <a:prstGeom prst="rect">
            <a:avLst/>
          </a:prstGeom>
          <a:noFill/>
          <a:ln>
            <a:noFill/>
          </a:ln>
        </p:spPr>
      </p:pic>
      <p:sp>
        <p:nvSpPr>
          <p:cNvPr id="6" name="TextBox 5"/>
          <p:cNvSpPr txBox="1"/>
          <p:nvPr/>
        </p:nvSpPr>
        <p:spPr>
          <a:xfrm>
            <a:off x="323528" y="4797152"/>
            <a:ext cx="4070345" cy="584775"/>
          </a:xfrm>
          <a:prstGeom prst="rect">
            <a:avLst/>
          </a:prstGeom>
          <a:noFill/>
        </p:spPr>
        <p:txBody>
          <a:bodyPr wrap="none" rtlCol="0">
            <a:spAutoFit/>
          </a:bodyPr>
          <a:lstStyle/>
          <a:p>
            <a:r>
              <a:rPr lang="ru-RU" sz="3200" b="1" dirty="0" smtClean="0">
                <a:latin typeface="Times New Roman" pitchFamily="18" charset="0"/>
                <a:cs typeface="Times New Roman" pitchFamily="18" charset="0"/>
              </a:rPr>
              <a:t>Эвакуация в Сибирь</a:t>
            </a:r>
            <a:endParaRPr lang="ru-RU" sz="3200" b="1" dirty="0">
              <a:latin typeface="Times New Roman" pitchFamily="18" charset="0"/>
              <a:cs typeface="Times New Roman" pitchFamily="18" charset="0"/>
            </a:endParaRPr>
          </a:p>
        </p:txBody>
      </p:sp>
      <p:pic>
        <p:nvPicPr>
          <p:cNvPr id="2050" name="Picture 2" descr="C:\Users\Оля\Desktop\024ae90c-3819-4bf3-b9fb-8572e59edde6_jpg_800x600_x-False_q8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188640"/>
            <a:ext cx="5184576" cy="3629203"/>
          </a:xfrm>
          <a:prstGeom prst="rect">
            <a:avLst/>
          </a:prstGeom>
          <a:noFill/>
          <a:extLst>
            <a:ext uri="{909E8E84-426E-40DD-AFC4-6F175D3DCCD1}">
              <a14:hiddenFill xmlns:a14="http://schemas.microsoft.com/office/drawing/2010/main">
                <a:solidFill>
                  <a:srgbClr val="FFFFFF"/>
                </a:solidFill>
              </a14:hiddenFill>
            </a:ext>
          </a:extLst>
        </p:spPr>
      </p:pic>
      <p:sp>
        <p:nvSpPr>
          <p:cNvPr id="3" name="5-конечная звезда 2"/>
          <p:cNvSpPr/>
          <p:nvPr/>
        </p:nvSpPr>
        <p:spPr>
          <a:xfrm>
            <a:off x="76106" y="10910"/>
            <a:ext cx="914400" cy="914400"/>
          </a:xfrm>
          <a:prstGeom prst="star5">
            <a:avLst/>
          </a:prstGeom>
          <a:solidFill>
            <a:srgbClr val="C00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9</a:t>
            </a:fld>
            <a:endParaRPr lang="ru-RU"/>
          </a:p>
        </p:txBody>
      </p:sp>
    </p:spTree>
    <p:extLst>
      <p:ext uri="{BB962C8B-B14F-4D97-AF65-F5344CB8AC3E}">
        <p14:creationId xmlns:p14="http://schemas.microsoft.com/office/powerpoint/2010/main" val="1737731516"/>
      </p:ext>
    </p:extLst>
  </p:cSld>
  <p:clrMapOvr>
    <a:masterClrMapping/>
  </p:clrMapOvr>
  <mc:AlternateContent xmlns:mc="http://schemas.openxmlformats.org/markup-compatibility/2006" xmlns:p14="http://schemas.microsoft.com/office/powerpoint/2010/main">
    <mc:Choice Requires="p14">
      <p:transition spd="slow" p14:dur="3000" advClick="0" advTm="6000">
        <p:wipe/>
      </p:transition>
    </mc:Choice>
    <mc:Fallback xmlns="">
      <p:transition spd="slow" advClick="0" advTm="6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750"/>
                                        <p:tgtEl>
                                          <p:spTgt spid="6">
                                            <p:txEl>
                                              <p:pRg st="0" end="0"/>
                                            </p:txEl>
                                          </p:spTgt>
                                        </p:tgtEl>
                                      </p:cBhvr>
                                    </p:animEffect>
                                    <p:anim calcmode="lin" valueType="num">
                                      <p:cBhvr>
                                        <p:cTn id="8" dur="2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27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814</TotalTime>
  <Words>1149</Words>
  <Application>Microsoft Office PowerPoint</Application>
  <PresentationFormat>Экран (4:3)</PresentationFormat>
  <Paragraphs>107</Paragraphs>
  <Slides>20</Slides>
  <Notes>20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Трек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Оля</dc:creator>
  <cp:lastModifiedBy>Пользователь</cp:lastModifiedBy>
  <cp:revision>142</cp:revision>
  <dcterms:created xsi:type="dcterms:W3CDTF">2015-05-19T10:56:10Z</dcterms:created>
  <dcterms:modified xsi:type="dcterms:W3CDTF">2015-07-09T03:03:03Z</dcterms:modified>
</cp:coreProperties>
</file>