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52"/>
  </p:notesMasterIdLst>
  <p:sldIdLst>
    <p:sldId id="256" r:id="rId2"/>
    <p:sldId id="385" r:id="rId3"/>
    <p:sldId id="386" r:id="rId4"/>
    <p:sldId id="289" r:id="rId5"/>
    <p:sldId id="318" r:id="rId6"/>
    <p:sldId id="290" r:id="rId7"/>
    <p:sldId id="342" r:id="rId8"/>
    <p:sldId id="345" r:id="rId9"/>
    <p:sldId id="347" r:id="rId10"/>
    <p:sldId id="348" r:id="rId11"/>
    <p:sldId id="349" r:id="rId12"/>
    <p:sldId id="353" r:id="rId13"/>
    <p:sldId id="352" r:id="rId14"/>
    <p:sldId id="355" r:id="rId15"/>
    <p:sldId id="356" r:id="rId16"/>
    <p:sldId id="322" r:id="rId17"/>
    <p:sldId id="321" r:id="rId18"/>
    <p:sldId id="339" r:id="rId19"/>
    <p:sldId id="357" r:id="rId20"/>
    <p:sldId id="381" r:id="rId21"/>
    <p:sldId id="358" r:id="rId22"/>
    <p:sldId id="325" r:id="rId23"/>
    <p:sldId id="388" r:id="rId24"/>
    <p:sldId id="359" r:id="rId25"/>
    <p:sldId id="302" r:id="rId26"/>
    <p:sldId id="360" r:id="rId27"/>
    <p:sldId id="361" r:id="rId28"/>
    <p:sldId id="363" r:id="rId29"/>
    <p:sldId id="366" r:id="rId30"/>
    <p:sldId id="389" r:id="rId31"/>
    <p:sldId id="365" r:id="rId32"/>
    <p:sldId id="367" r:id="rId33"/>
    <p:sldId id="368" r:id="rId34"/>
    <p:sldId id="382" r:id="rId35"/>
    <p:sldId id="369" r:id="rId36"/>
    <p:sldId id="370" r:id="rId37"/>
    <p:sldId id="371" r:id="rId38"/>
    <p:sldId id="373" r:id="rId39"/>
    <p:sldId id="300" r:id="rId40"/>
    <p:sldId id="374" r:id="rId41"/>
    <p:sldId id="375" r:id="rId42"/>
    <p:sldId id="376" r:id="rId43"/>
    <p:sldId id="377" r:id="rId44"/>
    <p:sldId id="390" r:id="rId45"/>
    <p:sldId id="333" r:id="rId46"/>
    <p:sldId id="391" r:id="rId47"/>
    <p:sldId id="334" r:id="rId48"/>
    <p:sldId id="383" r:id="rId49"/>
    <p:sldId id="271" r:id="rId50"/>
    <p:sldId id="313" r:id="rId5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711" autoAdjust="0"/>
  </p:normalViewPr>
  <p:slideViewPr>
    <p:cSldViewPr>
      <p:cViewPr varScale="1">
        <p:scale>
          <a:sx n="75" d="100"/>
          <a:sy n="75" d="100"/>
        </p:scale>
        <p:origin x="-102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3A85EE-F05D-4A22-91D7-AE817B0C2CA2}" type="datetimeFigureOut">
              <a:rPr lang="ru-RU" smtClean="0"/>
              <a:pPr/>
              <a:t>02.01.2016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90F704-6221-4573-8003-52367AAB25B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0008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П. Железнов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90F704-6221-4573-8003-52367AAB25BA}" type="slidenum">
              <a:rPr lang="ru-RU" smtClean="0"/>
              <a:pPr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7287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5123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24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25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26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27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28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29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30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31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32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33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34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35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36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37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38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39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40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41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42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43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144" name="Rectangle 2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45" name="Rectangle 2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146" name="Rectangle 26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147" name="Rectangle 2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148" name="Rectangle 2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D8F8E17-B721-4F35-88DE-743A62BA312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54C03EC-F0B4-488B-9C68-1F4443988476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A45940A-211F-461D-B56F-647538ADCE3F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E4997973-6068-4A9E-AC25-F85AD38DD1C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8" name="Дата 7"/>
          <p:cNvSpPr>
            <a:spLocks noGrp="1"/>
          </p:cNvSpPr>
          <p:nvPr>
            <p:ph type="dt" sz="half" idx="1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EBF19B5-41FB-4A16-A6BC-7D24C52A9A0E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3265213-2BD6-4857-A3F5-655BC1772F12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7B6A4BA-8D98-4349-B806-D7B41B5B21F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9BA9F5E-59E0-4CF1-AE9A-1E2434EF1FE3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9" name="Дата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633D5FB-291C-4473-B3B9-576571AB9478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2378044-DB4E-49C4-8738-A2F5C91EE248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634AAB1-1160-41BD-B993-C537042D8F0F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C1E2FAB-9DEC-45DA-BB17-760B4D60E0B9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4099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0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1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2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3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4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5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6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7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8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9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10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11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12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13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14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15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16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17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18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19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120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121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22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4123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D1ABE718-1F29-4D96-87A9-05DA5DE2B3EC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124" name="Rectangle 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507205" y="476672"/>
            <a:ext cx="7772400" cy="864096"/>
          </a:xfrm>
        </p:spPr>
        <p:txBody>
          <a:bodyPr/>
          <a:lstStyle/>
          <a:p>
            <a:r>
              <a:rPr lang="ru-RU" sz="3600" dirty="0" smtClean="0"/>
              <a:t>Страницы истории посвящаются 75-ой годовщине Битвы за Москву.</a:t>
            </a:r>
            <a:endParaRPr lang="ru-RU" sz="3600" dirty="0"/>
          </a:p>
        </p:txBody>
      </p:sp>
      <p:sp>
        <p:nvSpPr>
          <p:cNvPr id="2053" name="WordArt 5"/>
          <p:cNvSpPr>
            <a:spLocks noChangeArrowheads="1" noChangeShapeType="1" noTextEdit="1"/>
          </p:cNvSpPr>
          <p:nvPr/>
        </p:nvSpPr>
        <p:spPr bwMode="auto">
          <a:xfrm>
            <a:off x="642910" y="2242144"/>
            <a:ext cx="7500990" cy="108267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138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solidFill>
                  <a:srgbClr val="FFC000"/>
                </a:solidFill>
                <a:latin typeface="Arial"/>
                <a:cs typeface="Arial"/>
              </a:rPr>
              <a:t>Детство, </a:t>
            </a:r>
            <a:r>
              <a:rPr lang="ru-RU" sz="3600" kern="10" dirty="0" smtClean="0">
                <a:ln w="9525">
                  <a:round/>
                  <a:headEnd/>
                  <a:tailEnd/>
                </a:ln>
                <a:solidFill>
                  <a:srgbClr val="FFC000"/>
                </a:solidFill>
                <a:latin typeface="Arial"/>
                <a:cs typeface="Arial"/>
              </a:rPr>
              <a:t>опалённое </a:t>
            </a:r>
            <a:r>
              <a:rPr lang="ru-RU" sz="3600" kern="10" dirty="0">
                <a:ln w="9525">
                  <a:round/>
                  <a:headEnd/>
                  <a:tailEnd/>
                </a:ln>
                <a:solidFill>
                  <a:srgbClr val="FFC000"/>
                </a:solidFill>
                <a:latin typeface="Arial"/>
                <a:cs typeface="Arial"/>
              </a:rPr>
              <a:t>войной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8F8E17-B721-4F35-88DE-743A62BA312B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 bwMode="auto">
          <a:xfrm>
            <a:off x="2555776" y="4005064"/>
            <a:ext cx="6336704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None/>
              <a:tabLst/>
              <a:defRPr/>
            </a:pPr>
            <a:r>
              <a:rPr kumimoji="0" lang="ru-RU" sz="28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«В огне войны сгорело детство,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None/>
              <a:tabLst/>
              <a:defRPr/>
            </a:pPr>
            <a:r>
              <a:rPr kumimoji="0" lang="ru-RU" sz="28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Но не прошло, бесследно, нет,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None/>
              <a:tabLst/>
              <a:defRPr/>
            </a:pPr>
            <a:r>
              <a:rPr kumimoji="0" lang="ru-RU" sz="28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И носим мы в себе наследство -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None/>
              <a:tabLst/>
              <a:defRPr/>
            </a:pPr>
            <a:r>
              <a:rPr kumimoji="0" lang="ru-RU" sz="28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И боль, и радость грозных лет…»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None/>
              <a:tabLst/>
              <a:defRPr/>
            </a:pP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378044-DB4E-49C4-8738-A2F5C91EE248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3074" name="Picture 2" descr="C:\Documents and Settings\Галя\Рабочий стол\plakat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38343"/>
            <a:ext cx="4608512" cy="5788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504" y="701209"/>
            <a:ext cx="374441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Москва под ударом, и малым и старым </a:t>
            </a:r>
          </a:p>
          <a:p>
            <a:r>
              <a:rPr lang="ru-RU" sz="1600" dirty="0"/>
              <a:t> Тревога и гнев всколыхнули сердца. </a:t>
            </a:r>
          </a:p>
          <a:p>
            <a:r>
              <a:rPr lang="ru-RU" sz="1600" dirty="0"/>
              <a:t> Лишь весть пролетела – Москва под ударом, </a:t>
            </a:r>
          </a:p>
          <a:p>
            <a:r>
              <a:rPr lang="ru-RU" sz="1600" dirty="0"/>
              <a:t> Двойнею бронёй одевая сердца. </a:t>
            </a:r>
          </a:p>
          <a:p>
            <a:r>
              <a:rPr lang="ru-RU" sz="1600" dirty="0"/>
              <a:t> По русским, грузинам, узбекам, татарам </a:t>
            </a:r>
          </a:p>
          <a:p>
            <a:r>
              <a:rPr lang="ru-RU" sz="1600" dirty="0"/>
              <a:t> Взметнулось как гневное пламя в костре: </a:t>
            </a:r>
          </a:p>
          <a:p>
            <a:r>
              <a:rPr lang="ru-RU" sz="1600" dirty="0"/>
              <a:t> Москва под ударом, Москва под ударом, </a:t>
            </a:r>
          </a:p>
          <a:p>
            <a:r>
              <a:rPr lang="ru-RU" sz="1600" dirty="0"/>
              <a:t> На помощь, на выручку старшей сестре! </a:t>
            </a:r>
          </a:p>
          <a:p>
            <a:r>
              <a:rPr lang="ru-RU" sz="1600" dirty="0"/>
              <a:t> Победная участь дается недаром, </a:t>
            </a:r>
          </a:p>
          <a:p>
            <a:r>
              <a:rPr lang="ru-RU" sz="1600" dirty="0"/>
              <a:t> Единая мысль возникает в мозгу: </a:t>
            </a:r>
          </a:p>
          <a:p>
            <a:r>
              <a:rPr lang="ru-RU" sz="1600" dirty="0"/>
              <a:t> Ответить смертельным разящим ударом </a:t>
            </a:r>
          </a:p>
          <a:p>
            <a:r>
              <a:rPr lang="ru-RU" sz="1600" dirty="0"/>
              <a:t> Врагу, подступившему под Москву. </a:t>
            </a:r>
            <a:endParaRPr lang="ru-RU" sz="1600" dirty="0" smtClean="0"/>
          </a:p>
          <a:p>
            <a:endParaRPr lang="ru-RU" sz="1600" dirty="0"/>
          </a:p>
          <a:p>
            <a:pPr algn="r"/>
            <a:r>
              <a:rPr lang="ru-RU" sz="1600" dirty="0" smtClean="0"/>
              <a:t>Николай Асеев.</a:t>
            </a:r>
            <a:endParaRPr lang="ru-RU" sz="1600" dirty="0"/>
          </a:p>
        </p:txBody>
      </p:sp>
      <p:pic>
        <p:nvPicPr>
          <p:cNvPr id="5" name="Ansambl_-MVO-Pesnya-zaschitnikov-Moskvy(mp3-blog.info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716016" y="515719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440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99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378044-DB4E-49C4-8738-A2F5C91EE248}" type="slidenum">
              <a:rPr lang="ru-RU" smtClean="0"/>
              <a:pPr/>
              <a:t>11</a:t>
            </a:fld>
            <a:endParaRPr lang="ru-RU"/>
          </a:p>
        </p:txBody>
      </p:sp>
      <p:pic>
        <p:nvPicPr>
          <p:cNvPr id="4098" name="Picture 2" descr="C:\Documents and Settings\Галя\Рабочий стол\0_5db6d_b68c8167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5412" y="260648"/>
            <a:ext cx="5400600" cy="4286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9228" y="4546672"/>
            <a:ext cx="871296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/>
              <a:t>Наш родной город превратился в настоящую прифронтовую крепость. </a:t>
            </a:r>
          </a:p>
          <a:p>
            <a:r>
              <a:rPr lang="ru-RU" sz="1800" dirty="0"/>
              <a:t>На бой с фашизмом поднялась вся наша огромная страна, и рядом с отцами и старшими братьями в этом строю шли дети. До войны это были самые обыкновенные мальчишки и девчонки. Учились, помогали старшим, играли, бегали и прыгали, разбивали носы и коленки. Их имена знали только родные, одноклассники и друзья. </a:t>
            </a:r>
          </a:p>
          <a:p>
            <a:r>
              <a:rPr lang="ru-RU" b="1" dirty="0"/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6511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378044-DB4E-49C4-8738-A2F5C91EE248}" type="slidenum">
              <a:rPr lang="ru-RU" smtClean="0"/>
              <a:pPr/>
              <a:t>12</a:t>
            </a:fld>
            <a:endParaRPr lang="ru-RU"/>
          </a:p>
        </p:txBody>
      </p:sp>
      <p:pic>
        <p:nvPicPr>
          <p:cNvPr id="2050" name="Picture 2" descr="C:\Documents and Settings\Галя\Рабочий стол\9829641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340768"/>
            <a:ext cx="5260554" cy="3766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332656"/>
            <a:ext cx="3312368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Много хороших дел на счету школьников, пионеров и комсомольцев за годы Великой Отечественной войны. Везде, пусть с огромным напряжением, через силу, дети и подростки стремились помочь взрослым в борьбе с ненавистным врагом.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 С первых часов, с первых дней войны многие школьники помогали военкоматам, дежурили на призывных пунктах, разносили повестки, развешивали плакаты.</a:t>
            </a:r>
          </a:p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848180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378044-DB4E-49C4-8738-A2F5C91EE248}" type="slidenum">
              <a:rPr lang="ru-RU" smtClean="0"/>
              <a:pPr/>
              <a:t>13</a:t>
            </a:fld>
            <a:endParaRPr lang="ru-RU"/>
          </a:p>
        </p:txBody>
      </p:sp>
      <p:pic>
        <p:nvPicPr>
          <p:cNvPr id="1027" name="Picture 3" descr="C:\Documents and Settings\Галя\Рабочий стол\tmpHbcQgb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92696"/>
            <a:ext cx="4032447" cy="4879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412456" y="1268760"/>
            <a:ext cx="4572000" cy="40934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В дождь, холод, иногда под обстрелом 20000 старшеклассников трудились на тяжелых земляных работах, создавая оборонительные рубежи вокруг Москвы, в самом городе рыли водоемы, подземные укрытия (щели), строили бомбоубежища. Для защиты от зажигательных бомб 40000 школьников участвовали в засыпке песком и известковании чердаков домов, ребячьи посты следили за светомаскировкой. </a:t>
            </a:r>
          </a:p>
        </p:txBody>
      </p:sp>
    </p:spTree>
    <p:extLst>
      <p:ext uri="{BB962C8B-B14F-4D97-AF65-F5344CB8AC3E}">
        <p14:creationId xmlns:p14="http://schemas.microsoft.com/office/powerpoint/2010/main" val="724225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Documents and Settings\Галя\Рабочий стол\zhanna_aguzarova_sinenkij_skromnij_platoche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4824536" cy="643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378044-DB4E-49C4-8738-A2F5C91EE248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076056" y="200225"/>
            <a:ext cx="392392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На защиту столицы, встал и московский комсомол. Комсомольцы среди первых уходили добровольцами на фронт, совершали чудеса героизма на подступах к столице. Прощаясь, безусые солдаты, дарили своим одноклассницам платочки на память. Утирая слёзы, московские девчонки обещали хранить их до возвращения солдата.</a:t>
            </a:r>
          </a:p>
        </p:txBody>
      </p:sp>
    </p:spTree>
    <p:extLst>
      <p:ext uri="{BB962C8B-B14F-4D97-AF65-F5344CB8AC3E}">
        <p14:creationId xmlns:p14="http://schemas.microsoft.com/office/powerpoint/2010/main" val="2903341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378044-DB4E-49C4-8738-A2F5C91EE248}" type="slidenum">
              <a:rPr lang="ru-RU" smtClean="0"/>
              <a:pPr/>
              <a:t>15</a:t>
            </a:fld>
            <a:endParaRPr lang="ru-RU"/>
          </a:p>
        </p:txBody>
      </p:sp>
      <p:pic>
        <p:nvPicPr>
          <p:cNvPr id="5122" name="Picture 2" descr="C:\Documents and Settings\Галя\Рабочий стол\3705458-5-imenno-v-shotlandii-poyavilas-pervay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64560"/>
            <a:ext cx="3943399" cy="314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Documents and Settings\Галя\Рабочий стол\40098455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1196" y="3356992"/>
            <a:ext cx="5217054" cy="3228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385270" y="464560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Тысячи юных пожарных дежурили на крышах домов, во дворах и самоотверженно гасили зажигательные бомбы, сброшенные с фашистских самолетов во время налетов на Москву.</a:t>
            </a:r>
          </a:p>
          <a:p>
            <a:r>
              <a:rPr lang="ru-RU" dirty="0"/>
              <a:t>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4006444"/>
            <a:ext cx="346168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Когда у стен твоих гремят мечи, </a:t>
            </a:r>
          </a:p>
          <a:p>
            <a:r>
              <a:rPr lang="ru-RU" dirty="0"/>
              <a:t> Мы все в такую пору москвичи, </a:t>
            </a:r>
          </a:p>
          <a:p>
            <a:r>
              <a:rPr lang="ru-RU" dirty="0"/>
              <a:t> Мы все — твои бойцы — богатыри, </a:t>
            </a:r>
          </a:p>
          <a:p>
            <a:r>
              <a:rPr lang="ru-RU" dirty="0"/>
              <a:t> Все наши силы, Родина, бери! </a:t>
            </a:r>
          </a:p>
        </p:txBody>
      </p:sp>
    </p:spTree>
    <p:extLst>
      <p:ext uri="{BB962C8B-B14F-4D97-AF65-F5344CB8AC3E}">
        <p14:creationId xmlns:p14="http://schemas.microsoft.com/office/powerpoint/2010/main" val="9311798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378044-DB4E-49C4-8738-A2F5C91EE248}" type="slidenum">
              <a:rPr lang="ru-RU" smtClean="0"/>
              <a:pPr/>
              <a:t>16</a:t>
            </a:fld>
            <a:endParaRPr lang="ru-RU"/>
          </a:p>
        </p:txBody>
      </p:sp>
      <p:pic>
        <p:nvPicPr>
          <p:cNvPr id="5122" name="Picture 2" descr="C:\Users\Игорь\Desktop\Voennoe-Detstv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5160" y="476672"/>
            <a:ext cx="6380847" cy="444155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1520" y="5104101"/>
            <a:ext cx="87129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Дети? Нет! Уже не дети. Как внезапно ворвалась война в их детство и юность. . . Сколько тогда бродило по огненным дорогам бездомных и обездоленных детей, изголодавшихся, потерявших родных и близких!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Игорь\Desktop\a5c293d52ff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9864" y="235498"/>
            <a:ext cx="6092264" cy="4654870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378044-DB4E-49C4-8738-A2F5C91EE248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5077135"/>
            <a:ext cx="85689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Каждый из них с чувством абсолютной правоты ныне мог бы заявить: "Глаза моего детства видели столько смертей, столько жестокостей войны, что, казалось, должны они опустеть".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33D5FB-291C-4473-B3B9-576571AB9478}" type="slidenum">
              <a:rPr lang="ru-RU" smtClean="0"/>
              <a:pPr/>
              <a:t>18</a:t>
            </a:fld>
            <a:endParaRPr lang="ru-RU"/>
          </a:p>
        </p:txBody>
      </p:sp>
      <p:pic>
        <p:nvPicPr>
          <p:cNvPr id="1026" name="Picture 2" descr="C:\Users\Игорь\Desktop\9160dc3609f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0660" y="188640"/>
            <a:ext cx="6751571" cy="506472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25965" y="5085184"/>
            <a:ext cx="864096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</a:p>
          <a:p>
            <a:r>
              <a:rPr lang="ru-RU" dirty="0"/>
              <a:t>Война и дети… Нет ничего страшнее, чем эти два слова, поставленные рядом. Потому что дети родятся для жизни, а не для смерти. А война эту жизнь отнимает. На хрупкие детские плечи легла тяжесть военных невзгод и бедствий.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378044-DB4E-49C4-8738-A2F5C91EE248}" type="slidenum">
              <a:rPr lang="ru-RU" smtClean="0"/>
              <a:pPr/>
              <a:t>19</a:t>
            </a:fld>
            <a:endParaRPr lang="ru-RU"/>
          </a:p>
        </p:txBody>
      </p:sp>
      <p:pic>
        <p:nvPicPr>
          <p:cNvPr id="6146" name="Picture 2" descr="C:\Documents and Settings\Галя\Рабочий стол\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7896" y="335662"/>
            <a:ext cx="4248472" cy="3447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Documents and Settings\Галя\Рабочий стол\VictoryDay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39"/>
            <a:ext cx="4032448" cy="3841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2176" y="4093009"/>
            <a:ext cx="86486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Дети войны, вы взрослели под грохот снарядов,</a:t>
            </a:r>
          </a:p>
          <a:p>
            <a:r>
              <a:rPr lang="ru-RU" dirty="0"/>
              <a:t>Вам колыбельные петь матерям не пришлось,</a:t>
            </a:r>
          </a:p>
          <a:p>
            <a:r>
              <a:rPr lang="ru-RU" dirty="0"/>
              <a:t>Вы не носили красивых и пышных нарядов.</a:t>
            </a:r>
          </a:p>
          <a:p>
            <a:r>
              <a:rPr lang="ru-RU" dirty="0"/>
              <a:t>Пулей свинцовою детство от вас унеслось.</a:t>
            </a:r>
          </a:p>
          <a:p>
            <a:r>
              <a:rPr lang="ru-RU" dirty="0"/>
              <a:t>Дети войны провожали отцов молчаливо,</a:t>
            </a:r>
          </a:p>
          <a:p>
            <a:r>
              <a:rPr lang="ru-RU" dirty="0"/>
              <a:t>Всё понимая – пришёл расставания час.</a:t>
            </a:r>
          </a:p>
          <a:p>
            <a:r>
              <a:rPr lang="ru-RU" dirty="0"/>
              <a:t>От матерей своих прятали слёзы стыдливо,</a:t>
            </a:r>
          </a:p>
          <a:p>
            <a:r>
              <a:rPr lang="ru-RU" dirty="0"/>
              <a:t>Не поднимая печально опущенных глаз</a:t>
            </a:r>
            <a:r>
              <a:rPr lang="ru-RU" dirty="0" smtClean="0"/>
              <a:t>.          (отрывок Л. Г. Корнева)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006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4365104"/>
            <a:ext cx="8136904" cy="1812974"/>
          </a:xfrm>
        </p:spPr>
        <p:txBody>
          <a:bodyPr/>
          <a:lstStyle/>
          <a:p>
            <a:r>
              <a:rPr lang="ru-RU" sz="1800" dirty="0">
                <a:effectLst/>
              </a:rPr>
              <a:t>Наш разговор сегодня - это попытка собрать глыбы народной памяти. Памяти обо всем пережитом и взрослыми, и детьми в те безжалостные годы. Ведь время все быстрее уносит свидетелей и участников, тех, кто был, кто знал, кто видел и выстрадал боль и ужас утрат  и радость надежд в ожидании победы.</a:t>
            </a:r>
          </a:p>
          <a:p>
            <a:r>
              <a:rPr lang="ru-RU" sz="1800" dirty="0">
                <a:effectLst/>
              </a:rPr>
              <a:t> </a:t>
            </a:r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C1E2FAB-9DEC-45DA-BB17-760B4D60E0B9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" r="24"/>
          <a:stretch>
            <a:fillRect/>
          </a:stretch>
        </p:blipFill>
        <p:spPr bwMode="auto">
          <a:xfrm>
            <a:off x="100608" y="146378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580112" y="116632"/>
            <a:ext cx="3491880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/>
              <a:t>У времени есть своя память - история. И потому мир никогда не забывает о трагедиях, потрясших планету в разные эпохи, в том числе и о жестоких войнах. Потому что и сейчас где - то тоже идет война, свистят пули, рассыпаются от снарядов в крошки, в пыль дома и горят детские кроватки.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68925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378044-DB4E-49C4-8738-A2F5C91EE248}" type="slidenum">
              <a:rPr lang="ru-RU" smtClean="0"/>
              <a:pPr/>
              <a:t>20</a:t>
            </a:fld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374" y="188640"/>
            <a:ext cx="6227986" cy="4284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4510969"/>
            <a:ext cx="84417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Они старались ни в чем не уступать взрослым, часто рискуя жизнью. Дети встали со взрослыми плечом к плечу и взяли в руки оружие. Патриотический порыв детей был так высок, что вопреки всем протестам взрослых, пытавшихся оградить их от опасности, они всякими правдами и неправдами присоединялись к воинским частям, становясь сыновьями и </a:t>
            </a:r>
            <a:r>
              <a:rPr lang="ru-RU" dirty="0" err="1"/>
              <a:t>дочерьми</a:t>
            </a:r>
            <a:r>
              <a:rPr lang="ru-RU" dirty="0"/>
              <a:t> полков.</a:t>
            </a:r>
          </a:p>
        </p:txBody>
      </p:sp>
    </p:spTree>
    <p:extLst>
      <p:ext uri="{BB962C8B-B14F-4D97-AF65-F5344CB8AC3E}">
        <p14:creationId xmlns:p14="http://schemas.microsoft.com/office/powerpoint/2010/main" val="1540750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378044-DB4E-49C4-8738-A2F5C91EE248}" type="slidenum">
              <a:rPr lang="ru-RU" smtClean="0"/>
              <a:pPr/>
              <a:t>21</a:t>
            </a:fld>
            <a:endParaRPr lang="ru-RU"/>
          </a:p>
        </p:txBody>
      </p:sp>
      <p:pic>
        <p:nvPicPr>
          <p:cNvPr id="7170" name="Picture 2" descr="C:\Documents and Settings\Галя\Рабочий стол\1329837709_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4674096" cy="3505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Documents and Settings\Галя\Рабочий стол\195913.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284984"/>
            <a:ext cx="4482075" cy="3361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853608" y="620688"/>
            <a:ext cx="429039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Дети войны на заводах отцов заменили.</a:t>
            </a:r>
          </a:p>
          <a:p>
            <a:r>
              <a:rPr lang="ru-RU" dirty="0"/>
              <a:t>«Всё для победы! Для фронта!» - был лозунг один.</a:t>
            </a:r>
          </a:p>
          <a:p>
            <a:r>
              <a:rPr lang="ru-RU" dirty="0"/>
              <a:t>Жили в цехах, за станками и ели, и пили,</a:t>
            </a:r>
          </a:p>
          <a:p>
            <a:r>
              <a:rPr lang="ru-RU" dirty="0"/>
              <a:t>Ночи не спали, но верили – мы победим!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3188" y="3766220"/>
            <a:ext cx="425278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Дети войны под бомбёжкой, в холодных окопах.</a:t>
            </a:r>
          </a:p>
          <a:p>
            <a:r>
              <a:rPr lang="ru-RU" dirty="0"/>
              <a:t>Дети полков. Партизанских отрядов сыны.</a:t>
            </a:r>
          </a:p>
          <a:p>
            <a:r>
              <a:rPr lang="ru-RU" dirty="0"/>
              <a:t>Родине отдали жизнь до последнего вздоха –</a:t>
            </a:r>
          </a:p>
          <a:p>
            <a:r>
              <a:rPr lang="ru-RU" dirty="0"/>
              <a:t>Как вам хотелось дожить до конца той войны</a:t>
            </a:r>
            <a:r>
              <a:rPr lang="ru-RU" dirty="0" smtClean="0"/>
              <a:t>!  </a:t>
            </a:r>
          </a:p>
          <a:p>
            <a:r>
              <a:rPr lang="ru-RU" dirty="0" smtClean="0"/>
              <a:t>(отрывок  Л. Г. Корнева)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9272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378044-DB4E-49C4-8738-A2F5C91EE248}" type="slidenum">
              <a:rPr lang="ru-RU" smtClean="0"/>
              <a:pPr/>
              <a:t>22</a:t>
            </a:fld>
            <a:endParaRPr lang="ru-RU"/>
          </a:p>
        </p:txBody>
      </p:sp>
      <p:pic>
        <p:nvPicPr>
          <p:cNvPr id="8195" name="Picture 3" descr="C:\Users\Игорь\Desktop\i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26392" y="260648"/>
            <a:ext cx="5429302" cy="361953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7224" y="1268760"/>
            <a:ext cx="34188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 Москве было создано 375 детских мастерских. Они выполняли заказы для фронта, изготовляли нужные вещи для жителей Москвы.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5373216"/>
            <a:ext cx="80648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Школьники Москвы изготовили и послали бойцам на фронт 50 тысяч пар варежек и носков, 20 тысяч кисетов для табака, 220 тысяч носовых платков, 280 тысяч конвертов.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4049777"/>
            <a:ext cx="82809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300 юных мастеров 544-й школы Москворецкого района работали в столярном, переплетном, слесарном и сапожном цехах. Старшеклассники школы № 30 шили одежду для детей фронтовиков.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378044-DB4E-49C4-8738-A2F5C91EE248}" type="slidenum">
              <a:rPr lang="ru-RU" smtClean="0"/>
              <a:pPr/>
              <a:t>23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96307"/>
            <a:ext cx="6624736" cy="4540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4797152"/>
            <a:ext cx="83529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 период летних каникул на полях подмосковных колхозов, совхозов, подсобных хозяйств, собирая дикорастущие плоды, ягоды и лекарственные растения, работало свыше 50 тысяч школьников. </a:t>
            </a:r>
          </a:p>
        </p:txBody>
      </p:sp>
    </p:spTree>
    <p:extLst>
      <p:ext uri="{BB962C8B-B14F-4D97-AF65-F5344CB8AC3E}">
        <p14:creationId xmlns:p14="http://schemas.microsoft.com/office/powerpoint/2010/main" val="40973045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378044-DB4E-49C4-8738-A2F5C91EE248}" type="slidenum">
              <a:rPr lang="ru-RU" smtClean="0"/>
              <a:pPr/>
              <a:t>24</a:t>
            </a:fld>
            <a:endParaRPr lang="ru-RU"/>
          </a:p>
        </p:txBody>
      </p:sp>
      <p:pic>
        <p:nvPicPr>
          <p:cNvPr id="8194" name="Picture 2" descr="C:\Documents and Settings\Галя\Рабочий стол\0012-016-Pionery-prifrontovoj-polosy-sozdavali-gruppy-osobogo-naznachenija-junykh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89992"/>
            <a:ext cx="6048672" cy="475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4725144"/>
            <a:ext cx="84249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Трогательно заботились ребята о раненых в госпиталях. Читали им газеты и книги, рассказывали о событиях на фронте, о жизни в тылу, открывали "почтовые отделения", чинили белье, помогали медицинским сестрам делать перевязки, вручали самодельные подарки, устраивали концерты, ставили спектакли. Свыше 8000 концертов дали ребята в госпиталях.</a:t>
            </a:r>
          </a:p>
        </p:txBody>
      </p:sp>
    </p:spTree>
    <p:extLst>
      <p:ext uri="{BB962C8B-B14F-4D97-AF65-F5344CB8AC3E}">
        <p14:creationId xmlns:p14="http://schemas.microsoft.com/office/powerpoint/2010/main" val="12391038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Игорь\Desktop\vOKGMVNy5y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6194" y="314648"/>
            <a:ext cx="4615540" cy="3408164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378044-DB4E-49C4-8738-A2F5C91EE248}" type="slidenum">
              <a:rPr lang="ru-RU" smtClean="0"/>
              <a:pPr/>
              <a:t>25</a:t>
            </a:fld>
            <a:endParaRPr lang="ru-RU"/>
          </a:p>
        </p:txBody>
      </p:sp>
      <p:pic>
        <p:nvPicPr>
          <p:cNvPr id="9218" name="Picture 2" descr="C:\Documents and Settings\Галя\Рабочий стол\7f2ff17eb775214708ad966a80cd186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14648"/>
            <a:ext cx="4026962" cy="6020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1350" y="4293096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Несмотря на сложную обстановку под Москвой, для детей были устроены новогодние елки, некоторые - в бомбоубежищах.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378044-DB4E-49C4-8738-A2F5C91EE248}" type="slidenum">
              <a:rPr lang="ru-RU" smtClean="0"/>
              <a:pPr/>
              <a:t>26</a:t>
            </a:fld>
            <a:endParaRPr lang="ru-RU"/>
          </a:p>
        </p:txBody>
      </p:sp>
      <p:pic>
        <p:nvPicPr>
          <p:cNvPr id="10242" name="Picture 2" descr="C:\Documents and Settings\Галя\Рабочий стол\f-usypenko-quot-vra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5400600" cy="2742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868144" y="346319"/>
            <a:ext cx="286206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Во второй половине ноября гитлеровцы предприняли новый бросок на Москву. Ожесточённые, кровопролитные бои продолжались на ближних подступах к Москве. Берлинские радиостанции вопили, что немцы уже видят в бинокли башни и дворцы Москвы. Но в конце ноября – начале декабря вражеские войска под Москвой были остановлены.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32048" y="3501008"/>
            <a:ext cx="5220072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 Здесь </a:t>
            </a:r>
            <a:r>
              <a:rPr lang="ru-RU" sz="1400" dirty="0"/>
              <a:t>Пожарский гремел, здесь командовал боем Кутузов. </a:t>
            </a:r>
          </a:p>
          <a:p>
            <a:r>
              <a:rPr lang="ru-RU" sz="1400" dirty="0"/>
              <a:t> Ты, как древняя сказка, бессмертен, прекрасен и стар. </a:t>
            </a:r>
          </a:p>
          <a:p>
            <a:r>
              <a:rPr lang="ru-RU" sz="1400" dirty="0"/>
              <a:t> От тебя отходили замерзшие своры французов, </a:t>
            </a:r>
          </a:p>
          <a:p>
            <a:r>
              <a:rPr lang="ru-RU" sz="1400" dirty="0"/>
              <a:t> От тебя отступали несчетные орды татар. </a:t>
            </a:r>
          </a:p>
          <a:p>
            <a:r>
              <a:rPr lang="ru-RU" sz="1400" dirty="0"/>
              <a:t> Мы тебя окружим бронированной грозной силой </a:t>
            </a:r>
          </a:p>
          <a:p>
            <a:r>
              <a:rPr lang="ru-RU" sz="1400" dirty="0"/>
              <a:t> И любою ценой в беспощадном бою сбережем, </a:t>
            </a:r>
          </a:p>
          <a:p>
            <a:r>
              <a:rPr lang="ru-RU" sz="1400" dirty="0"/>
              <a:t> Чтобы подступы к городу стали для немца могилой </a:t>
            </a:r>
          </a:p>
          <a:p>
            <a:r>
              <a:rPr lang="ru-RU" sz="1400" dirty="0"/>
              <a:t> И рубеж под </a:t>
            </a:r>
            <a:r>
              <a:rPr lang="ru-RU" sz="1400" dirty="0" err="1"/>
              <a:t>Москвою</a:t>
            </a:r>
            <a:r>
              <a:rPr lang="ru-RU" sz="1400" dirty="0"/>
              <a:t> - последним его рубежом. </a:t>
            </a:r>
          </a:p>
          <a:p>
            <a:r>
              <a:rPr lang="ru-RU" sz="1400" dirty="0"/>
              <a:t> ты не сдашься фашистам, во веки веков сохранится </a:t>
            </a:r>
          </a:p>
          <a:p>
            <a:r>
              <a:rPr lang="ru-RU" sz="1400" dirty="0"/>
              <a:t> И гранит над рекой, и чугунного моста литье. </a:t>
            </a:r>
          </a:p>
          <a:p>
            <a:r>
              <a:rPr lang="ru-RU" sz="1400" dirty="0"/>
              <a:t> Это больше, чем город, - это нового мира столица, </a:t>
            </a:r>
          </a:p>
          <a:p>
            <a:r>
              <a:rPr lang="ru-RU" sz="1400" dirty="0"/>
              <a:t> Это - свет, это - жизнь, это - сердце твое и мое. </a:t>
            </a:r>
            <a:endParaRPr lang="ru-RU" sz="1400" dirty="0" smtClean="0"/>
          </a:p>
          <a:p>
            <a:pPr algn="r"/>
            <a:r>
              <a:rPr lang="ru-RU" sz="1400" dirty="0" smtClean="0"/>
              <a:t>М. </a:t>
            </a:r>
            <a:r>
              <a:rPr lang="ru-RU" sz="1400" dirty="0" err="1" smtClean="0"/>
              <a:t>Матусовский</a:t>
            </a:r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331640" y="3075056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u="sng" dirty="0"/>
              <a:t>Родному городу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974561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378044-DB4E-49C4-8738-A2F5C91EE248}" type="slidenum">
              <a:rPr lang="ru-RU" smtClean="0"/>
              <a:pPr/>
              <a:t>27</a:t>
            </a:fld>
            <a:endParaRPr lang="ru-RU"/>
          </a:p>
        </p:txBody>
      </p:sp>
      <p:pic>
        <p:nvPicPr>
          <p:cNvPr id="11266" name="Picture 2" descr="C:\Documents and Settings\Галя\Рабочий стол\520945_html_62db7a1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768" y="404664"/>
            <a:ext cx="7995671" cy="5992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4031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378044-DB4E-49C4-8738-A2F5C91EE248}" type="slidenum">
              <a:rPr lang="ru-RU" smtClean="0"/>
              <a:pPr/>
              <a:t>28</a:t>
            </a:fld>
            <a:endParaRPr lang="ru-RU"/>
          </a:p>
        </p:txBody>
      </p:sp>
      <p:pic>
        <p:nvPicPr>
          <p:cNvPr id="12290" name="Picture 2" descr="C:\Documents and Settings\Галя\Рабочий стол\3991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7992888" cy="5994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5581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378044-DB4E-49C4-8738-A2F5C91EE248}" type="slidenum">
              <a:rPr lang="ru-RU" smtClean="0"/>
              <a:pPr/>
              <a:t>29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1" y="23735256"/>
            <a:ext cx="6508918" cy="8322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C:\Documents and Settings\Галя\Рабочий стол\Битва под Москвой\47a1efa15245bd2764f28f7a11fbcea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7736" y="1419776"/>
            <a:ext cx="4112261" cy="4837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188640"/>
            <a:ext cx="84249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Их судьбы похожи, как капли воды. Прерванная войной учеба, клятва мстить оккупантам до последнего вздоха, партизанские будни, разведывательные рейды по вражеским тылам, засады, взрывы эшелонов…              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8032" y="1523938"/>
            <a:ext cx="4572000" cy="470898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  Женя </a:t>
            </a:r>
            <a:r>
              <a:rPr lang="ru-RU" dirty="0"/>
              <a:t>Нефедов и Володя Таланов из школы № 210 за проявленную смелость при тушении зажигательных бомб были награждены медалью "За боевые заслуги". </a:t>
            </a:r>
            <a:endParaRPr lang="ru-RU" dirty="0" smtClean="0"/>
          </a:p>
          <a:p>
            <a:r>
              <a:rPr lang="ru-RU" dirty="0" smtClean="0"/>
              <a:t>   Ученик </a:t>
            </a:r>
            <a:r>
              <a:rPr lang="ru-RU" dirty="0"/>
              <a:t>5 класса 237-й московской школы Лева Артамонов один обезвредил 29 зажигательных бомб</a:t>
            </a:r>
            <a:r>
              <a:rPr lang="ru-RU" dirty="0" smtClean="0"/>
              <a:t>.</a:t>
            </a:r>
          </a:p>
          <a:p>
            <a:r>
              <a:rPr lang="ru-RU" dirty="0" smtClean="0"/>
              <a:t>   Пионер </a:t>
            </a:r>
            <a:r>
              <a:rPr lang="ru-RU" dirty="0"/>
              <a:t>Анатолий Чистяков был награжден орденом "Знак Почета". Он потушил в Подрядном переулке 15 зажигательных бомб и ликвидировал пожар на крышах трех зданий.</a:t>
            </a:r>
          </a:p>
        </p:txBody>
      </p:sp>
    </p:spTree>
    <p:extLst>
      <p:ext uri="{BB962C8B-B14F-4D97-AF65-F5344CB8AC3E}">
        <p14:creationId xmlns:p14="http://schemas.microsoft.com/office/powerpoint/2010/main" val="3715629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-9624"/>
            <a:ext cx="3456384" cy="1162050"/>
          </a:xfrm>
        </p:spPr>
        <p:txBody>
          <a:bodyPr/>
          <a:lstStyle/>
          <a:p>
            <a:r>
              <a:rPr lang="ru-RU" dirty="0" smtClean="0"/>
              <a:t>        Юрий Поляков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«ОТВЕТ ФРОНТОВИКУ»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196752"/>
            <a:ext cx="3008313" cy="4929411"/>
          </a:xfrm>
        </p:spPr>
        <p:txBody>
          <a:bodyPr/>
          <a:lstStyle/>
          <a:p>
            <a:r>
              <a:rPr lang="ru-RU" sz="1200" dirty="0" smtClean="0">
                <a:effectLst/>
              </a:rPr>
              <a:t> </a:t>
            </a:r>
            <a:endParaRPr lang="ru-RU" sz="1200" dirty="0">
              <a:effectLst/>
            </a:endParaRPr>
          </a:p>
          <a:p>
            <a:r>
              <a:rPr lang="ru-RU" dirty="0">
                <a:effectLst/>
              </a:rPr>
              <a:t>Не обожженные сороковыми,</a:t>
            </a:r>
          </a:p>
          <a:p>
            <a:r>
              <a:rPr lang="ru-RU" dirty="0">
                <a:effectLst/>
              </a:rPr>
              <a:t>Сердцами, вросшими в тишину, -</a:t>
            </a:r>
          </a:p>
          <a:p>
            <a:r>
              <a:rPr lang="ru-RU" dirty="0">
                <a:effectLst/>
              </a:rPr>
              <a:t>Конечно, мы смотрим глазами иными</a:t>
            </a:r>
          </a:p>
          <a:p>
            <a:r>
              <a:rPr lang="ru-RU" dirty="0">
                <a:effectLst/>
              </a:rPr>
              <a:t>На нашу большую войну.</a:t>
            </a:r>
          </a:p>
          <a:p>
            <a:r>
              <a:rPr lang="ru-RU" dirty="0">
                <a:effectLst/>
              </a:rPr>
              <a:t> </a:t>
            </a:r>
          </a:p>
          <a:p>
            <a:r>
              <a:rPr lang="ru-RU" dirty="0">
                <a:effectLst/>
              </a:rPr>
              <a:t>Мы знаем по сбивчивым трудным рассказам,</a:t>
            </a:r>
          </a:p>
          <a:p>
            <a:r>
              <a:rPr lang="ru-RU" dirty="0">
                <a:effectLst/>
              </a:rPr>
              <a:t>О горьком, победном пути,</a:t>
            </a:r>
          </a:p>
          <a:p>
            <a:r>
              <a:rPr lang="ru-RU" dirty="0">
                <a:effectLst/>
              </a:rPr>
              <a:t> Поэтому должен хотя бы наш разум</a:t>
            </a:r>
          </a:p>
          <a:p>
            <a:r>
              <a:rPr lang="ru-RU" dirty="0">
                <a:effectLst/>
              </a:rPr>
              <a:t>Дорогой страданья пройти!</a:t>
            </a:r>
          </a:p>
          <a:p>
            <a:r>
              <a:rPr lang="ru-RU" dirty="0">
                <a:effectLst/>
              </a:rPr>
              <a:t> </a:t>
            </a:r>
          </a:p>
          <a:p>
            <a:r>
              <a:rPr lang="ru-RU" dirty="0">
                <a:effectLst/>
              </a:rPr>
              <a:t> </a:t>
            </a:r>
          </a:p>
          <a:p>
            <a:r>
              <a:rPr lang="ru-RU" dirty="0">
                <a:effectLst/>
              </a:rPr>
              <a:t>И мы разобраться обязаны сами</a:t>
            </a:r>
          </a:p>
          <a:p>
            <a:r>
              <a:rPr lang="ru-RU" dirty="0">
                <a:effectLst/>
              </a:rPr>
              <a:t>В той боли, что мир перенес,</a:t>
            </a:r>
          </a:p>
          <a:p>
            <a:r>
              <a:rPr lang="ru-RU" dirty="0">
                <a:effectLst/>
              </a:rPr>
              <a:t>Конечно, мы смотрим иными глазами –</a:t>
            </a:r>
          </a:p>
          <a:p>
            <a:r>
              <a:rPr lang="ru-RU" dirty="0">
                <a:effectLst/>
              </a:rPr>
              <a:t>Такими же, полными слез.</a:t>
            </a:r>
          </a:p>
          <a:p>
            <a:endParaRPr lang="ru-RU" sz="12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634AAB1-1160-41BD-B993-C537042D8F0F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609" y="273050"/>
            <a:ext cx="4198632" cy="6252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401079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378044-DB4E-49C4-8738-A2F5C91EE248}" type="slidenum">
              <a:rPr lang="ru-RU" smtClean="0"/>
              <a:pPr/>
              <a:t>30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766733"/>
            <a:ext cx="83529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Сотни детей и подростков действовали в партизанских отрядах, совершали диверсии, собирали разведывательные сведения для советских воинских частей, лечили и прятали бойцов, пленных и жителей, бежавших из фашистских лагерей.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Они не играли в войну – они показывали чудеса храбрости и мужества и погибали по-настоящему. Они совершали подвиги не за деньги, не за награды ...... просто  они очень хорошо знали цену таким словам, как патриотизм, доблесть, честь, родина.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4509120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/>
              <a:t>Давайте сегодня поговорим о них – </a:t>
            </a:r>
            <a:endParaRPr lang="ru-RU" sz="2400" b="1" u="sng" dirty="0" smtClean="0"/>
          </a:p>
          <a:p>
            <a:pPr algn="ctr"/>
            <a:endParaRPr lang="ru-RU" sz="2400" b="1" u="sng" dirty="0"/>
          </a:p>
          <a:p>
            <a:pPr algn="ctr"/>
            <a:r>
              <a:rPr lang="ru-RU" sz="2400" b="1" u="sng" dirty="0" smtClean="0"/>
              <a:t>детях-героях</a:t>
            </a:r>
            <a:r>
              <a:rPr lang="ru-RU" sz="2400" b="1" u="sng" dirty="0"/>
              <a:t>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83667887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 descr="C:\Documents and Settings\Галя\Рабочий стол\Москва\11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4848" y="3356992"/>
            <a:ext cx="4474923" cy="3297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378044-DB4E-49C4-8738-A2F5C91EE248}" type="slidenum">
              <a:rPr lang="ru-RU" smtClean="0"/>
              <a:pPr/>
              <a:t>31</a:t>
            </a:fld>
            <a:endParaRPr lang="ru-RU"/>
          </a:p>
        </p:txBody>
      </p:sp>
      <p:pic>
        <p:nvPicPr>
          <p:cNvPr id="13314" name="Picture 2" descr="C:\Documents and Settings\Галя\Рабочий стол\Москва\11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597" y="764704"/>
            <a:ext cx="4432630" cy="3096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93657" y="230963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u="sng" dirty="0"/>
              <a:t>Петя Кузнецов </a:t>
            </a:r>
            <a:endParaRPr lang="ru-RU" u="sng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735147" y="234559"/>
            <a:ext cx="403058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В селе Новопетровском, что стоит на Волоколамском шоссе, хорошо знают дом Кузнецовых.</a:t>
            </a:r>
          </a:p>
          <a:p>
            <a:r>
              <a:rPr lang="ru-RU" sz="1200" dirty="0"/>
              <a:t>До войны стояла на берегу речки </a:t>
            </a:r>
            <a:r>
              <a:rPr lang="ru-RU" sz="1200" dirty="0" err="1"/>
              <a:t>Маглуши</a:t>
            </a:r>
            <a:r>
              <a:rPr lang="ru-RU" sz="1200" dirty="0"/>
              <a:t> деревенская изба, крепкая, сложенная из новых бревен. Жили в ней Александра Григорьевна Кузнецова, пятеро ее дочек и младший сын, одиннадцатилетний Петя. Началась война. Три старшие сестры ушли на фронт</a:t>
            </a:r>
            <a:r>
              <a:rPr lang="ru-RU" sz="1200" dirty="0" smtClean="0"/>
              <a:t>.</a:t>
            </a:r>
          </a:p>
          <a:p>
            <a:r>
              <a:rPr lang="ru-RU" sz="1200" dirty="0"/>
              <a:t>17 декабря 1-ая гвардейская танковая бригада, преследуя врага, вошла в Новопетровское и остановилась: виадук через шоссе был взорван. Глыбы бетона перекрыли дорогу. Танкисты стали разведывать обход. Но, вдруг, как рассказывал комиссар полка Яков Яковлевич </a:t>
            </a:r>
            <a:r>
              <a:rPr lang="ru-RU" sz="1200" dirty="0" err="1"/>
              <a:t>Комлов</a:t>
            </a:r>
            <a:r>
              <a:rPr lang="ru-RU" sz="1200" dirty="0"/>
              <a:t>, они увидели бегущую им навстречу пожилую женщину и мальчика.</a:t>
            </a:r>
          </a:p>
          <a:p>
            <a:endParaRPr lang="ru-RU" sz="1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414908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dirty="0" smtClean="0"/>
              <a:t>- </a:t>
            </a:r>
            <a:r>
              <a:rPr lang="ru-RU" sz="1200" dirty="0"/>
              <a:t>Стойте! Стойте! Там мины!</a:t>
            </a:r>
          </a:p>
          <a:p>
            <a:r>
              <a:rPr lang="ru-RU" sz="1200" dirty="0"/>
              <a:t> Анна Григорьевна Кузнецова показала, где лучше переправиться через речку, и сама предложила разобрать свой дом, чтобы из бревен сделать настил, а Петя вызвался провести танки через минное поле, он видел, где немцы поставили мины.</a:t>
            </a:r>
          </a:p>
          <a:p>
            <a:r>
              <a:rPr lang="ru-RU" sz="1200" dirty="0"/>
              <a:t>Переправа была в разгаре, когда взрывом небольшой мины Петя был контужен. И не знал он, что по указанному им пути, через минное поле прошли части двух армий и не дали гитлеровцам уйти от расплаты.</a:t>
            </a:r>
          </a:p>
          <a:p>
            <a:r>
              <a:rPr lang="ru-RU" sz="1200" dirty="0"/>
              <a:t> Александра Григорьевна и Петя Кузнецовы были награждены орденами Отечественной войны I степени.</a:t>
            </a:r>
          </a:p>
        </p:txBody>
      </p:sp>
    </p:spTree>
    <p:extLst>
      <p:ext uri="{BB962C8B-B14F-4D97-AF65-F5344CB8AC3E}">
        <p14:creationId xmlns:p14="http://schemas.microsoft.com/office/powerpoint/2010/main" val="3677720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378044-DB4E-49C4-8738-A2F5C91EE248}" type="slidenum">
              <a:rPr lang="ru-RU" smtClean="0"/>
              <a:pPr/>
              <a:t>32</a:t>
            </a:fld>
            <a:endParaRPr lang="ru-RU"/>
          </a:p>
        </p:txBody>
      </p:sp>
      <p:pic>
        <p:nvPicPr>
          <p:cNvPr id="14338" name="Picture 2" descr="C:\Documents and Settings\Галя\Рабочий стол\Москва\podvig-semii-kusnezovyh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2175"/>
            <a:ext cx="6912768" cy="4938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5204274"/>
            <a:ext cx="87129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На голубом "доме у дороги", построенном после войны для семьи Кузнецовых, установлена мемориальная доска с надписью "Кузнецовым Александре Григорьевне и Петру Ивановичу за подвиг, совершенный в годы Великой Отечественной войны".</a:t>
            </a:r>
          </a:p>
        </p:txBody>
      </p:sp>
    </p:spTree>
    <p:extLst>
      <p:ext uri="{BB962C8B-B14F-4D97-AF65-F5344CB8AC3E}">
        <p14:creationId xmlns:p14="http://schemas.microsoft.com/office/powerpoint/2010/main" val="2609128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378044-DB4E-49C4-8738-A2F5C91EE248}" type="slidenum">
              <a:rPr lang="ru-RU" smtClean="0"/>
              <a:pPr/>
              <a:t>33</a:t>
            </a:fld>
            <a:endParaRPr lang="ru-RU"/>
          </a:p>
        </p:txBody>
      </p:sp>
      <p:pic>
        <p:nvPicPr>
          <p:cNvPr id="15362" name="Picture 2" descr="C:\Documents and Settings\Галя\Рабочий стол\687405512240776981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4104456" cy="291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004048" y="332656"/>
            <a:ext cx="30925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u="sng" dirty="0"/>
              <a:t>Отец и сын </a:t>
            </a:r>
            <a:r>
              <a:rPr lang="ru-RU" b="1" u="sng" dirty="0" err="1"/>
              <a:t>Чепелевы</a:t>
            </a:r>
            <a:endParaRPr lang="ru-RU" u="sng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3429000"/>
            <a:ext cx="849694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Сторожка </a:t>
            </a:r>
            <a:r>
              <a:rPr lang="ru-RU" dirty="0" err="1"/>
              <a:t>Чепелевых</a:t>
            </a:r>
            <a:r>
              <a:rPr lang="ru-RU" dirty="0"/>
              <a:t> стала явочной квартирой партизан. Здесь партизаны укрывались, здесь </a:t>
            </a:r>
            <a:r>
              <a:rPr lang="ru-RU" dirty="0" err="1"/>
              <a:t>Чепелевы</a:t>
            </a:r>
            <a:r>
              <a:rPr lang="ru-RU" dirty="0"/>
              <a:t> сообщали им сведения о расположении и перемещении немецких войск, здесь выпекался хлеб для партизанского отряда.</a:t>
            </a:r>
          </a:p>
          <a:p>
            <a:r>
              <a:rPr lang="ru-RU" dirty="0"/>
              <a:t> Об этом узнали фашисты. Нагрянули каратели. Они сожгли дом </a:t>
            </a:r>
            <a:r>
              <a:rPr lang="ru-RU" dirty="0" err="1"/>
              <a:t>Чепелевых</a:t>
            </a:r>
            <a:r>
              <a:rPr lang="ru-RU" dirty="0"/>
              <a:t>, выгнали на мороз мать с полуодетыми младшими детьми.</a:t>
            </a:r>
          </a:p>
          <a:p>
            <a:r>
              <a:rPr lang="ru-RU" dirty="0"/>
              <a:t> Ни допросы, ни пытки не смогли заставить Петра и Василия </a:t>
            </a:r>
            <a:r>
              <a:rPr lang="ru-RU" dirty="0" err="1"/>
              <a:t>Прокофьевича</a:t>
            </a:r>
            <a:r>
              <a:rPr lang="ru-RU" dirty="0"/>
              <a:t> указать базу партизанского отряда. Они были расстреляны.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355976" y="874455"/>
            <a:ext cx="439248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 нескольких километрах от поселка Колюбакино Рузского района, в лесной сторожке жил со своей семьей лесник </a:t>
            </a:r>
            <a:r>
              <a:rPr lang="ru-RU" dirty="0" err="1"/>
              <a:t>В.П.Чепелев</a:t>
            </a:r>
            <a:r>
              <a:rPr lang="ru-RU" dirty="0"/>
              <a:t>.  Василий </a:t>
            </a:r>
            <a:r>
              <a:rPr lang="ru-RU" dirty="0" err="1"/>
              <a:t>Прокофьевич</a:t>
            </a:r>
            <a:r>
              <a:rPr lang="ru-RU" dirty="0"/>
              <a:t> и его пятнадцатилетний сын Петр хорошо знали лес, все дороги и тропинки в окрестностях.</a:t>
            </a:r>
          </a:p>
        </p:txBody>
      </p:sp>
    </p:spTree>
    <p:extLst>
      <p:ext uri="{BB962C8B-B14F-4D97-AF65-F5344CB8AC3E}">
        <p14:creationId xmlns:p14="http://schemas.microsoft.com/office/powerpoint/2010/main" val="2107035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378044-DB4E-49C4-8738-A2F5C91EE248}" type="slidenum">
              <a:rPr lang="ru-RU" smtClean="0"/>
              <a:pPr/>
              <a:t>34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75085"/>
            <a:ext cx="7998573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758042" y="188640"/>
            <a:ext cx="43123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u="sng" dirty="0"/>
              <a:t>ЗОЯ КОСМОДЕМЬЯНСКАЯ</a:t>
            </a:r>
            <a:endParaRPr lang="ru-RU" sz="2400" u="sng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84931" y="5643637"/>
            <a:ext cx="799857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29 ноября 1941 г. в подмосковной деревне Петрищево близ города Вереи немцы казнили девушку-партизанку, которая назвалась Таней.</a:t>
            </a:r>
          </a:p>
        </p:txBody>
      </p:sp>
    </p:spTree>
    <p:extLst>
      <p:ext uri="{BB962C8B-B14F-4D97-AF65-F5344CB8AC3E}">
        <p14:creationId xmlns:p14="http://schemas.microsoft.com/office/powerpoint/2010/main" val="2026160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378044-DB4E-49C4-8738-A2F5C91EE248}" type="slidenum">
              <a:rPr lang="ru-RU" smtClean="0"/>
              <a:pPr/>
              <a:t>35</a:t>
            </a:fld>
            <a:endParaRPr lang="ru-RU"/>
          </a:p>
        </p:txBody>
      </p:sp>
      <p:pic>
        <p:nvPicPr>
          <p:cNvPr id="16387" name="Picture 3" descr="C:\Documents and Settings\Галя\Рабочий стол\Москва\4025621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6029" y="585416"/>
            <a:ext cx="3426411" cy="5137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71600" y="725502"/>
            <a:ext cx="365415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Ей восемнадцать: скромна, стройна </a:t>
            </a:r>
          </a:p>
          <a:p>
            <a:r>
              <a:rPr lang="ru-RU" sz="1400" dirty="0" smtClean="0"/>
              <a:t> Десятый закончен класс. </a:t>
            </a:r>
          </a:p>
          <a:p>
            <a:r>
              <a:rPr lang="ru-RU" sz="1400" dirty="0" smtClean="0"/>
              <a:t> Боится мышей. Ночью одна </a:t>
            </a:r>
          </a:p>
          <a:p>
            <a:r>
              <a:rPr lang="ru-RU" sz="1400" dirty="0" smtClean="0"/>
              <a:t> Не выйдет из дома подчас. </a:t>
            </a:r>
          </a:p>
          <a:p>
            <a:r>
              <a:rPr lang="ru-RU" sz="1400" dirty="0" smtClean="0"/>
              <a:t> Пришла в сорок первом беда-война! </a:t>
            </a:r>
          </a:p>
          <a:p>
            <a:r>
              <a:rPr lang="ru-RU" sz="1400" dirty="0" smtClean="0"/>
              <a:t> Родина – мать зовет! </a:t>
            </a:r>
          </a:p>
          <a:p>
            <a:r>
              <a:rPr lang="ru-RU" sz="1400" dirty="0" smtClean="0"/>
              <a:t> Тёмная ночь- через лес одна </a:t>
            </a:r>
          </a:p>
          <a:p>
            <a:r>
              <a:rPr lang="ru-RU" sz="1400" dirty="0" smtClean="0"/>
              <a:t> В тыл к врагу идёт. </a:t>
            </a:r>
          </a:p>
          <a:p>
            <a:r>
              <a:rPr lang="ru-RU" sz="1400" dirty="0" smtClean="0"/>
              <a:t> Конюшню спалила, вторая горит. </a:t>
            </a:r>
          </a:p>
          <a:p>
            <a:r>
              <a:rPr lang="ru-RU" sz="1400" dirty="0" smtClean="0"/>
              <a:t> Чужая послышалась речь... </a:t>
            </a:r>
          </a:p>
          <a:p>
            <a:r>
              <a:rPr lang="ru-RU" sz="1400" dirty="0" smtClean="0"/>
              <a:t> Поздно бежать. Враг поднят, спешит, </a:t>
            </a:r>
          </a:p>
          <a:p>
            <a:r>
              <a:rPr lang="ru-RU" sz="1400" dirty="0" smtClean="0"/>
              <a:t> Третью успеть бы, поджечь </a:t>
            </a:r>
          </a:p>
          <a:p>
            <a:r>
              <a:rPr lang="ru-RU" sz="1400" dirty="0" smtClean="0"/>
              <a:t> Плеск. Керосин расплылся под стрехой. </a:t>
            </a:r>
          </a:p>
          <a:p>
            <a:r>
              <a:rPr lang="ru-RU" sz="1400" dirty="0" smtClean="0"/>
              <a:t> Лютый мороз. Озноб. </a:t>
            </a:r>
          </a:p>
          <a:p>
            <a:r>
              <a:rPr lang="ru-RU" sz="1400" dirty="0" smtClean="0"/>
              <a:t> Вспыхнула спичка. Удар – часовой </a:t>
            </a:r>
          </a:p>
          <a:p>
            <a:r>
              <a:rPr lang="ru-RU" sz="1400" dirty="0" smtClean="0"/>
              <a:t> Прикладом свалил в сугроб. </a:t>
            </a:r>
          </a:p>
          <a:p>
            <a:r>
              <a:rPr lang="ru-RU" sz="1400" dirty="0" smtClean="0"/>
              <a:t> Тревога! Солдаты подняты в ружьё. </a:t>
            </a:r>
          </a:p>
          <a:p>
            <a:r>
              <a:rPr lang="ru-RU" sz="1400" dirty="0" smtClean="0"/>
              <a:t> Зверски пытали. Молчит </a:t>
            </a:r>
          </a:p>
          <a:p>
            <a:r>
              <a:rPr lang="ru-RU" sz="1400" dirty="0" smtClean="0"/>
              <a:t> Утром решили повесить её- </a:t>
            </a:r>
          </a:p>
          <a:p>
            <a:r>
              <a:rPr lang="ru-RU" sz="1400" dirty="0" smtClean="0"/>
              <a:t> Советский разведчик! Бандит! </a:t>
            </a:r>
          </a:p>
          <a:p>
            <a:r>
              <a:rPr lang="ru-RU" sz="1400" dirty="0" smtClean="0"/>
              <a:t> Ей восемнадцать: скромна, стройна. </a:t>
            </a:r>
          </a:p>
          <a:p>
            <a:r>
              <a:rPr lang="ru-RU" sz="1400" dirty="0" smtClean="0"/>
              <a:t> Без страха на смерть идёт. </a:t>
            </a:r>
          </a:p>
          <a:p>
            <a:r>
              <a:rPr lang="ru-RU" sz="1400" dirty="0" smtClean="0"/>
              <a:t> Смерть от врага ей не страшна- </a:t>
            </a:r>
          </a:p>
          <a:p>
            <a:r>
              <a:rPr lang="ru-RU" sz="1400" dirty="0" smtClean="0"/>
              <a:t> За Родину жизнь отдаёт! </a:t>
            </a:r>
            <a:endParaRPr lang="ru-RU" sz="1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23728" y="5988481"/>
            <a:ext cx="278954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err="1"/>
              <a:t>Похващев</a:t>
            </a:r>
            <a:r>
              <a:rPr lang="ru-RU" sz="1600" dirty="0"/>
              <a:t> Яков </a:t>
            </a:r>
            <a:r>
              <a:rPr lang="ru-RU" sz="1600" dirty="0" err="1"/>
              <a:t>Григоревич</a:t>
            </a:r>
            <a:endParaRPr lang="ru-RU" sz="1600" dirty="0"/>
          </a:p>
        </p:txBody>
      </p:sp>
      <p:pic>
        <p:nvPicPr>
          <p:cNvPr id="16388" name="Picture 4" descr="C:\Documents and Settings\Галя\Рабочий стол\Москва\img285307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32" y="332656"/>
            <a:ext cx="8061308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9586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378044-DB4E-49C4-8738-A2F5C91EE248}" type="slidenum">
              <a:rPr lang="ru-RU" smtClean="0"/>
              <a:pPr/>
              <a:t>36</a:t>
            </a:fld>
            <a:endParaRPr lang="ru-RU"/>
          </a:p>
        </p:txBody>
      </p:sp>
      <p:pic>
        <p:nvPicPr>
          <p:cNvPr id="17410" name="Picture 2" descr="C:\Documents and Settings\Галя\Рабочий стол\Москва\img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890718"/>
            <a:ext cx="7194376" cy="5395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83768" y="260648"/>
            <a:ext cx="23871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u="sng" dirty="0" smtClean="0"/>
              <a:t>Ваня Андрианов</a:t>
            </a:r>
            <a:endParaRPr lang="ru-RU" b="1" u="sng" dirty="0"/>
          </a:p>
        </p:txBody>
      </p:sp>
    </p:spTree>
    <p:extLst>
      <p:ext uri="{BB962C8B-B14F-4D97-AF65-F5344CB8AC3E}">
        <p14:creationId xmlns:p14="http://schemas.microsoft.com/office/powerpoint/2010/main" val="419308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378044-DB4E-49C4-8738-A2F5C91EE248}" type="slidenum">
              <a:rPr lang="ru-RU" smtClean="0"/>
              <a:pPr/>
              <a:t>37</a:t>
            </a:fld>
            <a:endParaRPr lang="ru-RU"/>
          </a:p>
        </p:txBody>
      </p:sp>
      <p:pic>
        <p:nvPicPr>
          <p:cNvPr id="18434" name="Picture 2" descr="C:\Documents and Settings\Галя\Рабочий стол\Москва\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94674"/>
            <a:ext cx="7992888" cy="5814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9917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378044-DB4E-49C4-8738-A2F5C91EE248}" type="slidenum">
              <a:rPr lang="ru-RU" smtClean="0"/>
              <a:pPr/>
              <a:t>38</a:t>
            </a:fld>
            <a:endParaRPr lang="ru-RU"/>
          </a:p>
        </p:txBody>
      </p:sp>
      <p:pic>
        <p:nvPicPr>
          <p:cNvPr id="3" name="вспомним их поимённо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00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408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378044-DB4E-49C4-8738-A2F5C91EE248}" type="slidenum">
              <a:rPr lang="ru-RU" smtClean="0"/>
              <a:pPr/>
              <a:t>39</a:t>
            </a:fld>
            <a:endParaRPr lang="ru-RU"/>
          </a:p>
        </p:txBody>
      </p:sp>
      <p:pic>
        <p:nvPicPr>
          <p:cNvPr id="12290" name="Picture 2" descr="C:\Users\Игорь\Desktop\deti-vov_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672" y="260648"/>
            <a:ext cx="5392822" cy="372104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75723" y="4077072"/>
            <a:ext cx="64807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/>
              <a:t>Дети войны. Как детьми вы остаться сумели.</a:t>
            </a:r>
          </a:p>
          <a:p>
            <a:pPr algn="ctr"/>
            <a:r>
              <a:rPr lang="ru-RU" sz="1600" dirty="0"/>
              <a:t>Хоть повидали так много и горя, и зла.</a:t>
            </a:r>
          </a:p>
          <a:p>
            <a:pPr algn="ctr"/>
            <a:r>
              <a:rPr lang="ru-RU" sz="1600" dirty="0"/>
              <a:t>Ваши сердца от жестокости не очерствели.</a:t>
            </a:r>
          </a:p>
          <a:p>
            <a:pPr algn="ctr"/>
            <a:r>
              <a:rPr lang="ru-RU" sz="1600" dirty="0"/>
              <a:t>В клубах пожарищ душа оставалась светла.</a:t>
            </a:r>
          </a:p>
          <a:p>
            <a:pPr algn="ctr"/>
            <a:r>
              <a:rPr lang="ru-RU" sz="1600" dirty="0"/>
              <a:t>А вам хотелось бегать и смеяться.</a:t>
            </a:r>
          </a:p>
          <a:p>
            <a:pPr algn="ctr"/>
            <a:r>
              <a:rPr lang="ru-RU" sz="1600" dirty="0"/>
              <a:t>В небесной сини голубей гонять,</a:t>
            </a:r>
          </a:p>
          <a:p>
            <a:pPr algn="ctr"/>
            <a:r>
              <a:rPr lang="ru-RU" sz="1600" dirty="0"/>
              <a:t>Но с детством рано довелось расстаться.</a:t>
            </a:r>
          </a:p>
          <a:p>
            <a:pPr algn="ctr"/>
            <a:r>
              <a:rPr lang="ru-RU" sz="1600" dirty="0"/>
              <a:t>За день пришлось на годы старше стать</a:t>
            </a:r>
            <a:r>
              <a:rPr lang="ru-RU" sz="1600" dirty="0" smtClean="0"/>
              <a:t>.</a:t>
            </a:r>
          </a:p>
          <a:p>
            <a:pPr algn="ctr"/>
            <a:r>
              <a:rPr lang="ru-RU" sz="1600" dirty="0" smtClean="0"/>
              <a:t>(отрывок Л. Г. Корнева)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Игорь\Desktop\75487332_artlib_gallery239416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5498" y="116632"/>
            <a:ext cx="8496944" cy="5067855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378044-DB4E-49C4-8738-A2F5C91EE248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15498" y="5184487"/>
            <a:ext cx="84969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1941 год. Начало лета. Мальчишки и девчонки, наши сверстники радовались наступившим каникулам. А выпускники прощались со школой.</a:t>
            </a:r>
          </a:p>
          <a:p>
            <a:r>
              <a:rPr lang="ru-RU" dirty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378044-DB4E-49C4-8738-A2F5C91EE248}" type="slidenum">
              <a:rPr lang="ru-RU" smtClean="0"/>
              <a:pPr/>
              <a:t>40</a:t>
            </a:fld>
            <a:endParaRPr lang="ru-RU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7956376" cy="5967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8912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378044-DB4E-49C4-8738-A2F5C91EE248}" type="slidenum">
              <a:rPr lang="ru-RU" smtClean="0"/>
              <a:pPr/>
              <a:t>41</a:t>
            </a:fld>
            <a:endParaRPr lang="ru-RU"/>
          </a:p>
        </p:txBody>
      </p:sp>
      <p:pic>
        <p:nvPicPr>
          <p:cNvPr id="1026" name="Picture 2" descr="C:\Documents and Settings\Галя\Рабочий стол\Москва\sirius_msk_dsc041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8088"/>
            <a:ext cx="4320480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Галя\Рабочий стол\Москва\yp708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9118" y="138088"/>
            <a:ext cx="4217414" cy="6480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978334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378044-DB4E-49C4-8738-A2F5C91EE248}" type="slidenum">
              <a:rPr lang="ru-RU" smtClean="0"/>
              <a:pPr/>
              <a:t>42</a:t>
            </a:fld>
            <a:endParaRPr lang="ru-RU"/>
          </a:p>
        </p:txBody>
      </p:sp>
      <p:pic>
        <p:nvPicPr>
          <p:cNvPr id="2050" name="Picture 2" descr="C:\Documents and Settings\Галя\Рабочий стол\Москва\5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2852" y="186061"/>
            <a:ext cx="4433132" cy="6671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26516" y="836712"/>
            <a:ext cx="440936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Ветры в походные трубы трубили,</a:t>
            </a:r>
          </a:p>
          <a:p>
            <a:r>
              <a:rPr lang="ru-RU" dirty="0"/>
              <a:t>Дождь отбивал барабанную дробь…</a:t>
            </a:r>
          </a:p>
          <a:p>
            <a:r>
              <a:rPr lang="ru-RU" dirty="0"/>
              <a:t>Ребята-герои в разведку ходили</a:t>
            </a:r>
          </a:p>
          <a:p>
            <a:r>
              <a:rPr lang="ru-RU" dirty="0"/>
              <a:t>Сквозь чащу лесов и болотную топь..</a:t>
            </a:r>
          </a:p>
          <a:p>
            <a:r>
              <a:rPr lang="ru-RU" dirty="0"/>
              <a:t>А нынче в разведку идут следопыты</a:t>
            </a:r>
          </a:p>
          <a:p>
            <a:r>
              <a:rPr lang="ru-RU" dirty="0"/>
              <a:t>Туда, где когда-то ровесники шли…</a:t>
            </a:r>
          </a:p>
          <a:p>
            <a:r>
              <a:rPr lang="ru-RU" dirty="0"/>
              <a:t>Не будут, не будут, не будут забыты</a:t>
            </a:r>
          </a:p>
          <a:p>
            <a:r>
              <a:rPr lang="ru-RU" dirty="0"/>
              <a:t>Ребята – герои родимой земли</a:t>
            </a:r>
            <a:r>
              <a:rPr lang="ru-RU" dirty="0" smtClean="0"/>
              <a:t>!</a:t>
            </a:r>
          </a:p>
          <a:p>
            <a:endParaRPr lang="ru-RU" dirty="0"/>
          </a:p>
          <a:p>
            <a:r>
              <a:rPr lang="ru-RU" dirty="0" smtClean="0"/>
              <a:t>(</a:t>
            </a:r>
            <a:r>
              <a:rPr lang="ru-RU" dirty="0"/>
              <a:t>отрывок П. </a:t>
            </a:r>
            <a:r>
              <a:rPr lang="ru-RU" dirty="0" smtClean="0"/>
              <a:t>Железнов)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368672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378044-DB4E-49C4-8738-A2F5C91EE248}" type="slidenum">
              <a:rPr lang="ru-RU" smtClean="0"/>
              <a:pPr/>
              <a:t>43</a:t>
            </a:fld>
            <a:endParaRPr lang="ru-RU"/>
          </a:p>
        </p:txBody>
      </p:sp>
      <p:pic>
        <p:nvPicPr>
          <p:cNvPr id="3074" name="Picture 2" descr="C:\Documents and Settings\Галя\Рабочий стол\5855699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-1"/>
            <a:ext cx="5256584" cy="7008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13792" y="534345"/>
            <a:ext cx="2502024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Годы стерли следы сражений, но время не изгладило и никогда не сотрет память о великом подвиге советского народа, отстоявшего родную Москву. И через года, как сегодня, и вечно не померкнет слава доблестных защитников Родины и сердца ее - Москвы. Вечно святы для нас имена героев!</a:t>
            </a:r>
          </a:p>
        </p:txBody>
      </p:sp>
    </p:spTree>
    <p:extLst>
      <p:ext uri="{BB962C8B-B14F-4D97-AF65-F5344CB8AC3E}">
        <p14:creationId xmlns:p14="http://schemas.microsoft.com/office/powerpoint/2010/main" val="3522597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378044-DB4E-49C4-8738-A2F5C91EE248}" type="slidenum">
              <a:rPr lang="ru-RU" smtClean="0"/>
              <a:pPr/>
              <a:t>44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61504" y="650240"/>
            <a:ext cx="4572000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 </a:t>
            </a:r>
          </a:p>
          <a:p>
            <a:r>
              <a:rPr lang="ru-RU" dirty="0"/>
              <a:t> </a:t>
            </a:r>
            <a:r>
              <a:rPr lang="ru-RU" sz="1600" dirty="0"/>
              <a:t>Слышится нам эхо давнего парада,</a:t>
            </a:r>
          </a:p>
          <a:p>
            <a:r>
              <a:rPr lang="ru-RU" sz="1600" dirty="0"/>
              <a:t> Снятся нам маршруты главного броска.</a:t>
            </a:r>
          </a:p>
          <a:p>
            <a:r>
              <a:rPr lang="ru-RU" sz="1600" dirty="0"/>
              <a:t> Ты – моя надежда, ты – моя отрада,</a:t>
            </a:r>
          </a:p>
          <a:p>
            <a:r>
              <a:rPr lang="ru-RU" sz="1600" dirty="0"/>
              <a:t> В сердце у солдата ты, моя Москва</a:t>
            </a:r>
            <a:r>
              <a:rPr lang="ru-RU" sz="1600" dirty="0" smtClean="0"/>
              <a:t>.</a:t>
            </a:r>
          </a:p>
          <a:p>
            <a:endParaRPr lang="ru-RU" sz="1600" dirty="0"/>
          </a:p>
          <a:p>
            <a:r>
              <a:rPr lang="ru-RU" sz="1600" dirty="0"/>
              <a:t> </a:t>
            </a:r>
          </a:p>
          <a:p>
            <a:r>
              <a:rPr lang="ru-RU" sz="1600" dirty="0"/>
              <a:t> Мы свою победу выстрадали честно,</a:t>
            </a:r>
          </a:p>
          <a:p>
            <a:r>
              <a:rPr lang="ru-RU" sz="1600" dirty="0"/>
              <a:t> Преданы святому кровному родству</a:t>
            </a:r>
          </a:p>
          <a:p>
            <a:r>
              <a:rPr lang="ru-RU" sz="1600" dirty="0"/>
              <a:t> В каждом новом доме, в каждой новой песне</a:t>
            </a:r>
          </a:p>
          <a:p>
            <a:r>
              <a:rPr lang="ru-RU" sz="1600" dirty="0"/>
              <a:t> Помните ушедших в битву за Москву</a:t>
            </a:r>
            <a:r>
              <a:rPr lang="ru-RU" sz="1600" dirty="0" smtClean="0"/>
              <a:t>!</a:t>
            </a:r>
          </a:p>
          <a:p>
            <a:endParaRPr lang="ru-RU" sz="1600" dirty="0"/>
          </a:p>
          <a:p>
            <a:r>
              <a:rPr lang="ru-RU" sz="1600" dirty="0"/>
              <a:t> </a:t>
            </a:r>
          </a:p>
          <a:p>
            <a:r>
              <a:rPr lang="ru-RU" sz="1600" dirty="0"/>
              <a:t> Серые шинели. Русские таланты.</a:t>
            </a:r>
          </a:p>
          <a:p>
            <a:r>
              <a:rPr lang="ru-RU" sz="1600" dirty="0"/>
              <a:t> Синее сиянье неподкупных глаз</a:t>
            </a:r>
          </a:p>
          <a:p>
            <a:r>
              <a:rPr lang="ru-RU" sz="1600" dirty="0"/>
              <a:t> На равнинах снежных юные курсанты</a:t>
            </a:r>
          </a:p>
          <a:p>
            <a:r>
              <a:rPr lang="ru-RU" sz="1600" dirty="0"/>
              <a:t> Началось бессмертье. Жизнь оборвалась.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980728"/>
            <a:ext cx="4572000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 </a:t>
            </a:r>
            <a:r>
              <a:rPr lang="ru-RU" sz="1600" dirty="0"/>
              <a:t>Мне на этом свете ничего не надо,</a:t>
            </a:r>
          </a:p>
          <a:p>
            <a:r>
              <a:rPr lang="ru-RU" sz="1600" dirty="0"/>
              <a:t> Только б в лихолетье ты была жива</a:t>
            </a:r>
          </a:p>
          <a:p>
            <a:r>
              <a:rPr lang="ru-RU" sz="1600" dirty="0"/>
              <a:t> Ты – моя надежда, ты – моя отрада,</a:t>
            </a:r>
          </a:p>
          <a:p>
            <a:r>
              <a:rPr lang="ru-RU" sz="1600" dirty="0"/>
              <a:t> В каждом русском сердце ты, моя Москва.</a:t>
            </a:r>
          </a:p>
          <a:p>
            <a:r>
              <a:rPr lang="ru-RU" sz="1600" dirty="0"/>
              <a:t> </a:t>
            </a:r>
          </a:p>
          <a:p>
            <a:r>
              <a:rPr lang="ru-RU" sz="1600" dirty="0"/>
              <a:t> </a:t>
            </a:r>
          </a:p>
          <a:p>
            <a:r>
              <a:rPr lang="ru-RU" sz="1600" dirty="0"/>
              <a:t>Все, что было с нами, вспомнят наши дети,</a:t>
            </a:r>
          </a:p>
          <a:p>
            <a:r>
              <a:rPr lang="ru-RU" sz="1600" dirty="0"/>
              <a:t> Все, что потеряли, что для них спасли</a:t>
            </a:r>
          </a:p>
          <a:p>
            <a:r>
              <a:rPr lang="ru-RU" sz="1600" dirty="0"/>
              <a:t> Только б ты осталась лучшим на планете,</a:t>
            </a:r>
          </a:p>
          <a:p>
            <a:r>
              <a:rPr lang="ru-RU" sz="1600" dirty="0"/>
              <a:t> Самым справедливым городом Земли.</a:t>
            </a:r>
          </a:p>
          <a:p>
            <a:r>
              <a:rPr lang="ru-RU" sz="1600" dirty="0"/>
              <a:t> </a:t>
            </a:r>
            <a:endParaRPr lang="ru-RU" sz="1600" dirty="0" smtClean="0"/>
          </a:p>
          <a:p>
            <a:endParaRPr lang="ru-RU" sz="1600" dirty="0"/>
          </a:p>
          <a:p>
            <a:r>
              <a:rPr lang="ru-RU" sz="1600" dirty="0"/>
              <a:t> Старых наших улиц трепетные взгляды.</a:t>
            </a:r>
          </a:p>
          <a:p>
            <a:r>
              <a:rPr lang="ru-RU" sz="1600" dirty="0"/>
              <a:t> Юных наших песен строгие слова.</a:t>
            </a:r>
          </a:p>
          <a:p>
            <a:r>
              <a:rPr lang="ru-RU" sz="1600" dirty="0"/>
              <a:t> Ты – моя надежда, ты – моя отрада,</a:t>
            </a:r>
          </a:p>
          <a:p>
            <a:r>
              <a:rPr lang="ru-RU" sz="1600" dirty="0"/>
              <a:t> В каждом нашем сердце ты, моя Москва.</a:t>
            </a:r>
          </a:p>
          <a:p>
            <a:r>
              <a:rPr lang="ru-RU" dirty="0"/>
              <a:t> 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195736" y="164415"/>
            <a:ext cx="53543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/>
              <a:t>Ты моя надежда, ты моя отрада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004048" y="5445224"/>
            <a:ext cx="24096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Н. Н. Добронравов</a:t>
            </a:r>
          </a:p>
        </p:txBody>
      </p:sp>
    </p:spTree>
    <p:extLst>
      <p:ext uri="{BB962C8B-B14F-4D97-AF65-F5344CB8AC3E}">
        <p14:creationId xmlns:p14="http://schemas.microsoft.com/office/powerpoint/2010/main" val="333933422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378044-DB4E-49C4-8738-A2F5C91EE248}" type="slidenum">
              <a:rPr lang="ru-RU" smtClean="0"/>
              <a:pPr/>
              <a:t>45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980728"/>
            <a:ext cx="410445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Станут памятью встречи, привычки, слова…</a:t>
            </a:r>
          </a:p>
          <a:p>
            <a:r>
              <a:rPr lang="ru-RU" dirty="0"/>
              <a:t>А они не вернутся.</a:t>
            </a:r>
          </a:p>
          <a:p>
            <a:r>
              <a:rPr lang="ru-RU" dirty="0"/>
              <a:t>Отбушует зима.</a:t>
            </a:r>
          </a:p>
          <a:p>
            <a:r>
              <a:rPr lang="ru-RU" dirty="0"/>
              <a:t>Поседеет вдова…</a:t>
            </a:r>
          </a:p>
          <a:p>
            <a:r>
              <a:rPr lang="ru-RU" dirty="0"/>
              <a:t>А они не вернутся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/>
              <a:t>Скорбь утихнет.</a:t>
            </a:r>
          </a:p>
          <a:p>
            <a:r>
              <a:rPr lang="ru-RU" dirty="0"/>
              <a:t>Уснет на ладонях Земли…</a:t>
            </a:r>
          </a:p>
          <a:p>
            <a:r>
              <a:rPr lang="ru-RU" dirty="0"/>
              <a:t>А они не вернутся.</a:t>
            </a:r>
          </a:p>
          <a:p>
            <a:r>
              <a:rPr lang="ru-RU" dirty="0"/>
              <a:t>Снова к пепельным звездам уйдут корабли…</a:t>
            </a:r>
          </a:p>
          <a:p>
            <a:r>
              <a:rPr lang="ru-RU" dirty="0"/>
              <a:t>А они не вернутся.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59832" y="241896"/>
            <a:ext cx="29113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u="sng" dirty="0"/>
              <a:t>Дети бессмертия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83968" y="980728"/>
            <a:ext cx="4572000" cy="501675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В карауле друзья не устанут стоять…</a:t>
            </a:r>
          </a:p>
          <a:p>
            <a:r>
              <a:rPr lang="ru-RU" dirty="0"/>
              <a:t>А они не вернутся.</a:t>
            </a:r>
          </a:p>
          <a:p>
            <a:r>
              <a:rPr lang="ru-RU" dirty="0"/>
              <a:t>Будет море шуметь, будет солнце сиять…</a:t>
            </a:r>
          </a:p>
          <a:p>
            <a:r>
              <a:rPr lang="ru-RU" dirty="0"/>
              <a:t>А они не вернутся.</a:t>
            </a:r>
          </a:p>
          <a:p>
            <a:endParaRPr lang="ru-RU" dirty="0" smtClean="0"/>
          </a:p>
          <a:p>
            <a:r>
              <a:rPr lang="ru-RU" dirty="0" smtClean="0"/>
              <a:t>И </a:t>
            </a:r>
            <a:r>
              <a:rPr lang="ru-RU" dirty="0"/>
              <a:t>погаснут миры, и возникнут миры…</a:t>
            </a:r>
          </a:p>
          <a:p>
            <a:r>
              <a:rPr lang="ru-RU" dirty="0"/>
              <a:t>Но одно лишь известно:</a:t>
            </a:r>
          </a:p>
          <a:p>
            <a:r>
              <a:rPr lang="ru-RU" dirty="0"/>
              <a:t>Мы состаримся, мы будем жить до поры…</a:t>
            </a:r>
          </a:p>
          <a:p>
            <a:r>
              <a:rPr lang="ru-RU" dirty="0"/>
              <a:t>А они – будут вечно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endParaRPr lang="ru-RU" dirty="0"/>
          </a:p>
          <a:p>
            <a:pPr algn="r"/>
            <a:r>
              <a:rPr lang="ru-RU" dirty="0"/>
              <a:t> Р. Рождественский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378044-DB4E-49C4-8738-A2F5C91EE248}" type="slidenum">
              <a:rPr lang="ru-RU" smtClean="0"/>
              <a:pPr/>
              <a:t>46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772816"/>
            <a:ext cx="5407025" cy="460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4772" y="260648"/>
            <a:ext cx="82809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Во время Второй мировой войны всего в мире погибло 13 миллионов детей. Кто теперь скажет, сколько среди них было русских ребят, сколько белорусских, польских или французских? Погибали дети – граждане Мира.</a:t>
            </a:r>
          </a:p>
        </p:txBody>
      </p:sp>
    </p:spTree>
    <p:extLst>
      <p:ext uri="{BB962C8B-B14F-4D97-AF65-F5344CB8AC3E}">
        <p14:creationId xmlns:p14="http://schemas.microsoft.com/office/powerpoint/2010/main" val="76517924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378044-DB4E-49C4-8738-A2F5C91EE248}" type="slidenum">
              <a:rPr lang="ru-RU" smtClean="0"/>
              <a:pPr/>
              <a:t>47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548680"/>
            <a:ext cx="7776864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Тихо, ребята, минутой молчанья</a:t>
            </a:r>
          </a:p>
          <a:p>
            <a:pPr algn="ctr"/>
            <a:r>
              <a:rPr lang="ru-RU" sz="2400" dirty="0"/>
              <a:t>Память героев почтим,</a:t>
            </a:r>
          </a:p>
          <a:p>
            <a:pPr algn="ctr"/>
            <a:r>
              <a:rPr lang="ru-RU" sz="2400" dirty="0"/>
              <a:t>И их голоса когда-то звучали,</a:t>
            </a:r>
          </a:p>
          <a:p>
            <a:pPr algn="ctr"/>
            <a:r>
              <a:rPr lang="ru-RU" sz="2400" dirty="0"/>
              <a:t>По утрам они солнце встречали,</a:t>
            </a:r>
          </a:p>
          <a:p>
            <a:pPr algn="ctr"/>
            <a:r>
              <a:rPr lang="ru-RU" sz="2400" dirty="0"/>
              <a:t>Сверстники наши почти.</a:t>
            </a:r>
          </a:p>
          <a:p>
            <a:pPr algn="ctr"/>
            <a:r>
              <a:rPr lang="ru-RU" sz="2400" dirty="0"/>
              <a:t>Среди нас нет тех,</a:t>
            </a:r>
          </a:p>
          <a:p>
            <a:pPr algn="ctr"/>
            <a:r>
              <a:rPr lang="ru-RU" sz="2400" dirty="0"/>
              <a:t>Кто ушёл на фронт и не вернулся.</a:t>
            </a:r>
          </a:p>
          <a:p>
            <a:pPr algn="ctr"/>
            <a:r>
              <a:rPr lang="ru-RU" sz="2400" dirty="0"/>
              <a:t>Вспомним через века, через года,</a:t>
            </a:r>
          </a:p>
          <a:p>
            <a:pPr algn="ctr"/>
            <a:r>
              <a:rPr lang="ru-RU" sz="2400" dirty="0"/>
              <a:t>О тех, кто уже не придёт никогда.</a:t>
            </a:r>
          </a:p>
          <a:p>
            <a:pPr algn="ctr"/>
            <a:r>
              <a:rPr lang="ru-RU" sz="2400" dirty="0"/>
              <a:t>Вспомним!</a:t>
            </a:r>
          </a:p>
          <a:p>
            <a:pPr algn="ctr"/>
            <a:r>
              <a:rPr lang="ru-RU" sz="2400" b="1" dirty="0"/>
              <a:t> </a:t>
            </a:r>
            <a:endParaRPr lang="ru-RU" sz="2400" dirty="0"/>
          </a:p>
          <a:p>
            <a:r>
              <a:rPr lang="ru-RU" sz="2800" b="1" u="sng" dirty="0"/>
              <a:t>Почтим их память минутой молчания.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378044-DB4E-49C4-8738-A2F5C91EE248}" type="slidenum">
              <a:rPr lang="ru-RU" smtClean="0"/>
              <a:pPr/>
              <a:t>48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548680"/>
            <a:ext cx="799288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Нет, слово "мир" останется едва ли,</a:t>
            </a:r>
          </a:p>
          <a:p>
            <a:pPr algn="ctr"/>
            <a:r>
              <a:rPr lang="ru-RU" sz="2800" dirty="0"/>
              <a:t> Когда войны не будут люди знать.</a:t>
            </a:r>
          </a:p>
          <a:p>
            <a:pPr algn="ctr"/>
            <a:r>
              <a:rPr lang="ru-RU" sz="2800" dirty="0"/>
              <a:t> Ведь то, что раньше миром называли,</a:t>
            </a:r>
          </a:p>
          <a:p>
            <a:pPr algn="ctr"/>
            <a:r>
              <a:rPr lang="ru-RU" sz="2800" dirty="0"/>
              <a:t> Все станут просто жизнью называть. </a:t>
            </a:r>
          </a:p>
          <a:p>
            <a:pPr algn="ctr"/>
            <a:r>
              <a:rPr lang="ru-RU" sz="2800" dirty="0"/>
              <a:t> </a:t>
            </a:r>
          </a:p>
          <a:p>
            <a:pPr algn="ctr"/>
            <a:r>
              <a:rPr lang="ru-RU" sz="2800" dirty="0"/>
              <a:t>И только дети, знатоки былого,</a:t>
            </a:r>
          </a:p>
          <a:p>
            <a:pPr algn="ctr"/>
            <a:r>
              <a:rPr lang="ru-RU" sz="2800" dirty="0"/>
              <a:t> Играющие весело в войну,</a:t>
            </a:r>
          </a:p>
          <a:p>
            <a:pPr algn="ctr"/>
            <a:r>
              <a:rPr lang="ru-RU" sz="2800" dirty="0"/>
              <a:t> Набегавшись, припомнят это слово,</a:t>
            </a:r>
          </a:p>
          <a:p>
            <a:pPr algn="ctr"/>
            <a:r>
              <a:rPr lang="ru-RU" sz="2800" dirty="0"/>
              <a:t> С которым умирали в старину.</a:t>
            </a:r>
          </a:p>
          <a:p>
            <a:pPr algn="ctr"/>
            <a:r>
              <a:rPr lang="ru-RU" sz="28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96462955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800"/>
              <a:t>Слава воинам- победителям!</a:t>
            </a:r>
            <a:br>
              <a:rPr lang="ru-RU" sz="3800"/>
            </a:br>
            <a:r>
              <a:rPr lang="ru-RU" sz="3800"/>
              <a:t>Вечная память павшим!</a:t>
            </a:r>
          </a:p>
        </p:txBody>
      </p:sp>
      <p:pic>
        <p:nvPicPr>
          <p:cNvPr id="41988" name="Picture 4" descr="картина конец войны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1700213"/>
            <a:ext cx="7416800" cy="4518025"/>
          </a:xfrm>
          <a:noFill/>
          <a:ln/>
        </p:spPr>
      </p:pic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EBF19B5-41FB-4A16-A6BC-7D24C52A9A0E}" type="slidenum">
              <a:rPr lang="ru-RU" smtClean="0"/>
              <a:pPr/>
              <a:t>49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378044-DB4E-49C4-8738-A2F5C91EE248}" type="slidenum">
              <a:rPr lang="ru-RU" smtClean="0"/>
              <a:pPr/>
              <a:t>5</a:t>
            </a:fld>
            <a:endParaRPr lang="ru-RU"/>
          </a:p>
        </p:txBody>
      </p:sp>
      <p:pic>
        <p:nvPicPr>
          <p:cNvPr id="3074" name="Picture 2" descr="C:\Users\Игорь\Desktop\1320982570_737577af611ea55c6ea46b606f44764b0e746ec7_5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7904" y="279972"/>
            <a:ext cx="5206424" cy="538127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3788" y="723841"/>
            <a:ext cx="370790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Солнечным ранним утром в июне,</a:t>
            </a:r>
          </a:p>
          <a:p>
            <a:r>
              <a:rPr lang="ru-RU" dirty="0"/>
              <a:t> В час, когда пробуждалась страна.</a:t>
            </a:r>
          </a:p>
          <a:p>
            <a:r>
              <a:rPr lang="ru-RU" dirty="0"/>
              <a:t> Прозвучало впервые для юных</a:t>
            </a:r>
          </a:p>
          <a:p>
            <a:r>
              <a:rPr lang="ru-RU" dirty="0"/>
              <a:t> Это страшное слово - война.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Игорь\Desktop\article14208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48352"/>
            <a:ext cx="8358246" cy="6214410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378044-DB4E-49C4-8738-A2F5C91EE248}" type="slidenum">
              <a:rPr lang="ru-RU" smtClean="0"/>
              <a:pPr/>
              <a:t>50</a:t>
            </a:fld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611275" y="4869160"/>
            <a:ext cx="79928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</a:rPr>
              <a:t>Во имя счастья всех людей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</a:rPr>
              <a:t>Полны мы воли непреклонной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</a:rPr>
              <a:t>В годах, в веках сберечь наш день,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</a:rPr>
              <a:t>Наш мирный день, июнь </a:t>
            </a:r>
            <a:r>
              <a:rPr lang="ru-RU" sz="2400" dirty="0" smtClean="0">
                <a:solidFill>
                  <a:srgbClr val="002060"/>
                </a:solidFill>
              </a:rPr>
              <a:t>зеленый.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Игорь\Desktop\a2bdf17170f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3608" y="214290"/>
            <a:ext cx="6825936" cy="6311054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378044-DB4E-49C4-8738-A2F5C91EE248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378044-DB4E-49C4-8738-A2F5C91EE248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5668" y="764704"/>
            <a:ext cx="4826633" cy="5137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1412776"/>
            <a:ext cx="388843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 первых же дней  войны жизнь нашего родного города, как и всей страны, стала быстро меняться. Враг стремительно продвигался к сердцу России – Москве. Город покинула почти половина москвичей: эвакуировались школы, детские сады, многие заводы. </a:t>
            </a:r>
          </a:p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42831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378044-DB4E-49C4-8738-A2F5C91EE248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1027" name="Picture 3" descr="C:\Documents and Settings\Галя\Рабочий стол\386b-1382205839-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5256584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580112" y="476671"/>
            <a:ext cx="3275856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В планах командования гитлеровской армии захвату Москвы отводилось первостепенное значение. Используя внезапность, Гитлер намеревался, в одной кратковременной кампании разгромить войска Красной армии и к середине августа захватить Москву. Именно поэтому московское направление с первых дней войны было для гитлеровцев главным. </a:t>
            </a:r>
          </a:p>
          <a:p>
            <a:r>
              <a:rPr lang="ru-RU" dirty="0"/>
              <a:t> 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21804" y="4509120"/>
            <a:ext cx="80826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 начале октября 1941 года гитлеровцы, обладавшие значительным превосходством в силах, вновь перешли в наступление. Началась операция немецко-фашистских войск "Тайфун". Готовясь к ней, враг сосредоточил крупные силы.</a:t>
            </a:r>
          </a:p>
        </p:txBody>
      </p:sp>
    </p:spTree>
    <p:extLst>
      <p:ext uri="{BB962C8B-B14F-4D97-AF65-F5344CB8AC3E}">
        <p14:creationId xmlns:p14="http://schemas.microsoft.com/office/powerpoint/2010/main" val="290830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378044-DB4E-49C4-8738-A2F5C91EE248}" type="slidenum">
              <a:rPr lang="ru-RU" smtClean="0"/>
              <a:pPr/>
              <a:t>9</a:t>
            </a:fld>
            <a:endParaRPr lang="ru-RU"/>
          </a:p>
        </p:txBody>
      </p:sp>
      <p:pic>
        <p:nvPicPr>
          <p:cNvPr id="2050" name="Picture 2" descr="C:\Documents and Settings\Галя\Рабочий стол\img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9926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Занавес">
  <a:themeElements>
    <a:clrScheme name="Занавес 1">
      <a:dk1>
        <a:srgbClr val="602000"/>
      </a:dk1>
      <a:lt1>
        <a:srgbClr val="FFFFFF"/>
      </a:lt1>
      <a:dk2>
        <a:srgbClr val="800000"/>
      </a:dk2>
      <a:lt2>
        <a:srgbClr val="FFFFCC"/>
      </a:lt2>
      <a:accent1>
        <a:srgbClr val="FF3300"/>
      </a:accent1>
      <a:accent2>
        <a:srgbClr val="000000"/>
      </a:accent2>
      <a:accent3>
        <a:srgbClr val="C0AAAA"/>
      </a:accent3>
      <a:accent4>
        <a:srgbClr val="DADADA"/>
      </a:accent4>
      <a:accent5>
        <a:srgbClr val="FFADAA"/>
      </a:accent5>
      <a:accent6>
        <a:srgbClr val="000000"/>
      </a:accent6>
      <a:hlink>
        <a:srgbClr val="EBF25A"/>
      </a:hlink>
      <a:folHlink>
        <a:srgbClr val="F2AA68"/>
      </a:folHlink>
    </a:clrScheme>
    <a:fontScheme name="Занавес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Занавес 1">
        <a:dk1>
          <a:srgbClr val="602000"/>
        </a:dk1>
        <a:lt1>
          <a:srgbClr val="FFFFFF"/>
        </a:lt1>
        <a:dk2>
          <a:srgbClr val="800000"/>
        </a:dk2>
        <a:lt2>
          <a:srgbClr val="FFFFCC"/>
        </a:lt2>
        <a:accent1>
          <a:srgbClr val="FF3300"/>
        </a:accent1>
        <a:accent2>
          <a:srgbClr val="000000"/>
        </a:accent2>
        <a:accent3>
          <a:srgbClr val="C0AAAA"/>
        </a:accent3>
        <a:accent4>
          <a:srgbClr val="DADADA"/>
        </a:accent4>
        <a:accent5>
          <a:srgbClr val="FFADAA"/>
        </a:accent5>
        <a:accent6>
          <a:srgbClr val="000000"/>
        </a:accent6>
        <a:hlink>
          <a:srgbClr val="EBF25A"/>
        </a:hlink>
        <a:folHlink>
          <a:srgbClr val="F2AA6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2">
        <a:dk1>
          <a:srgbClr val="000066"/>
        </a:dk1>
        <a:lt1>
          <a:srgbClr val="FFFFFF"/>
        </a:lt1>
        <a:dk2>
          <a:srgbClr val="000099"/>
        </a:dk2>
        <a:lt2>
          <a:srgbClr val="D8F6F8"/>
        </a:lt2>
        <a:accent1>
          <a:srgbClr val="0099FF"/>
        </a:accent1>
        <a:accent2>
          <a:srgbClr val="00003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34"/>
        </a:accent6>
        <a:hlink>
          <a:srgbClr val="DDD925"/>
        </a:hlink>
        <a:folHlink>
          <a:srgbClr val="72C67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3">
        <a:dk1>
          <a:srgbClr val="4C3D57"/>
        </a:dk1>
        <a:lt1>
          <a:srgbClr val="FFFFFF"/>
        </a:lt1>
        <a:dk2>
          <a:srgbClr val="660066"/>
        </a:dk2>
        <a:lt2>
          <a:srgbClr val="FDFBE3"/>
        </a:lt2>
        <a:accent1>
          <a:srgbClr val="976C9E"/>
        </a:accent1>
        <a:accent2>
          <a:srgbClr val="1E1822"/>
        </a:accent2>
        <a:accent3>
          <a:srgbClr val="B8AAB8"/>
        </a:accent3>
        <a:accent4>
          <a:srgbClr val="DADADA"/>
        </a:accent4>
        <a:accent5>
          <a:srgbClr val="C9BACC"/>
        </a:accent5>
        <a:accent6>
          <a:srgbClr val="1A151E"/>
        </a:accent6>
        <a:hlink>
          <a:srgbClr val="D8C460"/>
        </a:hlink>
        <a:folHlink>
          <a:srgbClr val="C3C2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4">
        <a:dk1>
          <a:srgbClr val="334D3F"/>
        </a:dk1>
        <a:lt1>
          <a:srgbClr val="FFFFFF"/>
        </a:lt1>
        <a:dk2>
          <a:srgbClr val="008000"/>
        </a:dk2>
        <a:lt2>
          <a:srgbClr val="D3F1DB"/>
        </a:lt2>
        <a:accent1>
          <a:srgbClr val="4A6D84"/>
        </a:accent1>
        <a:accent2>
          <a:srgbClr val="213329"/>
        </a:accent2>
        <a:accent3>
          <a:srgbClr val="AAC0AA"/>
        </a:accent3>
        <a:accent4>
          <a:srgbClr val="DADADA"/>
        </a:accent4>
        <a:accent5>
          <a:srgbClr val="B1BAC2"/>
        </a:accent5>
        <a:accent6>
          <a:srgbClr val="1D2D24"/>
        </a:accent6>
        <a:hlink>
          <a:srgbClr val="F0B100"/>
        </a:hlink>
        <a:folHlink>
          <a:srgbClr val="C3710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5">
        <a:dk1>
          <a:srgbClr val="566858"/>
        </a:dk1>
        <a:lt1>
          <a:srgbClr val="FFFFFF"/>
        </a:lt1>
        <a:dk2>
          <a:srgbClr val="6D8771"/>
        </a:dk2>
        <a:lt2>
          <a:srgbClr val="ECECB2"/>
        </a:lt2>
        <a:accent1>
          <a:srgbClr val="76A571"/>
        </a:accent1>
        <a:accent2>
          <a:srgbClr val="465648"/>
        </a:accent2>
        <a:accent3>
          <a:srgbClr val="BAC3BB"/>
        </a:accent3>
        <a:accent4>
          <a:srgbClr val="DADADA"/>
        </a:accent4>
        <a:accent5>
          <a:srgbClr val="BDCFBB"/>
        </a:accent5>
        <a:accent6>
          <a:srgbClr val="3F4D40"/>
        </a:accent6>
        <a:hlink>
          <a:srgbClr val="FFDC0B"/>
        </a:hlink>
        <a:folHlink>
          <a:srgbClr val="FC991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6">
        <a:dk1>
          <a:srgbClr val="0A6866"/>
        </a:dk1>
        <a:lt1>
          <a:srgbClr val="FFFFFF"/>
        </a:lt1>
        <a:dk2>
          <a:srgbClr val="0D8784"/>
        </a:dk2>
        <a:lt2>
          <a:srgbClr val="B8DEC6"/>
        </a:lt2>
        <a:accent1>
          <a:srgbClr val="3C7652"/>
        </a:accent1>
        <a:accent2>
          <a:srgbClr val="005250"/>
        </a:accent2>
        <a:accent3>
          <a:srgbClr val="AAC3C2"/>
        </a:accent3>
        <a:accent4>
          <a:srgbClr val="DADADA"/>
        </a:accent4>
        <a:accent5>
          <a:srgbClr val="AFBDB3"/>
        </a:accent5>
        <a:accent6>
          <a:srgbClr val="004948"/>
        </a:accent6>
        <a:hlink>
          <a:srgbClr val="00E0A5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7">
        <a:dk1>
          <a:srgbClr val="50688C"/>
        </a:dk1>
        <a:lt1>
          <a:srgbClr val="FFFFFF"/>
        </a:lt1>
        <a:dk2>
          <a:srgbClr val="6E87AC"/>
        </a:dk2>
        <a:lt2>
          <a:srgbClr val="FFFFFF"/>
        </a:lt2>
        <a:accent1>
          <a:srgbClr val="376EA5"/>
        </a:accent1>
        <a:accent2>
          <a:srgbClr val="445876"/>
        </a:accent2>
        <a:accent3>
          <a:srgbClr val="BAC3D2"/>
        </a:accent3>
        <a:accent4>
          <a:srgbClr val="DADADA"/>
        </a:accent4>
        <a:accent5>
          <a:srgbClr val="AEBACF"/>
        </a:accent5>
        <a:accent6>
          <a:srgbClr val="3D4F6A"/>
        </a:accent6>
        <a:hlink>
          <a:srgbClr val="66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8">
        <a:dk1>
          <a:srgbClr val="000000"/>
        </a:dk1>
        <a:lt1>
          <a:srgbClr val="DDDCC5"/>
        </a:lt1>
        <a:dk2>
          <a:srgbClr val="000000"/>
        </a:dk2>
        <a:lt2>
          <a:srgbClr val="C9C6A5"/>
        </a:lt2>
        <a:accent1>
          <a:srgbClr val="C0C0C0"/>
        </a:accent1>
        <a:accent2>
          <a:srgbClr val="B0AC90"/>
        </a:accent2>
        <a:accent3>
          <a:srgbClr val="EBEBDF"/>
        </a:accent3>
        <a:accent4>
          <a:srgbClr val="000000"/>
        </a:accent4>
        <a:accent5>
          <a:srgbClr val="DCDCDC"/>
        </a:accent5>
        <a:accent6>
          <a:srgbClr val="9F9B82"/>
        </a:accent6>
        <a:hlink>
          <a:srgbClr val="666699"/>
        </a:hlink>
        <a:folHlink>
          <a:srgbClr val="905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навес 9">
        <a:dk1>
          <a:srgbClr val="000000"/>
        </a:dk1>
        <a:lt1>
          <a:srgbClr val="FFFFFF"/>
        </a:lt1>
        <a:dk2>
          <a:srgbClr val="000099"/>
        </a:dk2>
        <a:lt2>
          <a:srgbClr val="DDDDDD"/>
        </a:lt2>
        <a:accent1>
          <a:srgbClr val="C6D4D4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DFE6E6"/>
        </a:accent5>
        <a:accent6>
          <a:srgbClr val="AEAEAE"/>
        </a:accent6>
        <a:hlink>
          <a:srgbClr val="6600FF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2064</TotalTime>
  <Words>2556</Words>
  <Application>Microsoft Office PowerPoint</Application>
  <PresentationFormat>Экран (4:3)</PresentationFormat>
  <Paragraphs>322</Paragraphs>
  <Slides>50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1" baseType="lpstr">
      <vt:lpstr>Занавес</vt:lpstr>
      <vt:lpstr>Страницы истории посвящаются 75-ой годовщине Битвы за Москву.</vt:lpstr>
      <vt:lpstr>Презентация PowerPoint</vt:lpstr>
      <vt:lpstr>        Юрий Поляков   «ОТВЕТ ФРОНТОВИКУ»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Слава воинам- победителям! Вечная память павшим!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Страницы истории</dc:title>
  <dc:creator>Лапазин                                             </dc:creator>
  <cp:lastModifiedBy>RePack by Diakov</cp:lastModifiedBy>
  <cp:revision>153</cp:revision>
  <dcterms:created xsi:type="dcterms:W3CDTF">2007-04-18T16:30:20Z</dcterms:created>
  <dcterms:modified xsi:type="dcterms:W3CDTF">2016-01-02T14:01:32Z</dcterms:modified>
</cp:coreProperties>
</file>