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8" r:id="rId3"/>
    <p:sldId id="259" r:id="rId4"/>
    <p:sldId id="282" r:id="rId5"/>
    <p:sldId id="261" r:id="rId6"/>
    <p:sldId id="264" r:id="rId7"/>
    <p:sldId id="270" r:id="rId8"/>
    <p:sldId id="271" r:id="rId9"/>
    <p:sldId id="260" r:id="rId10"/>
    <p:sldId id="273" r:id="rId11"/>
    <p:sldId id="272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98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6FF6-4B06-6540-8F35-91E433FDF691}" type="datetime1">
              <a:rPr lang="ru-RU" smtClean="0"/>
              <a:t>14.01.16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38954-341E-584B-821C-CFA8B8D25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9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9AD18-40B7-4149-992D-262183E69B9D}" type="datetime1">
              <a:rPr lang="ru-RU" smtClean="0"/>
              <a:t>14.01.16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51DE7-3B1A-9C43-ACD6-6D126E455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302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51DE7-3B1A-9C43-ACD6-6D126E45543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74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EDD55954-7FAE-0B46-AE04-013D7A635CF3}" type="datetime1">
              <a:rPr lang="ru-RU" smtClean="0"/>
              <a:t>14.01.16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1860-4B60-AC4F-A12A-F95E5236043B}" type="datetime1">
              <a:rPr lang="ru-RU" smtClean="0"/>
              <a:t>14.01.16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DD4C-DE64-6A44-B38D-56F6DC06C708}" type="datetime1">
              <a:rPr lang="ru-RU" smtClean="0"/>
              <a:t>14.01.16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9A73-AED5-F941-B87D-94991EC88B37}" type="datetime1">
              <a:rPr lang="ru-RU" smtClean="0"/>
              <a:t>14.01.16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6B95-C0F7-E048-B277-E7A87C402955}" type="datetime1">
              <a:rPr lang="ru-RU" smtClean="0"/>
              <a:t>14.01.16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5C99-8BA4-5047-8CBE-E46212696295}" type="datetime1">
              <a:rPr lang="ru-RU" smtClean="0"/>
              <a:t>14.01.16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8DD4-5EAB-E74C-86AB-1876A58CDD48}" type="datetime1">
              <a:rPr lang="ru-RU" smtClean="0"/>
              <a:t>14.01.16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33D0-8BA5-B04C-ACA7-FFFA039C4908}" type="datetime1">
              <a:rPr lang="ru-RU" smtClean="0"/>
              <a:t>14.01.16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BD7F-1B67-3D41-A0BA-BA3E1E070168}" type="datetime1">
              <a:rPr lang="ru-RU" smtClean="0"/>
              <a:t>14.01.16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78C8E-D36C-384F-B77E-C167639CE7DA}" type="datetime1">
              <a:rPr lang="ru-RU" smtClean="0"/>
              <a:t>14.01.16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04D-E727-C942-999C-9C8EABC00168}" type="datetime1">
              <a:rPr lang="ru-RU" smtClean="0"/>
              <a:t>14.01.16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214D7-ACCC-994C-96E4-CB0F67F66DDC}" type="datetime1">
              <a:rPr lang="ru-RU" smtClean="0"/>
              <a:t>14.01.16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CD9EA06-2E92-664D-898A-4FBE6D6B3792}" type="datetime1">
              <a:rPr lang="ru-RU" smtClean="0"/>
              <a:t>14.01.16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g"/><Relationship Id="rId1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jpeg"/><Relationship Id="rId1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709" y="4435799"/>
            <a:ext cx="7527609" cy="2743112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216709" y="1318783"/>
            <a:ext cx="7599099" cy="1847850"/>
          </a:xfrm>
        </p:spPr>
        <p:txBody>
          <a:bodyPr/>
          <a:lstStyle/>
          <a:p>
            <a:r>
              <a:rPr lang="ru-RU" sz="4400" dirty="0">
                <a:effectLst/>
              </a:rPr>
              <a:t>Память и гордость </a:t>
            </a:r>
            <a:r>
              <a:rPr lang="ru-RU" sz="4400" dirty="0" smtClean="0">
                <a:effectLst/>
              </a:rPr>
              <a:t/>
            </a:r>
            <a:br>
              <a:rPr lang="ru-RU" sz="4400" dirty="0" smtClean="0">
                <a:effectLst/>
              </a:rPr>
            </a:br>
            <a:r>
              <a:rPr lang="ru-RU" sz="4400" dirty="0" smtClean="0">
                <a:effectLst/>
              </a:rPr>
              <a:t>нашей </a:t>
            </a:r>
            <a:r>
              <a:rPr lang="ru-RU" sz="4400" dirty="0">
                <a:effectLst/>
              </a:rPr>
              <a:t>семьи. </a:t>
            </a:r>
            <a:br>
              <a:rPr lang="ru-RU" sz="4400" dirty="0">
                <a:effectLst/>
              </a:rPr>
            </a:br>
            <a:r>
              <a:rPr lang="ru-RU" sz="4400" dirty="0" smtClean="0">
                <a:effectLst/>
              </a:rPr>
              <a:t>71 </a:t>
            </a:r>
            <a:r>
              <a:rPr lang="ru-RU" sz="4400" dirty="0" smtClean="0">
                <a:effectLst/>
              </a:rPr>
              <a:t> годовщине </a:t>
            </a:r>
            <a:r>
              <a:rPr lang="ru-RU" sz="4400" dirty="0">
                <a:effectLst/>
              </a:rPr>
              <a:t>Великой Победы </a:t>
            </a:r>
            <a:r>
              <a:rPr lang="ru-RU" sz="4400" dirty="0" smtClean="0">
                <a:effectLst/>
              </a:rPr>
              <a:t>посвящается… 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47376"/>
            <a:ext cx="7086600" cy="1314525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 algn="l"/>
            <a:r>
              <a:rPr lang="ru-RU" dirty="0" smtClean="0"/>
              <a:t>			Громов Тимофей,</a:t>
            </a:r>
          </a:p>
          <a:p>
            <a:pPr algn="l"/>
            <a:r>
              <a:rPr lang="ru-RU" dirty="0" smtClean="0"/>
              <a:t>			Ученик 4 «Б» класса ГБОУ школы 1287</a:t>
            </a:r>
          </a:p>
          <a:p>
            <a:pPr algn="l"/>
            <a:r>
              <a:rPr lang="ru-RU" dirty="0"/>
              <a:t>	</a:t>
            </a:r>
            <a:r>
              <a:rPr lang="ru-RU" dirty="0" smtClean="0"/>
              <a:t>		</a:t>
            </a:r>
            <a:r>
              <a:rPr lang="ru-RU" dirty="0" err="1" smtClean="0"/>
              <a:t>г.Москва</a:t>
            </a:r>
            <a:endParaRPr lang="ru-RU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910"/>
            <a:ext cx="6515542" cy="868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841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24613" y="4319456"/>
            <a:ext cx="29594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У нас сохранилась фотография, на которой мой прадед и моя мама со своим двоюродным братом собираются ехать на парад на Красной площади, посвященный 40-й годовщине Победы в Великой Отечественной войне.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71" y="501576"/>
            <a:ext cx="2138414" cy="1601434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689" y="501576"/>
            <a:ext cx="2130834" cy="160143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71" y="4588896"/>
            <a:ext cx="2156119" cy="148392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437" y="4588897"/>
            <a:ext cx="2100239" cy="1483929"/>
          </a:xfrm>
          <a:prstGeom prst="rect">
            <a:avLst/>
          </a:prstGeom>
        </p:spPr>
      </p:pic>
      <p:pic>
        <p:nvPicPr>
          <p:cNvPr id="7" name="Изображение 6" descr="На парад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14" y="501576"/>
            <a:ext cx="2959495" cy="37999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6886" y="2375033"/>
            <a:ext cx="4572000" cy="174509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ru-RU" dirty="0"/>
              <a:t>Имя моего </a:t>
            </a:r>
            <a:r>
              <a:rPr lang="ru-RU" dirty="0" smtClean="0"/>
              <a:t>прадеда </a:t>
            </a:r>
            <a:r>
              <a:rPr lang="ru-RU" b="1" dirty="0" smtClean="0"/>
              <a:t>Кирсанова </a:t>
            </a:r>
            <a:r>
              <a:rPr lang="ru-RU" b="1" dirty="0"/>
              <a:t>Владимира Михайловича</a:t>
            </a:r>
            <a:r>
              <a:rPr lang="ru-RU" dirty="0"/>
              <a:t> высечено на Мамаевом </a:t>
            </a:r>
            <a:r>
              <a:rPr lang="ru-RU" dirty="0" smtClean="0"/>
              <a:t>Кургане, </a:t>
            </a:r>
            <a:r>
              <a:rPr lang="ru-RU" dirty="0"/>
              <a:t>в Севастополе, в Киеве и в Москве, в зале Славы на Поклонной горе.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2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8869" y="409844"/>
            <a:ext cx="3980136" cy="540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ru-RU" dirty="0"/>
              <a:t>После окончания войны прадед решил продолжить службу и в 1953 году окончил Военно-политическую академию. Служил в Группе Советских войск в Германии, в Северной группе войск в Польше, в Дальней авиации, а последним местом его службы стала Ангола, где он был Заместителем Главного военного Советника. Это было время 1980-1983 годов, когда в мире было неспокойно, а прадед любил быть на передовой. Его не стало в 1988 году. </a:t>
            </a:r>
            <a:endParaRPr lang="ru-RU" dirty="0" smtClean="0"/>
          </a:p>
          <a:p>
            <a:pPr indent="457200">
              <a:lnSpc>
                <a:spcPct val="120000"/>
              </a:lnSpc>
            </a:pPr>
            <a:r>
              <a:rPr lang="ru-RU" dirty="0" smtClean="0"/>
              <a:t>По </a:t>
            </a:r>
            <a:r>
              <a:rPr lang="ru-RU" dirty="0"/>
              <a:t>традиции в День его рождения мы возлагаем цветы к его могиле на Аллее героев. </a:t>
            </a:r>
          </a:p>
        </p:txBody>
      </p:sp>
      <p:pic>
        <p:nvPicPr>
          <p:cNvPr id="4" name="Изображение 3" descr="КирсановВМ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49" y="409844"/>
            <a:ext cx="3323827" cy="4371147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57" y="4374607"/>
            <a:ext cx="1610050" cy="8127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1057" y="4997842"/>
            <a:ext cx="42478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Кирсанов Владимир Михайлович</a:t>
            </a:r>
            <a:r>
              <a:rPr lang="ru-RU" dirty="0" smtClean="0"/>
              <a:t>, </a:t>
            </a:r>
            <a:r>
              <a:rPr lang="ru-RU" b="1" dirty="0" smtClean="0"/>
              <a:t>генерал</a:t>
            </a:r>
            <a:r>
              <a:rPr lang="ru-RU" b="1" dirty="0"/>
              <a:t>-</a:t>
            </a:r>
            <a:r>
              <a:rPr lang="ru-RU" b="1" dirty="0" smtClean="0"/>
              <a:t>майор Военно-воздушных сил, Герой Советского Союза</a:t>
            </a:r>
          </a:p>
          <a:p>
            <a:pPr algn="ctr"/>
            <a:r>
              <a:rPr lang="ru-RU" b="1" dirty="0" smtClean="0"/>
              <a:t>(1923-1988)    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12</a:t>
            </a:fld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4420393" y="2684701"/>
            <a:ext cx="3616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Нет в России семьи такой, </a:t>
            </a:r>
          </a:p>
          <a:p>
            <a:r>
              <a:rPr lang="ru-RU" b="1" i="1" dirty="0"/>
              <a:t>Где б не памятен был свой герой.</a:t>
            </a:r>
          </a:p>
          <a:p>
            <a:r>
              <a:rPr lang="ru-RU" b="1" i="1" dirty="0"/>
              <a:t>И глаза молодых солдат </a:t>
            </a:r>
          </a:p>
          <a:p>
            <a:r>
              <a:rPr lang="ru-RU" b="1" i="1" dirty="0"/>
              <a:t>С фотографий увядших глядят.</a:t>
            </a:r>
          </a:p>
          <a:p>
            <a:r>
              <a:rPr lang="ru-RU" b="1" i="1" dirty="0"/>
              <a:t>Этот взгляд, словно высший суд </a:t>
            </a:r>
          </a:p>
          <a:p>
            <a:r>
              <a:rPr lang="ru-RU" b="1" i="1" dirty="0"/>
              <a:t>Для ребят, что сейчас растут.</a:t>
            </a:r>
          </a:p>
          <a:p>
            <a:r>
              <a:rPr lang="ru-RU" b="1" i="1" dirty="0"/>
              <a:t>И мальчишкам нельзя ни солгать, ни обмануть, </a:t>
            </a:r>
          </a:p>
          <a:p>
            <a:r>
              <a:rPr lang="ru-RU" b="1" i="1" dirty="0"/>
              <a:t>Ни с пути свернуть.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5473" y="239014"/>
            <a:ext cx="7934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 smtClean="0"/>
              <a:t>Я очень горжусь своими героическими предками, стараюсь как можно больше узнать о своих корнях. Многие члены нашей большой семьи заслуживают отдельного рассказа. Мне еще предстоит узнать немало важного и интересного о каждом из них, об их судьбах и боевых путях. И я постараюсь собрать как можно больше материалов и воспоминаний для того, чтобы след нашей семьи на Земле не затерялся, а мои будущие дети, внуки и правнуки знали их, </a:t>
            </a:r>
            <a:r>
              <a:rPr lang="ru-RU" dirty="0"/>
              <a:t>помнили</a:t>
            </a:r>
            <a:r>
              <a:rPr lang="ru-RU" dirty="0" smtClean="0"/>
              <a:t>. Нам действительно есть чем гордиться и на кого равняться. Будем же достойны их!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6113" y="5496560"/>
            <a:ext cx="7894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/>
              <a:t>Этот проект родился благодаря нашей совместной работе с </a:t>
            </a:r>
            <a:r>
              <a:rPr lang="ru-RU" dirty="0" smtClean="0"/>
              <a:t>бабушкой Галиной Сергеевной </a:t>
            </a:r>
            <a:r>
              <a:rPr lang="ru-RU" dirty="0"/>
              <a:t>и </a:t>
            </a:r>
            <a:r>
              <a:rPr lang="ru-RU" dirty="0" smtClean="0"/>
              <a:t>дедушкой Александром Владимировичем Кирсановыми.  Спасибо вам огромное, мои любимые и дорогие!!!</a:t>
            </a:r>
            <a:endParaRPr lang="ru-RU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93" y="2684701"/>
            <a:ext cx="2440163" cy="25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9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398" y="309485"/>
            <a:ext cx="2503030" cy="276400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614" y="213439"/>
            <a:ext cx="2777830" cy="28600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79662" y="3108612"/>
            <a:ext cx="6728782" cy="318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smtClean="0"/>
              <a:t>В 2016 </a:t>
            </a:r>
            <a:r>
              <a:rPr lang="ru-RU" sz="2400" dirty="0"/>
              <a:t>году, </a:t>
            </a:r>
            <a:r>
              <a:rPr lang="ru-RU" sz="2400" dirty="0" smtClean="0"/>
              <a:t>исполняется 71 год </a:t>
            </a:r>
            <a:br>
              <a:rPr lang="ru-RU" sz="2400" dirty="0" smtClean="0"/>
            </a:br>
            <a:r>
              <a:rPr lang="ru-RU" sz="2400" dirty="0" smtClean="0"/>
              <a:t>со </a:t>
            </a:r>
            <a:r>
              <a:rPr lang="ru-RU" sz="2400" dirty="0"/>
              <a:t>дня окончания </a:t>
            </a:r>
            <a:r>
              <a:rPr lang="en-US" sz="2400" dirty="0"/>
              <a:t>II</a:t>
            </a:r>
            <a:r>
              <a:rPr lang="ru-RU" sz="2400" dirty="0"/>
              <a:t> </a:t>
            </a:r>
            <a:r>
              <a:rPr lang="ru-RU" sz="2400" dirty="0" smtClean="0"/>
              <a:t>Мировой </a:t>
            </a:r>
            <a:r>
              <a:rPr lang="ru-RU" sz="2400" dirty="0"/>
              <a:t>войны </a:t>
            </a:r>
            <a:r>
              <a:rPr lang="ru-RU" sz="2400" dirty="0" smtClean="0"/>
              <a:t>(1939</a:t>
            </a:r>
            <a:r>
              <a:rPr lang="ru-RU" sz="2400" dirty="0"/>
              <a:t>-</a:t>
            </a:r>
            <a:r>
              <a:rPr lang="ru-RU" sz="2400" dirty="0" smtClean="0"/>
              <a:t>1945), а </a:t>
            </a:r>
            <a:r>
              <a:rPr lang="ru-RU" sz="2400" dirty="0"/>
              <a:t>что для нас особенно важно,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мы </a:t>
            </a:r>
            <a:r>
              <a:rPr lang="ru-RU" sz="2400" dirty="0"/>
              <a:t>отмечаем </a:t>
            </a:r>
            <a:r>
              <a:rPr lang="ru-RU" sz="2400" b="1" dirty="0" smtClean="0"/>
              <a:t>71 годовщину </a:t>
            </a:r>
            <a:r>
              <a:rPr lang="ru-RU" sz="2400" b="1" dirty="0"/>
              <a:t>нашей победы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в </a:t>
            </a:r>
            <a:r>
              <a:rPr lang="ru-RU" sz="2400" b="1" dirty="0"/>
              <a:t>Великой Отечественной войн</a:t>
            </a:r>
            <a:r>
              <a:rPr lang="ru-RU" sz="2400" dirty="0"/>
              <a:t>е,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которая </a:t>
            </a:r>
            <a:r>
              <a:rPr lang="ru-RU" sz="2400" dirty="0"/>
              <a:t>длилась </a:t>
            </a:r>
            <a:r>
              <a:rPr lang="ru-RU" sz="2400" dirty="0" smtClean="0"/>
              <a:t>долгие 1418 дней и ночей</a:t>
            </a:r>
            <a:br>
              <a:rPr lang="ru-RU" sz="2400" dirty="0" smtClean="0"/>
            </a:br>
            <a:r>
              <a:rPr lang="ru-RU" sz="2400" b="1" dirty="0" smtClean="0"/>
              <a:t>с </a:t>
            </a:r>
            <a:r>
              <a:rPr lang="ru-RU" sz="2400" b="1" dirty="0"/>
              <a:t>22 июня 1941 года по 9 мая 1945 го</a:t>
            </a:r>
            <a:r>
              <a:rPr lang="ru-RU" sz="2400" dirty="0"/>
              <a:t>да.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11673" y="6372860"/>
            <a:ext cx="609600" cy="365125"/>
          </a:xfrm>
        </p:spPr>
        <p:txBody>
          <a:bodyPr/>
          <a:lstStyle/>
          <a:p>
            <a:fld id="{5DBAE4E6-4D12-4A48-9B6B-6FA0B79BEE93}" type="slidenum">
              <a:rPr lang="en-US" sz="1800" smtClean="0">
                <a:solidFill>
                  <a:schemeClr val="bg2">
                    <a:lumMod val="50000"/>
                  </a:schemeClr>
                </a:solidFill>
              </a:rPr>
              <a:t>2</a:t>
            </a:fld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6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694109" y="381000"/>
            <a:ext cx="8128000" cy="609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90237" y="808264"/>
            <a:ext cx="5092697" cy="451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/>
              <a:t>В нашей семье относятся к этому празднику с особым почтением. </a:t>
            </a:r>
            <a:endParaRPr lang="ru-RU" sz="2000" dirty="0" smtClean="0"/>
          </a:p>
          <a:p>
            <a:pPr>
              <a:lnSpc>
                <a:spcPct val="120000"/>
              </a:lnSpc>
            </a:pPr>
            <a:r>
              <a:rPr lang="ru-RU" sz="2000" dirty="0" smtClean="0"/>
              <a:t>Мы </a:t>
            </a:r>
            <a:r>
              <a:rPr lang="ru-RU" sz="2000" dirty="0"/>
              <a:t>бережно храним память о делах и подвигах наших родных и близких, участвовавших в этой войне. </a:t>
            </a:r>
            <a:endParaRPr lang="ru-RU" sz="2000" dirty="0" smtClean="0"/>
          </a:p>
          <a:p>
            <a:pPr>
              <a:lnSpc>
                <a:spcPct val="120000"/>
              </a:lnSpc>
            </a:pPr>
            <a:r>
              <a:rPr lang="ru-RU" sz="2000" dirty="0" smtClean="0"/>
              <a:t>После </a:t>
            </a:r>
            <a:r>
              <a:rPr lang="ru-RU" sz="2000" dirty="0"/>
              <a:t>победы многие из них продолжали служить в армии. </a:t>
            </a:r>
            <a:endParaRPr lang="ru-RU" sz="2000" dirty="0" smtClean="0"/>
          </a:p>
          <a:p>
            <a:pPr>
              <a:lnSpc>
                <a:spcPct val="120000"/>
              </a:lnSpc>
            </a:pPr>
            <a:r>
              <a:rPr lang="ru-RU" sz="2000" dirty="0" smtClean="0"/>
              <a:t>Младшие </a:t>
            </a:r>
            <a:r>
              <a:rPr lang="ru-RU" sz="2000" dirty="0"/>
              <a:t>поколения семьи приняли как традицию посвящение своей жизни служению Родине в рядах Вооруженных Сил и работе по укреплению обороноспособности страны.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2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2" cstate="print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" y="302426"/>
            <a:ext cx="8269200" cy="5897880"/>
          </a:xfrm>
          <a:prstGeom prst="rect">
            <a:avLst/>
          </a:prstGeom>
        </p:spPr>
      </p:pic>
      <p:pic>
        <p:nvPicPr>
          <p:cNvPr id="3" name="Изображение 2" descr="ГоловкоАС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95" y="386080"/>
            <a:ext cx="995964" cy="1532844"/>
          </a:xfrm>
          <a:prstGeom prst="rect">
            <a:avLst/>
          </a:prstGeom>
        </p:spPr>
      </p:pic>
      <p:pic>
        <p:nvPicPr>
          <p:cNvPr id="4" name="Рисунок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595" y="2011681"/>
            <a:ext cx="1021896" cy="1532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03" y="2011681"/>
            <a:ext cx="1075386" cy="151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Изображение 6" descr="ИвановВГ.jpe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239" y="2019187"/>
            <a:ext cx="1087844" cy="1525338"/>
          </a:xfrm>
          <a:prstGeom prst="rect">
            <a:avLst/>
          </a:prstGeom>
        </p:spPr>
      </p:pic>
      <p:pic>
        <p:nvPicPr>
          <p:cNvPr id="8" name="Изображение 7" descr="Алексеева АГ.jpe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641" y="386079"/>
            <a:ext cx="1163768" cy="1548988"/>
          </a:xfrm>
          <a:prstGeom prst="rect">
            <a:avLst/>
          </a:prstGeom>
        </p:spPr>
      </p:pic>
      <p:pic>
        <p:nvPicPr>
          <p:cNvPr id="13" name="Изображение 12" descr="Харлампиев.jpe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944" y="2011681"/>
            <a:ext cx="1052465" cy="1518747"/>
          </a:xfrm>
          <a:prstGeom prst="rect">
            <a:avLst/>
          </a:prstGeom>
        </p:spPr>
      </p:pic>
      <p:pic>
        <p:nvPicPr>
          <p:cNvPr id="14" name="Изображение 13" descr="сканирование Тима 2000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603" y="386079"/>
            <a:ext cx="992866" cy="1532845"/>
          </a:xfrm>
          <a:prstGeom prst="rect">
            <a:avLst/>
          </a:prstGeom>
        </p:spPr>
      </p:pic>
      <p:pic>
        <p:nvPicPr>
          <p:cNvPr id="16" name="Изображение 15" descr="сканирование  Тима 10001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511" y="386080"/>
            <a:ext cx="1086572" cy="1548988"/>
          </a:xfrm>
          <a:prstGeom prst="rect">
            <a:avLst/>
          </a:prstGeom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4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68320" y="721360"/>
            <a:ext cx="306832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 smtClean="0"/>
              <a:t>Наша память – это великий дар человеку. Только так мы можем быть людьми и помнить имя своё и свою историю. А через историю своей семьи знать, уважать и принимать историю своей Родины. И нам есть чем гордиться!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34559" y="3924499"/>
            <a:ext cx="59323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/>
              <a:t>Бывая в гостях у дедушки и бабушки, я всегда вижу старые фотографии, которые стоят на книжных полках. Я знаю, что это мои прадедушки и прабабушки. Там есть даже фотографии </a:t>
            </a:r>
            <a:r>
              <a:rPr lang="ru-RU" dirty="0" err="1"/>
              <a:t>пра</a:t>
            </a:r>
            <a:r>
              <a:rPr lang="ru-RU" dirty="0"/>
              <a:t>-прадеда и </a:t>
            </a:r>
            <a:r>
              <a:rPr lang="ru-RU" dirty="0" err="1"/>
              <a:t>пра</a:t>
            </a:r>
            <a:r>
              <a:rPr lang="ru-RU" dirty="0"/>
              <a:t>-прабабушки. Это история нашей семьи. Все они участвовали в Великой Отечественной войне 1941-1945 годов, и мы чтим их память.</a:t>
            </a:r>
          </a:p>
        </p:txBody>
      </p:sp>
    </p:spTree>
    <p:extLst>
      <p:ext uri="{BB962C8B-B14F-4D97-AF65-F5344CB8AC3E}">
        <p14:creationId xmlns:p14="http://schemas.microsoft.com/office/powerpoint/2010/main" val="2322320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554387" y="1161337"/>
            <a:ext cx="8247500" cy="543431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247" y="219988"/>
            <a:ext cx="1658144" cy="2342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387" y="230937"/>
            <a:ext cx="5970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22 июня 1941 года </a:t>
            </a:r>
            <a:r>
              <a:rPr lang="ru-RU" dirty="0"/>
              <a:t>в 4 утра без объявления войны фашистская Германия и её союзники напали на Советский Союз. </a:t>
            </a:r>
            <a:r>
              <a:rPr lang="ru-RU" dirty="0" smtClean="0"/>
              <a:t>Началась </a:t>
            </a:r>
            <a:r>
              <a:rPr lang="ru-RU" dirty="0"/>
              <a:t>Великая Отечественная война.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9031" y="2771123"/>
            <a:ext cx="57714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/>
              <a:t>Я родился </a:t>
            </a:r>
            <a:r>
              <a:rPr lang="ru-RU" dirty="0" smtClean="0"/>
              <a:t>ровно через 64 года: 22 </a:t>
            </a:r>
            <a:r>
              <a:rPr lang="ru-RU" dirty="0"/>
              <a:t>июня 2005 года. </a:t>
            </a:r>
            <a:endParaRPr lang="ru-RU" dirty="0" smtClean="0"/>
          </a:p>
          <a:p>
            <a:r>
              <a:rPr lang="ru-RU" dirty="0" smtClean="0"/>
              <a:t>В день </a:t>
            </a:r>
            <a:r>
              <a:rPr lang="ru-RU" dirty="0"/>
              <a:t>моего рождения </a:t>
            </a:r>
            <a:r>
              <a:rPr lang="ru-RU" dirty="0" smtClean="0"/>
              <a:t>вся страна и наша семья всегда вспоминает поколение людей, давших нам счастливую мирную жизнь.</a:t>
            </a:r>
          </a:p>
          <a:p>
            <a:pPr indent="457200" algn="just"/>
            <a:r>
              <a:rPr lang="ru-RU" dirty="0" smtClean="0"/>
              <a:t>Мой дедушка Саша также стал офицером – сейчас он полковник в отставке. У нас династия военных. Я не застал в живых своих прадедушек и прабабушек, но мне интересна их жизнь. Мои дедушка и бабушка много мне рассказывали о них.</a:t>
            </a:r>
          </a:p>
          <a:p>
            <a:pPr indent="457200" algn="just"/>
            <a:r>
              <a:rPr lang="ru-RU" dirty="0" smtClean="0"/>
              <a:t>Я хочу рассказать о </a:t>
            </a:r>
            <a:r>
              <a:rPr lang="ru-RU" dirty="0"/>
              <a:t>своем героическом прадеде Кирсанове Владимире Михайловиче, </a:t>
            </a:r>
            <a:r>
              <a:rPr lang="ru-RU" dirty="0" smtClean="0"/>
              <a:t>генерале-</a:t>
            </a:r>
            <a:r>
              <a:rPr lang="ru-RU" dirty="0"/>
              <a:t>майоре авиации, Герое Советского Союза.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8456" y="1361670"/>
            <a:ext cx="2342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Тот самый длинный день в году</a:t>
            </a:r>
            <a:r>
              <a:rPr lang="ru-RU" sz="1200" dirty="0"/>
              <a:t> </a:t>
            </a:r>
          </a:p>
          <a:p>
            <a:r>
              <a:rPr lang="ru-RU" sz="1200" i="1" dirty="0"/>
              <a:t>С его безоблачной погодой</a:t>
            </a:r>
            <a:r>
              <a:rPr lang="ru-RU" sz="1200" dirty="0"/>
              <a:t> </a:t>
            </a:r>
          </a:p>
          <a:p>
            <a:r>
              <a:rPr lang="ru-RU" sz="1200" i="1" dirty="0"/>
              <a:t>Нам выдал общую беду</a:t>
            </a:r>
            <a:r>
              <a:rPr lang="ru-RU" sz="1200" dirty="0"/>
              <a:t> </a:t>
            </a:r>
          </a:p>
          <a:p>
            <a:r>
              <a:rPr lang="ru-RU" sz="1200" i="1" dirty="0"/>
              <a:t>На всех, на все четыре года.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 smtClean="0"/>
              <a:t>	Константин </a:t>
            </a:r>
            <a:r>
              <a:rPr lang="ru-RU" sz="1200" dirty="0"/>
              <a:t>Симонов	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5</a:t>
            </a:fld>
            <a:endParaRPr lang="en-US"/>
          </a:p>
        </p:txBody>
      </p:sp>
      <p:pic>
        <p:nvPicPr>
          <p:cNvPr id="8" name="Изображение 7" descr="КирсановВМ-мол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84" y="3281680"/>
            <a:ext cx="1954227" cy="278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645058" y="736358"/>
            <a:ext cx="7519270" cy="5641408"/>
          </a:xfrm>
          <a:prstGeom prst="rect">
            <a:avLst/>
          </a:prstGeom>
        </p:spPr>
      </p:pic>
      <p:pic>
        <p:nvPicPr>
          <p:cNvPr id="2" name="Изображение 1" descr="Кирсанов-пилот1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911" y="517233"/>
            <a:ext cx="1658112" cy="2255520"/>
          </a:xfrm>
          <a:prstGeom prst="rect">
            <a:avLst/>
          </a:prstGeom>
        </p:spPr>
      </p:pic>
      <p:pic>
        <p:nvPicPr>
          <p:cNvPr id="3" name="Изображение 2" descr="Кирсанов-пилот2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023" y="517233"/>
            <a:ext cx="1703832" cy="2273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7911" y="2791041"/>
            <a:ext cx="3361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/>
              <a:t>Дорогим родителям от любящего сына Вовки. Папа! Помните меня   </a:t>
            </a:r>
            <a:r>
              <a:rPr lang="ru-RU" sz="1400" b="1" i="1" dirty="0" err="1" smtClean="0"/>
              <a:t>В.Кирсанов</a:t>
            </a:r>
            <a:endParaRPr lang="ru-RU" sz="14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5058" y="1335190"/>
            <a:ext cx="4742853" cy="4736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ru-RU" dirty="0"/>
              <a:t>Мой прадед, Кирсанов Владимир Михайлович, генерал-майор Военно-воздушных сил Советской Армии, Герой Советского Союза, родился </a:t>
            </a:r>
            <a:r>
              <a:rPr lang="ru-RU" dirty="0" smtClean="0"/>
              <a:t>25 августа 1923 года </a:t>
            </a:r>
            <a:r>
              <a:rPr lang="ru-RU" dirty="0"/>
              <a:t>в семье военнослужащих. В 1941 году он окончил школу в Ленинграде и одновременно Ленинградский аэроклуб. После войны в Испании многие мальчишки мечтали стать летчиками и действительно или стали. Когда началась война, прадед, которому еще не исполнилось 18 лет, пошел добровольцем. Но его </a:t>
            </a:r>
            <a:r>
              <a:rPr lang="ru-RU" dirty="0" smtClean="0"/>
              <a:t>направили </a:t>
            </a:r>
            <a:r>
              <a:rPr lang="ru-RU" dirty="0"/>
              <a:t>в </a:t>
            </a:r>
            <a:r>
              <a:rPr lang="ru-RU" dirty="0" err="1"/>
              <a:t>Батайскую</a:t>
            </a:r>
            <a:r>
              <a:rPr lang="ru-RU" dirty="0"/>
              <a:t> военно-авиационную школу пилотов, которую он окончил в 1942 году.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2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5462" y="302422"/>
            <a:ext cx="3831190" cy="3074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ru-RU" dirty="0"/>
              <a:t>Прадед Володя сохранил об этом периоде жизни самые светлые воспоминания. Ребята мечтали скорее попасть на фронт. И действительно, их быстро обучали азам и давали путевку в небо. Мы все видели фильмы «В бой идут одни старики» и «Хроники пикирующего бомбардировщика».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018" y="480523"/>
            <a:ext cx="3903550" cy="2130223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62" y="3600325"/>
            <a:ext cx="3596237" cy="22116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11699" y="3258826"/>
            <a:ext cx="4572000" cy="274229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ru-RU" dirty="0"/>
              <a:t>Это были его любимые фильмы. Прадед и его фронтовые друзья, дружбу с которыми он пронес через всю жизнь, часто грустили, пересматривая эти фильмы. Это была их жизнь, их молодость, их война. К сожалению мой прадед рано ушел из жизни, и многие его воспоминания и события ушли вместе с ним.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9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70449" y="344171"/>
            <a:ext cx="7853248" cy="3407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ru-RU" dirty="0" smtClean="0"/>
              <a:t>Мой прадед служил в 502 Штурмовом авиационном Таманском полку, сформированном в 1941 году. Боевой путь моего прадедушки был очень ярким. Они, молодые ребята-летчики, несли победу на своих крыльях.</a:t>
            </a:r>
          </a:p>
          <a:p>
            <a:pPr indent="457200">
              <a:lnSpc>
                <a:spcPct val="120000"/>
              </a:lnSpc>
            </a:pPr>
            <a:r>
              <a:rPr lang="ru-RU" dirty="0" smtClean="0"/>
              <a:t>Владимир Михайлович прошел войну на нашем боевом штурмовике «ИЛ-2» </a:t>
            </a:r>
            <a:r>
              <a:rPr lang="ru-RU" dirty="0"/>
              <a:t>с января 1943 года: он воевал на Северо-Кавказском, Южном, 4-ом Украинском, Ленинградском и 2-м Прибалтийском фронтах. </a:t>
            </a:r>
          </a:p>
          <a:p>
            <a:pPr indent="457200">
              <a:lnSpc>
                <a:spcPct val="120000"/>
              </a:lnSpc>
            </a:pPr>
            <a:r>
              <a:rPr lang="ru-RU" dirty="0" smtClean="0"/>
              <a:t>Войну </a:t>
            </a:r>
            <a:r>
              <a:rPr lang="ru-RU" dirty="0"/>
              <a:t>он закончил в звании Старшего лейтенанта – командовал звеном 15-ой Воздушной армии штурмового авиаполка 2-го Прибалтийского фронта. За время войны он совершил 181 боевой вылет, нанес большие потери технике и живой силе противника.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489" y="3744798"/>
            <a:ext cx="3578031" cy="2146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6896" y="5891617"/>
            <a:ext cx="398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/>
              <a:t>Советский штурмовик ИЛ-2, </a:t>
            </a:r>
            <a:br>
              <a:rPr lang="ru-RU" sz="1400" b="1" i="1" dirty="0" smtClean="0"/>
            </a:br>
            <a:r>
              <a:rPr lang="ru-RU" sz="1400" b="1" i="1" dirty="0" smtClean="0"/>
              <a:t>на котором прадедушка прошел войну</a:t>
            </a:r>
            <a:endParaRPr lang="ru-RU" sz="1400" b="1" i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734" y="490906"/>
            <a:ext cx="741659" cy="134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7393" y="481554"/>
            <a:ext cx="712601" cy="135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994" y="481554"/>
            <a:ext cx="650901" cy="135532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895" y="481554"/>
            <a:ext cx="650901" cy="135532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796" y="481554"/>
            <a:ext cx="650901" cy="135532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5734" y="1850348"/>
            <a:ext cx="684223" cy="72185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82103" y="1849401"/>
            <a:ext cx="780164" cy="81408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0813" y="1849401"/>
            <a:ext cx="780164" cy="81408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92141" y="1836880"/>
            <a:ext cx="774737" cy="83604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169" y="2672927"/>
            <a:ext cx="753867" cy="753114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40" y="2672927"/>
            <a:ext cx="753867" cy="753114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998" y="2663485"/>
            <a:ext cx="753867" cy="7531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5734" y="3693490"/>
            <a:ext cx="4613403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ru-RU" dirty="0"/>
              <a:t>Указом Президиума Верховного Совета СССР от 18 августа 1945 года </a:t>
            </a:r>
            <a:r>
              <a:rPr lang="ru-RU" dirty="0" smtClean="0"/>
              <a:t>Кирсанову Владимиру Михайловичу  </a:t>
            </a:r>
            <a:br>
              <a:rPr lang="ru-RU" dirty="0" smtClean="0"/>
            </a:br>
            <a:r>
              <a:rPr lang="ru-RU" dirty="0" smtClean="0"/>
              <a:t>было </a:t>
            </a:r>
            <a:r>
              <a:rPr lang="ru-RU" dirty="0"/>
              <a:t>присвоено высокое звание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Героя </a:t>
            </a:r>
            <a:r>
              <a:rPr lang="ru-RU" b="1" dirty="0"/>
              <a:t>Советского Союза</a:t>
            </a:r>
            <a:r>
              <a:rPr lang="ru-RU" dirty="0"/>
              <a:t> с вручением Ордена Ленина и медали «Золотая Звезда».</a:t>
            </a:r>
          </a:p>
        </p:txBody>
      </p:sp>
      <p:pic>
        <p:nvPicPr>
          <p:cNvPr id="16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2689" y="490906"/>
            <a:ext cx="2956391" cy="443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8"/>
          <p:cNvPicPr>
            <a:picLocks noChangeAspect="1"/>
          </p:cNvPicPr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6579" y="481554"/>
            <a:ext cx="1159069" cy="1977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радиция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Традиция.thmx</Template>
  <TotalTime>3718</TotalTime>
  <Words>1031</Words>
  <Application>Microsoft Macintosh PowerPoint</Application>
  <PresentationFormat>Экран (4:3)</PresentationFormat>
  <Paragraphs>61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Традиция</vt:lpstr>
      <vt:lpstr>Память и гордость  нашей семьи.  71  годовщине Великой Победы посвящается…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Alexandra</dc:creator>
  <cp:lastModifiedBy>Alexandra</cp:lastModifiedBy>
  <cp:revision>117</cp:revision>
  <cp:lastPrinted>2014-12-14T16:36:08Z</cp:lastPrinted>
  <dcterms:created xsi:type="dcterms:W3CDTF">2014-12-03T14:32:32Z</dcterms:created>
  <dcterms:modified xsi:type="dcterms:W3CDTF">2016-01-14T11:50:00Z</dcterms:modified>
</cp:coreProperties>
</file>