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64" r:id="rId2"/>
    <p:sldId id="259" r:id="rId3"/>
    <p:sldId id="273" r:id="rId4"/>
    <p:sldId id="274" r:id="rId5"/>
    <p:sldId id="257" r:id="rId6"/>
    <p:sldId id="275" r:id="rId7"/>
    <p:sldId id="276" r:id="rId8"/>
    <p:sldId id="277" r:id="rId9"/>
    <p:sldId id="278" r:id="rId10"/>
    <p:sldId id="279" r:id="rId11"/>
    <p:sldId id="260" r:id="rId12"/>
    <p:sldId id="261" r:id="rId13"/>
    <p:sldId id="280" r:id="rId14"/>
    <p:sldId id="281" r:id="rId15"/>
    <p:sldId id="282" r:id="rId16"/>
    <p:sldId id="283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58373D0-3F90-4F32-8522-1A484C8B1ED4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59EE016-358D-41CF-AF21-298A9429BB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07F2EF-ED51-4F8A-AD9D-C745413FD8BB}" type="slidenum">
              <a:rPr lang="ru-RU"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 военнопленных</a:t>
            </a:r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80B1921-0732-4ED7-AA71-81951364A838}" type="slidenum">
              <a:rPr lang="ru-RU"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омощь</a:t>
            </a:r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10E9B7D-82D7-43BF-B912-49144D200B10}" type="slidenum">
              <a:rPr lang="ru-RU"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 бомбежок</a:t>
            </a:r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268848-C2DD-4EFF-818A-BF51A01AF41C}" type="slidenum">
              <a:rPr lang="ru-RU"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44376-0525-4CA3-83D8-9E297FAA9F77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47CD7-C18A-4307-8CB7-E616D1A202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5BF5E-0293-4999-84CB-82DA357518AA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28F3D-0A20-4695-94C3-8216A95C74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23320-AA89-4204-9E49-9D3925D429D2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6A5C0-BEFB-42ED-84A2-D00A9CA2F2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9C7E8-3D4E-4F11-8842-E23603EBF888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20CC4-9AE3-4280-8570-E70CA1B2DA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53A60-86EB-4DBF-92BF-6797168B0E7B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C57CD-3F7E-400A-80DA-9F20AD5DEE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38F6B-7228-4026-9FEB-01CF135A7874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B6934-AD23-44C9-9741-6BA76E39C7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7E48B-292D-48E1-B4E4-E139487482EA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13E13-7497-4759-B57D-45D6E55795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8828F-37AF-45CB-8E83-495331B0933E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5764E-A82C-47F9-9CC2-13CC0F2300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4415A-8493-4528-8FF6-ACEFEBF707FB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84140-BEB6-4A49-97A3-7B6B39C58A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FE36F-9A39-485D-870A-4E3D1A1666D6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A77D1-17F3-4429-AD17-2DDB33DF66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60168-C485-402A-A854-04572936CDF0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FA74F-D568-455F-95CA-62AD035C34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56FC5A3-03BA-4D10-979D-18FBE4BACDC4}" type="datetimeFigureOut">
              <a:rPr lang="ru-RU"/>
              <a:pPr>
                <a:defRPr/>
              </a:pPr>
              <a:t>19.01.2016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E32536F-B0A9-4396-9497-E0B134DFEC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1428750" y="274638"/>
            <a:ext cx="7258050" cy="93980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433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785938"/>
            <a:ext cx="7389812" cy="46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3438" y="1844675"/>
            <a:ext cx="4125912" cy="4525963"/>
          </a:xfrm>
        </p:spPr>
        <p:txBody>
          <a:bodyPr/>
          <a:lstStyle/>
          <a:p>
            <a:pPr>
              <a:buFontTx/>
              <a:buNone/>
            </a:pPr>
            <a:r>
              <a:rPr lang="ru-RU" sz="1600" i="1" smtClean="0">
                <a:solidFill>
                  <a:srgbClr val="0D0D0D"/>
                </a:solidFill>
              </a:rPr>
              <a:t>        </a:t>
            </a:r>
            <a:r>
              <a:rPr lang="ru-RU" sz="2000" i="1" smtClean="0">
                <a:solidFill>
                  <a:srgbClr val="0D0D0D"/>
                </a:solidFill>
              </a:rPr>
              <a:t>В настоящее время бабушка</a:t>
            </a:r>
            <a:r>
              <a:rPr lang="en-US" sz="2000" i="1" smtClean="0">
                <a:solidFill>
                  <a:srgbClr val="0D0D0D"/>
                </a:solidFill>
              </a:rPr>
              <a:t> </a:t>
            </a:r>
            <a:r>
              <a:rPr lang="ru-RU" sz="2000" i="1" smtClean="0">
                <a:solidFill>
                  <a:srgbClr val="0D0D0D"/>
                </a:solidFill>
              </a:rPr>
              <a:t>живет с нами. Война и перенесенные трудности закалили ее</a:t>
            </a:r>
            <a:r>
              <a:rPr lang="en-US" sz="2000" i="1" smtClean="0">
                <a:solidFill>
                  <a:srgbClr val="0D0D0D"/>
                </a:solidFill>
              </a:rPr>
              <a:t> </a:t>
            </a:r>
            <a:r>
              <a:rPr lang="ru-RU" sz="2000" i="1" smtClean="0">
                <a:solidFill>
                  <a:srgbClr val="0D0D0D"/>
                </a:solidFill>
              </a:rPr>
              <a:t>характер</a:t>
            </a:r>
            <a:r>
              <a:rPr lang="en-US" sz="2000" i="1" smtClean="0">
                <a:solidFill>
                  <a:srgbClr val="0D0D0D"/>
                </a:solidFill>
              </a:rPr>
              <a:t>,</a:t>
            </a:r>
            <a:r>
              <a:rPr lang="ru-RU" sz="2000" i="1" smtClean="0">
                <a:solidFill>
                  <a:srgbClr val="0D0D0D"/>
                </a:solidFill>
              </a:rPr>
              <a:t> научили оптимизму.</a:t>
            </a:r>
          </a:p>
          <a:p>
            <a:pPr>
              <a:buFontTx/>
              <a:buNone/>
            </a:pPr>
            <a:r>
              <a:rPr lang="ru-RU" sz="2000" i="1" smtClean="0">
                <a:solidFill>
                  <a:srgbClr val="0D0D0D"/>
                </a:solidFill>
              </a:rPr>
              <a:t>         Она всегда меня учит тому</a:t>
            </a:r>
            <a:r>
              <a:rPr lang="en-US" sz="2000" i="1" smtClean="0">
                <a:solidFill>
                  <a:srgbClr val="0D0D0D"/>
                </a:solidFill>
              </a:rPr>
              <a:t>,</a:t>
            </a:r>
            <a:r>
              <a:rPr lang="ru-RU" sz="2000" i="1" smtClean="0">
                <a:solidFill>
                  <a:srgbClr val="0D0D0D"/>
                </a:solidFill>
              </a:rPr>
              <a:t> что надо находить выход из любой трудной ситуации</a:t>
            </a:r>
            <a:r>
              <a:rPr lang="en-US" sz="2000" i="1" smtClean="0">
                <a:solidFill>
                  <a:srgbClr val="0D0D0D"/>
                </a:solidFill>
              </a:rPr>
              <a:t>,</a:t>
            </a:r>
            <a:r>
              <a:rPr lang="ru-RU" sz="2000" i="1" smtClean="0">
                <a:solidFill>
                  <a:srgbClr val="0D0D0D"/>
                </a:solidFill>
              </a:rPr>
              <a:t> а любое дело</a:t>
            </a:r>
            <a:r>
              <a:rPr lang="en-US" sz="2000" i="1" smtClean="0">
                <a:solidFill>
                  <a:srgbClr val="0D0D0D"/>
                </a:solidFill>
              </a:rPr>
              <a:t>,</a:t>
            </a:r>
            <a:r>
              <a:rPr lang="ru-RU" sz="2000" i="1" smtClean="0">
                <a:solidFill>
                  <a:srgbClr val="0D0D0D"/>
                </a:solidFill>
              </a:rPr>
              <a:t> будь то учеба или какое-то поручение - выполнять только хорошо!</a:t>
            </a:r>
          </a:p>
          <a:p>
            <a:pPr>
              <a:buFontTx/>
              <a:buNone/>
            </a:pPr>
            <a:r>
              <a:rPr lang="ru-RU" sz="1600" i="1" smtClean="0">
                <a:solidFill>
                  <a:srgbClr val="0D0D0D"/>
                </a:solidFill>
              </a:rPr>
              <a:t> </a:t>
            </a:r>
          </a:p>
        </p:txBody>
      </p:sp>
      <p:sp>
        <p:nvSpPr>
          <p:cNvPr id="25603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5" name="Picture 5" descr="20160119_1554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916113"/>
            <a:ext cx="3100387" cy="4135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4813" y="1773238"/>
            <a:ext cx="4483100" cy="4525962"/>
          </a:xfrm>
        </p:spPr>
        <p:txBody>
          <a:bodyPr/>
          <a:lstStyle/>
          <a:p>
            <a:pPr>
              <a:buFontTx/>
              <a:buNone/>
            </a:pPr>
            <a:r>
              <a:rPr lang="ru-RU" sz="1600" i="1" smtClean="0">
                <a:solidFill>
                  <a:srgbClr val="C00000"/>
                </a:solidFill>
              </a:rPr>
              <a:t>             </a:t>
            </a:r>
            <a:r>
              <a:rPr lang="ru-RU" sz="1800" i="1" smtClean="0">
                <a:solidFill>
                  <a:srgbClr val="C00000"/>
                </a:solidFill>
              </a:rPr>
              <a:t>Мой дедушка- КОЛЬЦОВ  АЛЕКСЕЙ  СЕРГЕЕВИЧ</a:t>
            </a:r>
            <a:r>
              <a:rPr lang="ru-RU" sz="1800" smtClean="0"/>
              <a:t> </a:t>
            </a:r>
            <a:r>
              <a:rPr lang="ru-RU" sz="1800" i="1" smtClean="0">
                <a:solidFill>
                  <a:srgbClr val="0D0D0D"/>
                </a:solidFill>
              </a:rPr>
              <a:t>1926 года рождения</a:t>
            </a:r>
            <a:r>
              <a:rPr lang="en-US" sz="1800" i="1" smtClean="0">
                <a:solidFill>
                  <a:srgbClr val="0D0D0D"/>
                </a:solidFill>
              </a:rPr>
              <a:t>,</a:t>
            </a:r>
            <a:r>
              <a:rPr lang="ru-RU" sz="1800" i="1" smtClean="0">
                <a:solidFill>
                  <a:srgbClr val="0D0D0D"/>
                </a:solidFill>
              </a:rPr>
              <a:t> родился и проживал до начала войны в деревне Выдрино недалеко от г. Ржева Тверской области. Когда началось наступление фашистов, деревню начали сильно бомбить и Алексей оказался в рядах наших бойцов. Он стал сыном полка.</a:t>
            </a:r>
          </a:p>
          <a:p>
            <a:pPr>
              <a:buFontTx/>
              <a:buNone/>
            </a:pPr>
            <a:r>
              <a:rPr lang="ru-RU" sz="1800" i="1" smtClean="0">
                <a:solidFill>
                  <a:srgbClr val="0D0D0D"/>
                </a:solidFill>
              </a:rPr>
              <a:t>             Так начало жизненного пути моего дедушки совпало с великой борьбой советского народа против немецко-фашистских захватчиков</a:t>
            </a:r>
            <a:r>
              <a:rPr lang="en-US" sz="1800" i="1" smtClean="0">
                <a:solidFill>
                  <a:srgbClr val="0D0D0D"/>
                </a:solidFill>
              </a:rPr>
              <a:t>,</a:t>
            </a:r>
            <a:r>
              <a:rPr lang="ru-RU" sz="1800" i="1" smtClean="0">
                <a:solidFill>
                  <a:srgbClr val="0D0D0D"/>
                </a:solidFill>
              </a:rPr>
              <a:t> где он – пятнадцатилетний сын полка, в рядах славных и смелых разведчиков с честью отстаивал свободу нашей Родины.</a:t>
            </a:r>
          </a:p>
        </p:txBody>
      </p:sp>
      <p:pic>
        <p:nvPicPr>
          <p:cNvPr id="26627" name="Picture 2" descr="C:\Users\marina\Desktop\2014-01-26\003.jpg"/>
          <p:cNvPicPr>
            <a:picLocks noChangeAspect="1" noChangeArrowheads="1"/>
          </p:cNvPicPr>
          <p:nvPr/>
        </p:nvPicPr>
        <p:blipFill>
          <a:blip r:embed="rId2"/>
          <a:srcRect r="77074" b="56487"/>
          <a:stretch>
            <a:fillRect/>
          </a:stretch>
        </p:blipFill>
        <p:spPr bwMode="auto">
          <a:xfrm>
            <a:off x="214313" y="1928813"/>
            <a:ext cx="1779587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 descr="C:\Users\marina\Desktop\2014-01-26\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88" y="3214688"/>
            <a:ext cx="2160587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9063" y="1714500"/>
            <a:ext cx="4757737" cy="4584700"/>
          </a:xfrm>
        </p:spPr>
        <p:txBody>
          <a:bodyPr/>
          <a:lstStyle/>
          <a:p>
            <a:pPr>
              <a:defRPr/>
            </a:pP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Дедушка участвовал в освобождении Польши и Германии от фашизма.</a:t>
            </a:r>
          </a:p>
          <a:p>
            <a:pPr>
              <a:defRPr/>
            </a:pP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не раз смотрел смерти в глаза</a:t>
            </a:r>
            <a:r>
              <a:rPr lang="en-US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был дважды ранен</a:t>
            </a:r>
            <a:r>
              <a:rPr lang="en-US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тонул и замерзал в ледяной Висле зимой 1944 года во время наступления советских войск.</a:t>
            </a:r>
          </a:p>
          <a:p>
            <a:pPr>
              <a:defRPr/>
            </a:pPr>
            <a:endParaRPr lang="ru-RU" sz="18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85720" y="1785926"/>
            <a:ext cx="3960440" cy="2439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14282" y="4000504"/>
            <a:ext cx="3714776" cy="2499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429124" y="3857628"/>
            <a:ext cx="2407788" cy="1601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072198" y="4643446"/>
            <a:ext cx="2504545" cy="1772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57813" y="1714500"/>
            <a:ext cx="3571875" cy="4511675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После войны </a:t>
            </a:r>
            <a:r>
              <a:rPr lang="en-US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став офицером, дедушка работал в Генеральном штабе нашей армии, выполнял сложные задания командования. Он по крайней мере дважды оставался на «волосок от смерти». Дед в совершенстве владел тремя  европейскими  языками: немецким</a:t>
            </a:r>
            <a:r>
              <a:rPr lang="en-US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французским и английским.</a:t>
            </a:r>
          </a:p>
          <a:p>
            <a:pPr>
              <a:buFontTx/>
              <a:buNone/>
              <a:defRPr/>
            </a:pP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Вся его жизнь связана с родной армией. От воспитанника полка дедушка прошагал 32 года в строю и дошел до  звания - полковник Генерального штаба.</a:t>
            </a:r>
            <a:endParaRPr lang="ru-RU" sz="18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7411" name="Picture 3" descr="C:\Users\marina\Desktop\2014-01-26\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1643050"/>
            <a:ext cx="3984075" cy="3357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7410" name="Picture 2" descr="C:\Users\marina\Desktop\2014-01-26\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847963" y="3287711"/>
            <a:ext cx="2988387" cy="3088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700213"/>
            <a:ext cx="8229600" cy="4525962"/>
          </a:xfrm>
        </p:spPr>
        <p:txBody>
          <a:bodyPr/>
          <a:lstStyle/>
          <a:p>
            <a:pPr marL="0" indent="536575">
              <a:buFontTx/>
              <a:buNone/>
              <a:defRPr/>
            </a:pP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Моя мама   рассказывала мне</a:t>
            </a: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что у нас</a:t>
            </a: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когда дедушка был жив</a:t>
            </a: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была традиция:</a:t>
            </a:r>
          </a:p>
          <a:p>
            <a:pPr marL="0" indent="0">
              <a:buFontTx/>
              <a:buNone/>
              <a:defRPr/>
            </a:pP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каждый </a:t>
            </a:r>
            <a:r>
              <a:rPr lang="ru-RU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год </a:t>
            </a:r>
            <a:r>
              <a:rPr lang="ru-RU" sz="1600" i="1" dirty="0" smtClean="0">
                <a:solidFill>
                  <a:srgbClr val="C00000"/>
                </a:solidFill>
              </a:rPr>
              <a:t>9 МАЯ 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дедушкины друзья-фронтовики собирались </a:t>
            </a: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 нас дома. Они вспоминали своих друзей </a:t>
            </a: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которые  не дожили до великой ПОБЕДЫ</a:t>
            </a: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рассказывали кто как живет. А если кому-то нужна была помощь</a:t>
            </a: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все как один откликались</a:t>
            </a: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никто не оставался равнодушным.</a:t>
            </a:r>
          </a:p>
        </p:txBody>
      </p:sp>
      <p:pic>
        <p:nvPicPr>
          <p:cNvPr id="18434" name="Picture 2" descr="C:\Users\marina\Desktop\2014-01-26\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5400000">
            <a:off x="2810411" y="2261631"/>
            <a:ext cx="3408794" cy="4743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773238"/>
            <a:ext cx="8229600" cy="4525962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ru-RU" sz="1600" i="1" dirty="0" smtClean="0"/>
              <a:t>        Когда </a:t>
            </a:r>
            <a:r>
              <a:rPr lang="ru-RU" sz="1600" i="1" dirty="0"/>
              <a:t>дедушка умер, то один его друг Сергей Тихомиров </a:t>
            </a:r>
            <a:r>
              <a:rPr lang="ru-RU" sz="1600" i="1" dirty="0" smtClean="0"/>
              <a:t>(тоже сын </a:t>
            </a:r>
            <a:r>
              <a:rPr lang="ru-RU" sz="1600" i="1" dirty="0"/>
              <a:t>полка) написал стихи: </a:t>
            </a:r>
          </a:p>
          <a:p>
            <a:pPr>
              <a:buFontTx/>
              <a:buNone/>
              <a:defRPr/>
            </a:pPr>
            <a:r>
              <a:rPr lang="ru-RU" sz="1600" i="1" dirty="0" smtClean="0">
                <a:solidFill>
                  <a:srgbClr val="C00000"/>
                </a:solidFill>
              </a:rPr>
              <a:t>Не  стало друга- сердце отказало</a:t>
            </a:r>
          </a:p>
          <a:p>
            <a:pPr>
              <a:buFontTx/>
              <a:buNone/>
              <a:defRPr/>
            </a:pPr>
            <a:r>
              <a:rPr lang="ru-RU" sz="1600" i="1" dirty="0" smtClean="0">
                <a:solidFill>
                  <a:srgbClr val="C00000"/>
                </a:solidFill>
              </a:rPr>
              <a:t>А встретил я его на Висле в ту войну</a:t>
            </a:r>
          </a:p>
          <a:p>
            <a:pPr>
              <a:buFontTx/>
              <a:buNone/>
              <a:defRPr/>
            </a:pPr>
            <a:r>
              <a:rPr lang="ru-RU" sz="1600" i="1" dirty="0" smtClean="0">
                <a:solidFill>
                  <a:srgbClr val="C00000"/>
                </a:solidFill>
              </a:rPr>
              <a:t>Чудесного товарища не стало-</a:t>
            </a:r>
          </a:p>
          <a:p>
            <a:pPr>
              <a:buFontTx/>
              <a:buNone/>
              <a:defRPr/>
            </a:pPr>
            <a:r>
              <a:rPr lang="ru-RU" sz="1600" i="1" dirty="0" smtClean="0">
                <a:solidFill>
                  <a:srgbClr val="C00000"/>
                </a:solidFill>
              </a:rPr>
              <a:t>И ничего поделать не могу.</a:t>
            </a:r>
          </a:p>
          <a:p>
            <a:pPr>
              <a:buFontTx/>
              <a:buNone/>
              <a:defRPr/>
            </a:pPr>
            <a:r>
              <a:rPr lang="ru-RU" sz="1600" i="1" dirty="0" smtClean="0">
                <a:solidFill>
                  <a:srgbClr val="C00000"/>
                </a:solidFill>
              </a:rPr>
              <a:t>На фронт ушел он с русской «трехлинейкой»</a:t>
            </a:r>
          </a:p>
          <a:p>
            <a:pPr>
              <a:buFontTx/>
              <a:buNone/>
              <a:defRPr/>
            </a:pPr>
            <a:r>
              <a:rPr lang="ru-RU" sz="1600" i="1" dirty="0" smtClean="0">
                <a:solidFill>
                  <a:srgbClr val="C00000"/>
                </a:solidFill>
              </a:rPr>
              <a:t>Он родину любил и « сыном был полка»</a:t>
            </a:r>
          </a:p>
          <a:p>
            <a:pPr>
              <a:buFontTx/>
              <a:buNone/>
              <a:defRPr/>
            </a:pPr>
            <a:r>
              <a:rPr lang="ru-RU" sz="1600" i="1" dirty="0" smtClean="0">
                <a:solidFill>
                  <a:srgbClr val="C00000"/>
                </a:solidFill>
              </a:rPr>
              <a:t>Потом он взял перо</a:t>
            </a:r>
            <a:r>
              <a:rPr lang="en-US" sz="1600" i="1" dirty="0" smtClean="0">
                <a:solidFill>
                  <a:srgbClr val="C00000"/>
                </a:solidFill>
              </a:rPr>
              <a:t>,</a:t>
            </a:r>
            <a:r>
              <a:rPr lang="ru-RU" sz="1600" i="1" dirty="0" smtClean="0">
                <a:solidFill>
                  <a:srgbClr val="C00000"/>
                </a:solidFill>
              </a:rPr>
              <a:t> и написал –»ПОБЕДА»</a:t>
            </a:r>
          </a:p>
          <a:p>
            <a:pPr>
              <a:buFontTx/>
              <a:buNone/>
              <a:defRPr/>
            </a:pPr>
            <a:r>
              <a:rPr lang="ru-RU" sz="1600" i="1" dirty="0" smtClean="0">
                <a:solidFill>
                  <a:srgbClr val="C00000"/>
                </a:solidFill>
              </a:rPr>
              <a:t>На языке «заклятого врага»</a:t>
            </a:r>
          </a:p>
          <a:p>
            <a:pPr>
              <a:buFontTx/>
              <a:buNone/>
              <a:defRPr/>
            </a:pPr>
            <a:r>
              <a:rPr lang="ru-RU" sz="1600" i="1" dirty="0" smtClean="0">
                <a:solidFill>
                  <a:srgbClr val="C00000"/>
                </a:solidFill>
              </a:rPr>
              <a:t>Не выдержало сердце той нагрузки</a:t>
            </a:r>
          </a:p>
          <a:p>
            <a:pPr>
              <a:buFontTx/>
              <a:buNone/>
              <a:defRPr/>
            </a:pPr>
            <a:r>
              <a:rPr lang="ru-RU" sz="1600" i="1" dirty="0" smtClean="0">
                <a:solidFill>
                  <a:srgbClr val="C00000"/>
                </a:solidFill>
              </a:rPr>
              <a:t>Которую нам жизнь преподнесла.</a:t>
            </a:r>
          </a:p>
          <a:p>
            <a:pPr>
              <a:buFontTx/>
              <a:buNone/>
              <a:defRPr/>
            </a:pPr>
            <a:r>
              <a:rPr lang="ru-RU" sz="1600" i="1" dirty="0" smtClean="0">
                <a:solidFill>
                  <a:srgbClr val="C00000"/>
                </a:solidFill>
              </a:rPr>
              <a:t>«Полковник Алекс» был солдатом русским</a:t>
            </a:r>
          </a:p>
          <a:p>
            <a:pPr>
              <a:buFontTx/>
              <a:buNone/>
              <a:defRPr/>
            </a:pPr>
            <a:r>
              <a:rPr lang="ru-RU" sz="1600" i="1" dirty="0" smtClean="0">
                <a:solidFill>
                  <a:srgbClr val="C00000"/>
                </a:solidFill>
              </a:rPr>
              <a:t>Он помнил слово страшное «ВОЙНА»…..</a:t>
            </a:r>
          </a:p>
          <a:p>
            <a:pPr>
              <a:buFontTx/>
              <a:buNone/>
              <a:defRPr/>
            </a:pP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Я горжусь тем</a:t>
            </a: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что мой дед Кольцов Алексей Сергеевич был активным участником Великой Отечественной войны и внес достойный вклад в победу нашего народа.</a:t>
            </a:r>
          </a:p>
        </p:txBody>
      </p:sp>
      <p:pic>
        <p:nvPicPr>
          <p:cNvPr id="14339" name="Picture 3" descr="C:\Users\marina\Desktop\2014-01-26\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786446" y="2214554"/>
            <a:ext cx="2396607" cy="3479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750" y="1724025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привел примеры из истории свое</a:t>
            </a:r>
            <a:r>
              <a:rPr lang="ru-RU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й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семьи. Но так было во многих семьях</a:t>
            </a: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ведь Великая Отечественная война никого не пожалела.</a:t>
            </a:r>
          </a:p>
          <a:p>
            <a:pPr>
              <a:defRPr/>
            </a:pP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Моя семья чтит память о людях</a:t>
            </a: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которые боролись с фашизмом. А я </a:t>
            </a:r>
            <a:r>
              <a:rPr lang="ru-RU" sz="1600" i="1" dirty="0" smtClean="0">
                <a:solidFill>
                  <a:srgbClr val="C00000"/>
                </a:solidFill>
              </a:rPr>
              <a:t>БЛАГОДАРЕН 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им за мирное небо над головой</a:t>
            </a: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за возможность не бояться  бомбёжек</a:t>
            </a: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не испытывать чувство голода и страха.</a:t>
            </a:r>
          </a:p>
          <a:p>
            <a:pPr>
              <a:defRPr/>
            </a:pP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Наше поколение не должно забывать о том подвиге</a:t>
            </a: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что совершил наш народ за свободу и независимость нашей Родины.</a:t>
            </a:r>
          </a:p>
          <a:p>
            <a:pPr>
              <a:defRPr/>
            </a:pP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Мы должны всегда помнить тех</a:t>
            </a: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кто не жалел жизни</a:t>
            </a: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защищал свою отчизну до последнего.</a:t>
            </a:r>
            <a:endParaRPr lang="ru-RU" sz="16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39552" y="3986952"/>
            <a:ext cx="3888432" cy="2599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923916" y="3986952"/>
            <a:ext cx="3608524" cy="2599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713" y="1700213"/>
            <a:ext cx="8229600" cy="4525962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</a:t>
            </a:r>
            <a:r>
              <a:rPr lang="ru-RU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 дальше уходит в историю Великая Отечественная война. Поколение </a:t>
            </a:r>
            <a:r>
              <a:rPr lang="en-US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которому принадлежу я</a:t>
            </a:r>
            <a:r>
              <a:rPr lang="en-US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знает о войне</a:t>
            </a:r>
            <a:r>
              <a:rPr lang="en-US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 сожалению</a:t>
            </a:r>
            <a:r>
              <a:rPr lang="en-US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не из уст участников</a:t>
            </a:r>
            <a:r>
              <a:rPr lang="en-US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а по рассказам родителей</a:t>
            </a:r>
            <a:r>
              <a:rPr lang="en-US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учителей</a:t>
            </a:r>
            <a:r>
              <a:rPr lang="en-US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из книг и фильмов. Война не просто вписана в историю страны</a:t>
            </a:r>
            <a:r>
              <a:rPr lang="en-US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но и является отдельной главой в летописи каждой семьи. Пожалуй</a:t>
            </a:r>
            <a:r>
              <a:rPr lang="en-US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нет ни одной семьи</a:t>
            </a:r>
            <a:r>
              <a:rPr lang="en-US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 чью судьбу безжалостно не ворвалась война.</a:t>
            </a:r>
            <a:endParaRPr lang="ru-RU" sz="18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00299" y="3513808"/>
            <a:ext cx="4429156" cy="3061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5363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0525" y="1768475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ru-RU" sz="1800" b="1" i="1" smtClean="0">
                <a:solidFill>
                  <a:srgbClr val="0D0D0D"/>
                </a:solidFill>
              </a:rPr>
              <a:t>         В нашей семье я не застал в живых непосредственных участников Великой Отечественной войны</a:t>
            </a:r>
            <a:r>
              <a:rPr lang="en-US" sz="1800" b="1" i="1" smtClean="0">
                <a:solidFill>
                  <a:srgbClr val="0D0D0D"/>
                </a:solidFill>
              </a:rPr>
              <a:t>,</a:t>
            </a:r>
            <a:r>
              <a:rPr lang="ru-RU" sz="1800" b="1" i="1" smtClean="0">
                <a:solidFill>
                  <a:srgbClr val="0D0D0D"/>
                </a:solidFill>
              </a:rPr>
              <a:t> но след ее ощутим и память о ней передается от старших поколений. Мой дедушка прошел всю войну, чудом остался жив и умер в 1996 году</a:t>
            </a:r>
            <a:r>
              <a:rPr lang="en-US" sz="1800" b="1" i="1" smtClean="0">
                <a:solidFill>
                  <a:srgbClr val="0D0D0D"/>
                </a:solidFill>
              </a:rPr>
              <a:t>,</a:t>
            </a:r>
            <a:r>
              <a:rPr lang="ru-RU" sz="1800" b="1" i="1" smtClean="0">
                <a:solidFill>
                  <a:srgbClr val="0D0D0D"/>
                </a:solidFill>
              </a:rPr>
              <a:t> когда меня не было на свете. Но до сих пор жива бабушка</a:t>
            </a:r>
            <a:r>
              <a:rPr lang="en-US" sz="1800" b="1" i="1" smtClean="0">
                <a:solidFill>
                  <a:srgbClr val="0D0D0D"/>
                </a:solidFill>
              </a:rPr>
              <a:t>,</a:t>
            </a:r>
            <a:r>
              <a:rPr lang="ru-RU" sz="1800" b="1" i="1" smtClean="0">
                <a:solidFill>
                  <a:srgbClr val="0D0D0D"/>
                </a:solidFill>
              </a:rPr>
              <a:t> которая является очевидцем тех страшных событий.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000628" y="3286124"/>
            <a:ext cx="3286148" cy="2582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84628" y="3536865"/>
            <a:ext cx="3858810" cy="2606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638" y="1989138"/>
            <a:ext cx="4486275" cy="4525962"/>
          </a:xfrm>
        </p:spPr>
        <p:txBody>
          <a:bodyPr/>
          <a:lstStyle/>
          <a:p>
            <a:pPr marL="0" indent="354013">
              <a:buFontTx/>
              <a:buNone/>
            </a:pPr>
            <a:r>
              <a:rPr lang="ru-RU" sz="2400" b="1" i="1" smtClean="0">
                <a:solidFill>
                  <a:srgbClr val="0D0D0D"/>
                </a:solidFill>
              </a:rPr>
              <a:t>Источники семейной памяти о войне – рассказы бабушки о своем военном детстве</a:t>
            </a:r>
            <a:r>
              <a:rPr lang="en-US" sz="2400" b="1" i="1" smtClean="0">
                <a:solidFill>
                  <a:srgbClr val="0D0D0D"/>
                </a:solidFill>
              </a:rPr>
              <a:t>,</a:t>
            </a:r>
            <a:r>
              <a:rPr lang="ru-RU" sz="2400" b="1" i="1" smtClean="0">
                <a:solidFill>
                  <a:srgbClr val="0D0D0D"/>
                </a:solidFill>
              </a:rPr>
              <a:t> рассказы мамы и бабушки про дедушку и боевые награды деда, хранящиеся в семье.</a:t>
            </a:r>
          </a:p>
        </p:txBody>
      </p:sp>
      <p:pic>
        <p:nvPicPr>
          <p:cNvPr id="17420" name="Picture 12" descr="20160119_1944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916113"/>
            <a:ext cx="3238500" cy="4319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0375" y="1857375"/>
            <a:ext cx="5686425" cy="4268788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ru-RU" i="1" dirty="0" smtClean="0">
                <a:solidFill>
                  <a:srgbClr val="C00000"/>
                </a:solidFill>
              </a:rPr>
              <a:t>Моя бабушка   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ru-RU" sz="2400" b="1" i="1" dirty="0" smtClean="0">
                <a:solidFill>
                  <a:srgbClr val="C00000"/>
                </a:solidFill>
              </a:rPr>
              <a:t>Сафонова  Евдокия  Григорьевна</a:t>
            </a:r>
            <a:r>
              <a:rPr lang="ru-RU" sz="2000" b="1" i="1" dirty="0" smtClean="0">
                <a:solidFill>
                  <a:srgbClr val="C00000"/>
                </a:solidFill>
              </a:rPr>
              <a:t> 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1931 года рождения</a:t>
            </a:r>
            <a:r>
              <a:rPr lang="en-US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русская</a:t>
            </a:r>
            <a:r>
              <a:rPr lang="en-US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уроженка деревни </a:t>
            </a:r>
            <a:r>
              <a:rPr lang="en-US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Добромино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Глинковского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района</a:t>
            </a:r>
            <a:r>
              <a:rPr lang="en-US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</a:t>
            </a:r>
            <a:r>
              <a:rPr lang="ru-RU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моленской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области относится  к поколению «Дети войны».</a:t>
            </a:r>
            <a:endParaRPr lang="ru-RU" sz="20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215074" y="4071942"/>
            <a:ext cx="2517527" cy="1824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571868" y="3714752"/>
            <a:ext cx="2018977" cy="2894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72625" y="4500563"/>
            <a:ext cx="2419350" cy="1585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9462" name="Picture 5" descr="C:\Users\marina\Desktop\2014-01-26\0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2500313"/>
            <a:ext cx="2601913" cy="376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6063" y="1714500"/>
            <a:ext cx="6143625" cy="4511675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Когда началась война, моей бабушке было 10 лет. Сейчас ей 84 года</a:t>
            </a:r>
            <a:r>
              <a:rPr lang="en-US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но несмотря на свой преклонный возраст</a:t>
            </a:r>
            <a:r>
              <a:rPr lang="en-US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она все помнит</a:t>
            </a:r>
            <a:r>
              <a:rPr lang="en-US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что связано со словом война. Несколько этих воспоминаний я хочу вам рассказать.</a:t>
            </a:r>
          </a:p>
          <a:p>
            <a:pPr>
              <a:buFontTx/>
              <a:buNone/>
              <a:defRPr/>
            </a:pP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Фашисты заняли их деревню в 1941 году. Многие жители ушли в партизаны. Немецкие солдаты ходили по домам и забирали яйца</a:t>
            </a:r>
            <a:r>
              <a:rPr lang="en-US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молоко</a:t>
            </a:r>
            <a:r>
              <a:rPr lang="en-US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а чуть позже и весь скот. Местные жители жили впроголодь.</a:t>
            </a:r>
          </a:p>
          <a:p>
            <a:pPr>
              <a:buFontTx/>
              <a:buNone/>
              <a:defRPr/>
            </a:pP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Особое место в своих рассказах бабушка отводит своей маме</a:t>
            </a:r>
            <a:r>
              <a:rPr lang="en-US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а моей </a:t>
            </a:r>
            <a:r>
              <a:rPr lang="ru-RU" sz="1800" i="1" dirty="0" smtClean="0">
                <a:solidFill>
                  <a:srgbClr val="FF0000"/>
                </a:solidFill>
              </a:rPr>
              <a:t>прабабушке - АГРИППИНЕ  ЕФИМОВНЕ   СОЛОДУХИНОЙ. </a:t>
            </a: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Слушая ее  рассказы и держа перед собой сохранившиеся фотографии прабабушки</a:t>
            </a:r>
            <a:r>
              <a:rPr lang="en-US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я не могу понять</a:t>
            </a:r>
            <a:r>
              <a:rPr lang="en-US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такая хрупкая женщина не испугалась немцев? Она активно помогала партизанам</a:t>
            </a:r>
            <a:r>
              <a:rPr lang="en-US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у нее даже был псевдоним  «Сергеева».</a:t>
            </a:r>
            <a:endParaRPr lang="ru-RU" sz="18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786974" y="785794"/>
            <a:ext cx="2559744" cy="1769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644098" y="3500438"/>
            <a:ext cx="3236913" cy="2243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8196" name="Picture 4" descr="C:\Users\marina\Desktop\2014-01-26 22\22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14282" y="1928802"/>
            <a:ext cx="2643206" cy="3820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20485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4688" y="1643063"/>
            <a:ext cx="5929312" cy="4297362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Однажды через их деревню гнали колонну советских военнопленных. На ночь немцы расселили их по домам местных жителей и в их дом поселили  семь человек. Наступило утро. Мама моей бабушки была во дворе</a:t>
            </a:r>
            <a:r>
              <a:rPr lang="en-US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занималась какими-то делами. Немцы стали ходить по домам и собирать всех военнопленных</a:t>
            </a:r>
            <a:r>
              <a:rPr lang="en-US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которых они на ночь расселили по домам. А  к их дому подошел только один немецкий солдат и не заходя в дом спросил: « Матка</a:t>
            </a:r>
            <a:r>
              <a:rPr lang="en-US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солдат есть?»  Прабабушка посмотрела на него и спокойным голосом ответила</a:t>
            </a:r>
            <a:r>
              <a:rPr lang="en-US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</a:t>
            </a:r>
            <a:r>
              <a:rPr lang="en-US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нет. Когда немец ушел</a:t>
            </a:r>
            <a:r>
              <a:rPr lang="en-US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Агр</a:t>
            </a:r>
            <a:r>
              <a:rPr lang="ru-RU" sz="1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и</a:t>
            </a:r>
            <a:r>
              <a:rPr lang="ru-RU" sz="1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ппина</a:t>
            </a: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Ефимовна вбежала в дом  и сказала:  «Не знаю</a:t>
            </a:r>
            <a:r>
              <a:rPr lang="en-US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сыночки</a:t>
            </a:r>
            <a:r>
              <a:rPr lang="en-US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спасла я вас или погубила» - и все солдатам  рассказала. Солдаты стали обнимать  и целовать ее. Затем прабабушка собрала по соседям гражданскую одежду для военнопленных и помогла им ночью уйти в лес к   партизанам.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14282" y="1785926"/>
            <a:ext cx="3220176" cy="2071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85720" y="4214818"/>
            <a:ext cx="3140428" cy="1843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773238"/>
            <a:ext cx="8229600" cy="4525962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</a:t>
            </a:r>
            <a:r>
              <a:rPr lang="ru-RU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Моя </a:t>
            </a:r>
            <a:r>
              <a: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бабушка </a:t>
            </a:r>
            <a:r>
              <a:rPr lang="ru-RU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 слезами и горечью вспоминает </a:t>
            </a:r>
            <a:r>
              <a: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 том</a:t>
            </a:r>
            <a:r>
              <a:rPr lang="ru-RU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что </a:t>
            </a:r>
            <a:r>
              <a: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фашисты сделали с жителями соседней деревни </a:t>
            </a:r>
            <a:r>
              <a:rPr lang="ru-RU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Шилово. </a:t>
            </a:r>
            <a:r>
              <a: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27 марта 1943 года </a:t>
            </a:r>
            <a:r>
              <a:rPr lang="ru-RU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они </a:t>
            </a:r>
            <a:r>
              <a: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собрали всех жителей деревни в два дома и подожгли. Все 112 человек сгорели </a:t>
            </a:r>
            <a:r>
              <a:rPr lang="ru-RU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заживо.</a:t>
            </a:r>
            <a:endParaRPr lang="ru-RU" sz="20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355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88" y="3214688"/>
            <a:ext cx="4618037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57813" y="1857375"/>
            <a:ext cx="3571875" cy="43688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Много разных историй о войне мне рассказывала и рассказывает моя бабушка. Мне кажется</a:t>
            </a: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что если  все ее истории собрать вместе </a:t>
            </a: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 может получиться хороший многосерийный фильм</a:t>
            </a: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основанный на реальных событиях.                                                 Бабушка приходила к нам в класс и рассказывала</a:t>
            </a: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что она помнит о войне. Ребята нашего класса с большим интересом слушали ее</a:t>
            </a: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а после того</a:t>
            </a: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как бабушка закончила рассказывать</a:t>
            </a: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задавали  ей много вопросов</a:t>
            </a: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 которые она с удовольствием отвечала.</a:t>
            </a:r>
          </a:p>
        </p:txBody>
      </p:sp>
      <p:pic>
        <p:nvPicPr>
          <p:cNvPr id="24579" name="Picture 2" descr="G:\Проект\Фото00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3929063"/>
            <a:ext cx="3292475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 descr="G:\Проект\Фото0037.jpg"/>
          <p:cNvPicPr>
            <a:picLocks noChangeAspect="1" noChangeArrowheads="1"/>
          </p:cNvPicPr>
          <p:nvPr/>
        </p:nvPicPr>
        <p:blipFill>
          <a:blip r:embed="rId3"/>
          <a:srcRect l="24168" r="8028"/>
          <a:stretch>
            <a:fillRect/>
          </a:stretch>
        </p:blipFill>
        <p:spPr bwMode="auto">
          <a:xfrm>
            <a:off x="2857500" y="1857375"/>
            <a:ext cx="2427288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C:\Users\marina\Desktop\2014-01-26\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57158" y="1785926"/>
            <a:ext cx="2103279" cy="2931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 мая_07">
  <a:themeElements>
    <a:clrScheme name="9 мая_07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9 мая_07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 мая_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День Победы_04</Template>
  <TotalTime>1428</TotalTime>
  <Words>954</Words>
  <Application>Microsoft Office PowerPoint</Application>
  <PresentationFormat>Экран (4:3)</PresentationFormat>
  <Paragraphs>48</Paragraphs>
  <Slides>16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Times New Roman</vt:lpstr>
      <vt:lpstr>Arial</vt:lpstr>
      <vt:lpstr>Calibri</vt:lpstr>
      <vt:lpstr>9 мая_07</vt:lpstr>
      <vt:lpstr>Слайд 1</vt:lpstr>
      <vt:lpstr>Слайд 2</vt:lpstr>
      <vt:lpstr>Слайд 3</vt:lpstr>
      <vt:lpstr>Слайд 4</vt:lpstr>
      <vt:lpstr> </vt:lpstr>
      <vt:lpstr>Слайд 6</vt:lpstr>
      <vt:lpstr>О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marina</dc:creator>
  <cp:lastModifiedBy>123456ёёёё</cp:lastModifiedBy>
  <cp:revision>92</cp:revision>
  <dcterms:created xsi:type="dcterms:W3CDTF">2014-01-23T06:37:36Z</dcterms:created>
  <dcterms:modified xsi:type="dcterms:W3CDTF">2016-01-19T17:59:31Z</dcterms:modified>
</cp:coreProperties>
</file>