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14"/>
  </p:notesMasterIdLst>
  <p:sldIdLst>
    <p:sldId id="257" r:id="rId2"/>
    <p:sldId id="268" r:id="rId3"/>
    <p:sldId id="271" r:id="rId4"/>
    <p:sldId id="272" r:id="rId5"/>
    <p:sldId id="270" r:id="rId6"/>
    <p:sldId id="275" r:id="rId7"/>
    <p:sldId id="276" r:id="rId8"/>
    <p:sldId id="273" r:id="rId9"/>
    <p:sldId id="280" r:id="rId10"/>
    <p:sldId id="282" r:id="rId11"/>
    <p:sldId id="277" r:id="rId12"/>
    <p:sldId id="284"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rebuchet MS" pitchFamily="34" charset="0"/>
        <a:ea typeface="+mn-ea"/>
        <a:cs typeface="+mn-cs"/>
      </a:defRPr>
    </a:lvl1pPr>
    <a:lvl2pPr marL="457200" algn="l" rtl="0" fontAlgn="base">
      <a:spcBef>
        <a:spcPct val="0"/>
      </a:spcBef>
      <a:spcAft>
        <a:spcPct val="0"/>
      </a:spcAft>
      <a:defRPr kern="1200">
        <a:solidFill>
          <a:schemeClr val="tx1"/>
        </a:solidFill>
        <a:latin typeface="Trebuchet MS" pitchFamily="34" charset="0"/>
        <a:ea typeface="+mn-ea"/>
        <a:cs typeface="+mn-cs"/>
      </a:defRPr>
    </a:lvl2pPr>
    <a:lvl3pPr marL="914400" algn="l" rtl="0" fontAlgn="base">
      <a:spcBef>
        <a:spcPct val="0"/>
      </a:spcBef>
      <a:spcAft>
        <a:spcPct val="0"/>
      </a:spcAft>
      <a:defRPr kern="1200">
        <a:solidFill>
          <a:schemeClr val="tx1"/>
        </a:solidFill>
        <a:latin typeface="Trebuchet MS" pitchFamily="34" charset="0"/>
        <a:ea typeface="+mn-ea"/>
        <a:cs typeface="+mn-cs"/>
      </a:defRPr>
    </a:lvl3pPr>
    <a:lvl4pPr marL="1371600" algn="l" rtl="0" fontAlgn="base">
      <a:spcBef>
        <a:spcPct val="0"/>
      </a:spcBef>
      <a:spcAft>
        <a:spcPct val="0"/>
      </a:spcAft>
      <a:defRPr kern="1200">
        <a:solidFill>
          <a:schemeClr val="tx1"/>
        </a:solidFill>
        <a:latin typeface="Trebuchet MS" pitchFamily="34" charset="0"/>
        <a:ea typeface="+mn-ea"/>
        <a:cs typeface="+mn-cs"/>
      </a:defRPr>
    </a:lvl4pPr>
    <a:lvl5pPr marL="1828800" algn="l" rtl="0" fontAlgn="base">
      <a:spcBef>
        <a:spcPct val="0"/>
      </a:spcBef>
      <a:spcAft>
        <a:spcPct val="0"/>
      </a:spcAft>
      <a:defRPr kern="1200">
        <a:solidFill>
          <a:schemeClr val="tx1"/>
        </a:solidFill>
        <a:latin typeface="Trebuchet MS" pitchFamily="34" charset="0"/>
        <a:ea typeface="+mn-ea"/>
        <a:cs typeface="+mn-cs"/>
      </a:defRPr>
    </a:lvl5pPr>
    <a:lvl6pPr marL="2286000" algn="l" defTabSz="914400" rtl="0" eaLnBrk="1" latinLnBrk="0" hangingPunct="1">
      <a:defRPr kern="1200">
        <a:solidFill>
          <a:schemeClr val="tx1"/>
        </a:solidFill>
        <a:latin typeface="Trebuchet MS" pitchFamily="34" charset="0"/>
        <a:ea typeface="+mn-ea"/>
        <a:cs typeface="+mn-cs"/>
      </a:defRPr>
    </a:lvl6pPr>
    <a:lvl7pPr marL="2743200" algn="l" defTabSz="914400" rtl="0" eaLnBrk="1" latinLnBrk="0" hangingPunct="1">
      <a:defRPr kern="1200">
        <a:solidFill>
          <a:schemeClr val="tx1"/>
        </a:solidFill>
        <a:latin typeface="Trebuchet MS" pitchFamily="34" charset="0"/>
        <a:ea typeface="+mn-ea"/>
        <a:cs typeface="+mn-cs"/>
      </a:defRPr>
    </a:lvl7pPr>
    <a:lvl8pPr marL="3200400" algn="l" defTabSz="914400" rtl="0" eaLnBrk="1" latinLnBrk="0" hangingPunct="1">
      <a:defRPr kern="1200">
        <a:solidFill>
          <a:schemeClr val="tx1"/>
        </a:solidFill>
        <a:latin typeface="Trebuchet MS" pitchFamily="34" charset="0"/>
        <a:ea typeface="+mn-ea"/>
        <a:cs typeface="+mn-cs"/>
      </a:defRPr>
    </a:lvl8pPr>
    <a:lvl9pPr marL="3657600" algn="l" defTabSz="914400" rtl="0" eaLnBrk="1" latinLnBrk="0" hangingPunct="1">
      <a:defRPr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404D79E-58C8-4FA5-918B-21776719EACF}" type="datetimeFigureOut">
              <a:rPr lang="ru-RU"/>
              <a:pPr>
                <a:defRPr/>
              </a:pPr>
              <a:t>09.12.2015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92B747E-63E3-4A9E-8B76-DBE066763D78}" type="slidenum">
              <a:rPr lang="ru-RU"/>
              <a:pPr>
                <a:defRPr/>
              </a:pPr>
              <a:t>‹#›</a:t>
            </a:fld>
            <a:endParaRPr lang="ru-RU"/>
          </a:p>
        </p:txBody>
      </p:sp>
    </p:spTree>
    <p:extLst>
      <p:ext uri="{BB962C8B-B14F-4D97-AF65-F5344CB8AC3E}">
        <p14:creationId xmlns:p14="http://schemas.microsoft.com/office/powerpoint/2010/main" val="34469695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fontAlgn="base" hangingPunct="1">
              <a:spcBef>
                <a:spcPct val="0"/>
              </a:spcBef>
              <a:spcAft>
                <a:spcPct val="0"/>
              </a:spcAft>
            </a:pPr>
            <a:fld id="{1FE9978C-EB35-4884-A24B-26F5D03AC27A}" type="slidenum">
              <a:rPr lang="ru-RU" smtClean="0">
                <a:latin typeface="Calibri" pitchFamily="34" charset="0"/>
              </a:rPr>
              <a:pPr eaLnBrk="1" fontAlgn="base" hangingPunct="1">
                <a:spcBef>
                  <a:spcPct val="0"/>
                </a:spcBef>
                <a:spcAft>
                  <a:spcPct val="0"/>
                </a:spcAft>
              </a:pPr>
              <a:t>1</a:t>
            </a:fld>
            <a:endParaRPr lang="ru-RU" smtClean="0">
              <a:latin typeface="Calibri" pitchFamily="34" charset="0"/>
            </a:endParaRPr>
          </a:p>
        </p:txBody>
      </p:sp>
      <p:sp>
        <p:nvSpPr>
          <p:cNvPr id="18435"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fld id="{198FF818-605E-4BE2-90EF-A489998CD553}" type="datetimeFigureOut">
              <a:rPr lang="ru-RU"/>
              <a:pPr>
                <a:defRPr/>
              </a:pPr>
              <a:t>09.12.2015</a:t>
            </a:fld>
            <a:endParaRPr lang="ru-RU"/>
          </a:p>
        </p:txBody>
      </p:sp>
      <p:sp>
        <p:nvSpPr>
          <p:cNvPr id="8" name="Номер слайда 15"/>
          <p:cNvSpPr>
            <a:spLocks noGrp="1"/>
          </p:cNvSpPr>
          <p:nvPr>
            <p:ph type="sldNum" sz="quarter" idx="11"/>
          </p:nvPr>
        </p:nvSpPr>
        <p:spPr/>
        <p:txBody>
          <a:bodyPr/>
          <a:lstStyle>
            <a:lvl1pPr>
              <a:defRPr/>
            </a:lvl1pPr>
          </a:lstStyle>
          <a:p>
            <a:pPr>
              <a:defRPr/>
            </a:pPr>
            <a:fld id="{BB624A09-72C1-4C26-8937-7F1E4377A269}"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extLst>
      <p:ext uri="{BB962C8B-B14F-4D97-AF65-F5344CB8AC3E}">
        <p14:creationId xmlns:p14="http://schemas.microsoft.com/office/powerpoint/2010/main" val="1593389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D62898C4-6012-4DD1-A1F0-D55EDD6F5E0A}" type="datetimeFigureOut">
              <a:rPr lang="ru-RU"/>
              <a:pPr>
                <a:defRPr/>
              </a:pPr>
              <a:t>09.12.2015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7E71006-43DC-4DC8-B095-7E39C050EB1B}" type="slidenum">
              <a:rPr lang="ru-RU"/>
              <a:pPr>
                <a:defRPr/>
              </a:pPr>
              <a:t>‹#›</a:t>
            </a:fld>
            <a:endParaRPr lang="ru-RU"/>
          </a:p>
        </p:txBody>
      </p:sp>
    </p:spTree>
    <p:extLst>
      <p:ext uri="{BB962C8B-B14F-4D97-AF65-F5344CB8AC3E}">
        <p14:creationId xmlns:p14="http://schemas.microsoft.com/office/powerpoint/2010/main" val="1721322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fld id="{6DB4F397-B6B0-45A5-B3A1-C9F87E343C25}" type="datetimeFigureOut">
              <a:rPr lang="ru-RU"/>
              <a:pPr>
                <a:defRPr/>
              </a:pPr>
              <a:t>09.12.2015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82FE948F-1A3D-447E-9136-526EEDE52A92}" type="slidenum">
              <a:rPr lang="ru-RU"/>
              <a:pPr>
                <a:defRPr/>
              </a:pPr>
              <a:t>‹#›</a:t>
            </a:fld>
            <a:endParaRPr lang="ru-RU"/>
          </a:p>
        </p:txBody>
      </p:sp>
    </p:spTree>
    <p:extLst>
      <p:ext uri="{BB962C8B-B14F-4D97-AF65-F5344CB8AC3E}">
        <p14:creationId xmlns:p14="http://schemas.microsoft.com/office/powerpoint/2010/main" val="1236781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fld id="{18D27B38-D3CC-45C1-A6A3-B2DE5264A816}" type="datetimeFigureOut">
              <a:rPr lang="ru-RU"/>
              <a:pPr>
                <a:defRPr/>
              </a:pPr>
              <a:t>09.12.2015</a:t>
            </a:fld>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96130D92-3605-4D5B-AD3E-E748B0E8FE4F}" type="slidenum">
              <a:rPr lang="ru-RU"/>
              <a:pPr>
                <a:defRPr/>
              </a:pPr>
              <a:t>‹#›</a:t>
            </a:fld>
            <a:endParaRPr lang="ru-RU"/>
          </a:p>
        </p:txBody>
      </p:sp>
    </p:spTree>
    <p:extLst>
      <p:ext uri="{BB962C8B-B14F-4D97-AF65-F5344CB8AC3E}">
        <p14:creationId xmlns:p14="http://schemas.microsoft.com/office/powerpoint/2010/main" val="425297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D46C696-9709-4DCD-9240-D8720B4D02D6}" type="datetimeFigureOut">
              <a:rPr lang="ru-RU"/>
              <a:pPr>
                <a:defRPr/>
              </a:pPr>
              <a:t>09.12.2015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9EDDEAF-00EC-4404-B8A3-332947822C76}" type="slidenum">
              <a:rPr lang="ru-RU"/>
              <a:pPr>
                <a:defRPr/>
              </a:pPr>
              <a:t>‹#›</a:t>
            </a:fld>
            <a:endParaRPr lang="ru-RU"/>
          </a:p>
        </p:txBody>
      </p:sp>
    </p:spTree>
    <p:extLst>
      <p:ext uri="{BB962C8B-B14F-4D97-AF65-F5344CB8AC3E}">
        <p14:creationId xmlns:p14="http://schemas.microsoft.com/office/powerpoint/2010/main" val="178068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Объект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fld id="{E7AF7015-9733-49CF-930B-4774F776726D}" type="datetimeFigureOut">
              <a:rPr lang="ru-RU"/>
              <a:pPr>
                <a:defRPr/>
              </a:pPr>
              <a:t>09.12.2015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3F425059-EA60-4992-B176-E6A3B6A1239F}" type="slidenum">
              <a:rPr lang="ru-RU"/>
              <a:pPr>
                <a:defRPr/>
              </a:pPr>
              <a:t>‹#›</a:t>
            </a:fld>
            <a:endParaRPr lang="ru-RU"/>
          </a:p>
        </p:txBody>
      </p:sp>
    </p:spTree>
    <p:extLst>
      <p:ext uri="{BB962C8B-B14F-4D97-AF65-F5344CB8AC3E}">
        <p14:creationId xmlns:p14="http://schemas.microsoft.com/office/powerpoint/2010/main" val="435268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Объект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C675C6E9-E6E7-4939-86BB-91BA17C1C4A3}"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fld id="{F93494D0-B782-4277-A141-9B7758575F7A}" type="datetimeFigureOut">
              <a:rPr lang="ru-RU"/>
              <a:pPr>
                <a:defRPr/>
              </a:pPr>
              <a:t>09.12.2015</a:t>
            </a:fld>
            <a:endParaRPr lang="ru-RU"/>
          </a:p>
        </p:txBody>
      </p:sp>
    </p:spTree>
    <p:extLst>
      <p:ext uri="{BB962C8B-B14F-4D97-AF65-F5344CB8AC3E}">
        <p14:creationId xmlns:p14="http://schemas.microsoft.com/office/powerpoint/2010/main" val="68721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fld id="{3FB30625-9534-4E46-BEAE-E1FBB54AEC9F}" type="datetimeFigureOut">
              <a:rPr lang="ru-RU"/>
              <a:pPr>
                <a:defRPr/>
              </a:pPr>
              <a:t>09.12.2015</a:t>
            </a:fld>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2BD7DB00-E3A9-47DE-8002-3E7889B3B535}" type="slidenum">
              <a:rPr lang="ru-RU"/>
              <a:pPr>
                <a:defRPr/>
              </a:pPr>
              <a:t>‹#›</a:t>
            </a:fld>
            <a:endParaRPr lang="ru-RU"/>
          </a:p>
        </p:txBody>
      </p:sp>
    </p:spTree>
    <p:extLst>
      <p:ext uri="{BB962C8B-B14F-4D97-AF65-F5344CB8AC3E}">
        <p14:creationId xmlns:p14="http://schemas.microsoft.com/office/powerpoint/2010/main" val="193913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fld id="{8B792720-9367-4534-A5D6-0354822BE437}" type="datetimeFigureOut">
              <a:rPr lang="ru-RU"/>
              <a:pPr>
                <a:defRPr/>
              </a:pPr>
              <a:t>09.12.2015</a:t>
            </a:fld>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B4B4056F-5582-452A-9B0A-8226830153C1}" type="slidenum">
              <a:rPr lang="ru-RU"/>
              <a:pPr>
                <a:defRPr/>
              </a:pPr>
              <a:t>‹#›</a:t>
            </a:fld>
            <a:endParaRPr lang="ru-RU"/>
          </a:p>
        </p:txBody>
      </p:sp>
    </p:spTree>
    <p:extLst>
      <p:ext uri="{BB962C8B-B14F-4D97-AF65-F5344CB8AC3E}">
        <p14:creationId xmlns:p14="http://schemas.microsoft.com/office/powerpoint/2010/main" val="530653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fld id="{27CA58CE-4A22-4976-8775-EAD3AC1423F7}" type="datetimeFigureOut">
              <a:rPr lang="ru-RU"/>
              <a:pPr>
                <a:defRPr/>
              </a:pPr>
              <a:t>09.12.2015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262BC373-40B2-441E-B225-C8B5C820B5F4}" type="slidenum">
              <a:rPr lang="ru-RU"/>
              <a:pPr>
                <a:defRPr/>
              </a:pPr>
              <a:t>‹#›</a:t>
            </a:fld>
            <a:endParaRPr lang="ru-RU"/>
          </a:p>
        </p:txBody>
      </p:sp>
    </p:spTree>
    <p:extLst>
      <p:ext uri="{BB962C8B-B14F-4D97-AF65-F5344CB8AC3E}">
        <p14:creationId xmlns:p14="http://schemas.microsoft.com/office/powerpoint/2010/main" val="186229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fld id="{0C8DE55F-0B69-4770-A81B-B42403C2740D}" type="datetimeFigureOut">
              <a:rPr lang="ru-RU"/>
              <a:pPr>
                <a:defRPr/>
              </a:pPr>
              <a:t>09.12.2015</a:t>
            </a:fld>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A475FACA-60FF-4C40-AB64-200AE9D6664F}" type="slidenum">
              <a:rPr lang="ru-RU"/>
              <a:pPr>
                <a:defRPr/>
              </a:pPr>
              <a:t>‹#›</a:t>
            </a:fld>
            <a:endParaRPr lang="ru-RU"/>
          </a:p>
        </p:txBody>
      </p:sp>
    </p:spTree>
    <p:extLst>
      <p:ext uri="{BB962C8B-B14F-4D97-AF65-F5344CB8AC3E}">
        <p14:creationId xmlns:p14="http://schemas.microsoft.com/office/powerpoint/2010/main" val="4069317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fld id="{7851F7E8-5A67-4CB4-B366-DCD14C06353F}" type="datetimeFigureOut">
              <a:rPr lang="ru-RU"/>
              <a:pPr>
                <a:defRPr/>
              </a:pPr>
              <a:t>09.12.2015</a:t>
            </a:fld>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05D59551-A461-4AC3-88A8-E483F02AA49D}"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773" r:id="rId1"/>
    <p:sldLayoutId id="2147483765" r:id="rId2"/>
    <p:sldLayoutId id="2147483774" r:id="rId3"/>
    <p:sldLayoutId id="2147483766" r:id="rId4"/>
    <p:sldLayoutId id="2147483775" r:id="rId5"/>
    <p:sldLayoutId id="2147483767" r:id="rId6"/>
    <p:sldLayoutId id="2147483768" r:id="rId7"/>
    <p:sldLayoutId id="2147483769" r:id="rId8"/>
    <p:sldLayoutId id="2147483770" r:id="rId9"/>
    <p:sldLayoutId id="2147483771" r:id="rId10"/>
    <p:sldLayoutId id="2147483772"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533400" y="228600"/>
            <a:ext cx="8305800" cy="1143000"/>
          </a:xfrm>
        </p:spPr>
        <p:txBody>
          <a:bodyPr>
            <a:normAutofit/>
          </a:bodyPr>
          <a:lstStyle/>
          <a:p>
            <a:pPr marL="182880" eaLnBrk="1" fontAlgn="auto" hangingPunct="1">
              <a:spcAft>
                <a:spcPts val="0"/>
              </a:spcAft>
              <a:buClr>
                <a:schemeClr val="accent6">
                  <a:lumMod val="75000"/>
                </a:schemeClr>
              </a:buClr>
              <a:buFont typeface="Georgia" pitchFamily="18" charset="0"/>
              <a:buNone/>
              <a:defRPr/>
            </a:pPr>
            <a:endParaRPr lang="ru-RU">
              <a:effectLst/>
            </a:endParaRPr>
          </a:p>
        </p:txBody>
      </p:sp>
      <p:sp>
        <p:nvSpPr>
          <p:cNvPr id="4" name="Rectangle 4"/>
          <p:cNvSpPr>
            <a:spLocks noChangeArrowheads="1"/>
          </p:cNvSpPr>
          <p:nvPr/>
        </p:nvSpPr>
        <p:spPr bwMode="auto">
          <a:xfrm>
            <a:off x="142875" y="6092825"/>
            <a:ext cx="856138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buClr>
                <a:schemeClr val="hlink"/>
              </a:buClr>
            </a:pPr>
            <a:endParaRPr lang="ru-RU" sz="2000">
              <a:solidFill>
                <a:srgbClr val="990000"/>
              </a:solidFill>
            </a:endParaRPr>
          </a:p>
        </p:txBody>
      </p:sp>
      <p:pic>
        <p:nvPicPr>
          <p:cNvPr id="5124" name="Picture 5" descr="C:\Users\TEMP.MOSKADS.006\Desktop\Star-Of-The-Proletariat-1800x28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0"/>
            <a:ext cx="109728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0" y="468435"/>
            <a:ext cx="9145015" cy="1938992"/>
          </a:xfrm>
          <a:prstGeom prst="rect">
            <a:avLst/>
          </a:prstGeom>
          <a:noFill/>
        </p:spPr>
        <p:txBody>
          <a:bodyPr>
            <a:spAutoFit/>
          </a:bodyPr>
          <a:lstStyle/>
          <a:p>
            <a:pPr algn="ctr">
              <a:defRPr/>
            </a:pP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Мой </a:t>
            </a:r>
            <a:r>
              <a:rPr lang="ru-RU" sz="600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прадедушка </a:t>
            </a:r>
            <a:endParaRPr lang="ru-RU" sz="6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a:p>
            <a:pPr algn="ctr">
              <a:defRPr/>
            </a:pPr>
            <a:r>
              <a:rPr lang="ru-RU" sz="6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защитник </a:t>
            </a:r>
            <a:r>
              <a:rPr lang="ru-RU"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Отечества</a:t>
            </a:r>
          </a:p>
        </p:txBody>
      </p:sp>
      <p:sp>
        <p:nvSpPr>
          <p:cNvPr id="5126" name="TextBox 2"/>
          <p:cNvSpPr txBox="1">
            <a:spLocks noChangeArrowheads="1"/>
          </p:cNvSpPr>
          <p:nvPr/>
        </p:nvSpPr>
        <p:spPr bwMode="auto">
          <a:xfrm>
            <a:off x="6588125" y="4797425"/>
            <a:ext cx="36718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r>
              <a:rPr lang="ru-RU" sz="2000" dirty="0">
                <a:latin typeface="Times New Roman" pitchFamily="18" charset="0"/>
                <a:cs typeface="Times New Roman" pitchFamily="18" charset="0"/>
              </a:rPr>
              <a:t>Презентацию подготовила  воспитанница ФГКОУ МКК Пансион воспитанниц МО РФ Ширинская Полина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3776663"/>
            <a:ext cx="4940300" cy="30464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Прямоугольник 3"/>
          <p:cNvSpPr>
            <a:spLocks noChangeArrowheads="1"/>
          </p:cNvSpPr>
          <p:nvPr/>
        </p:nvSpPr>
        <p:spPr bwMode="auto">
          <a:xfrm>
            <a:off x="5307013" y="908050"/>
            <a:ext cx="36195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400">
                <a:latin typeface="Times New Roman" pitchFamily="18" charset="0"/>
                <a:cs typeface="Times New Roman" pitchFamily="18" charset="0"/>
              </a:rPr>
              <a:t>Войну закончил в Чехословакии. За войну был ранен, имел тяжелую контузии, лежал в госпитале. </a:t>
            </a:r>
          </a:p>
        </p:txBody>
      </p:sp>
      <p:sp>
        <p:nvSpPr>
          <p:cNvPr id="9" name="Rectangle 16"/>
          <p:cNvSpPr txBox="1">
            <a:spLocks noChangeArrowheads="1"/>
          </p:cNvSpPr>
          <p:nvPr/>
        </p:nvSpPr>
        <p:spPr bwMode="auto">
          <a:xfrm>
            <a:off x="5076825" y="3765550"/>
            <a:ext cx="38989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lnSpc>
                <a:spcPct val="80000"/>
              </a:lnSpc>
              <a:spcBef>
                <a:spcPct val="20000"/>
              </a:spcBef>
              <a:buClr>
                <a:schemeClr val="accent1"/>
              </a:buClr>
              <a:buSzPct val="100000"/>
              <a:buFont typeface="Wingdings" pitchFamily="2" charset="2"/>
              <a:buNone/>
            </a:pPr>
            <a:r>
              <a:rPr lang="ru-RU" sz="2800">
                <a:solidFill>
                  <a:schemeClr val="tx2"/>
                </a:solidFill>
              </a:rPr>
              <a:t>                                                      </a:t>
            </a:r>
          </a:p>
          <a:p>
            <a:pPr algn="just" eaLnBrk="1" hangingPunct="1">
              <a:lnSpc>
                <a:spcPct val="80000"/>
              </a:lnSpc>
              <a:spcBef>
                <a:spcPct val="20000"/>
              </a:spcBef>
              <a:buClr>
                <a:schemeClr val="accent1"/>
              </a:buClr>
              <a:buSzPct val="100000"/>
              <a:buFont typeface="Symbol" pitchFamily="18" charset="2"/>
              <a:buChar char=""/>
            </a:pPr>
            <a:r>
              <a:rPr lang="ru-RU" sz="2000">
                <a:solidFill>
                  <a:schemeClr val="tx2"/>
                </a:solidFill>
                <a:latin typeface="Times New Roman" pitchFamily="18" charset="0"/>
                <a:cs typeface="Times New Roman" pitchFamily="18" charset="0"/>
              </a:rPr>
              <a:t>22 июня 1941 года началась война.</a:t>
            </a:r>
          </a:p>
          <a:p>
            <a:pPr algn="just" eaLnBrk="1" hangingPunct="1">
              <a:lnSpc>
                <a:spcPct val="80000"/>
              </a:lnSpc>
              <a:spcBef>
                <a:spcPct val="20000"/>
              </a:spcBef>
              <a:buClr>
                <a:schemeClr val="accent1"/>
              </a:buClr>
              <a:buSzPct val="100000"/>
              <a:buFont typeface="Symbol" pitchFamily="18" charset="2"/>
              <a:buChar char=""/>
            </a:pPr>
            <a:r>
              <a:rPr lang="ru-RU" sz="2000">
                <a:solidFill>
                  <a:schemeClr val="tx2"/>
                </a:solidFill>
                <a:latin typeface="Times New Roman" pitchFamily="18" charset="0"/>
                <a:cs typeface="Times New Roman" pitchFamily="18" charset="0"/>
              </a:rPr>
              <a:t>9 мая 1945 года война закончилась</a:t>
            </a:r>
          </a:p>
          <a:p>
            <a:pPr algn="just" eaLnBrk="1" hangingPunct="1">
              <a:lnSpc>
                <a:spcPct val="80000"/>
              </a:lnSpc>
              <a:spcBef>
                <a:spcPct val="20000"/>
              </a:spcBef>
              <a:buClr>
                <a:schemeClr val="accent1"/>
              </a:buClr>
              <a:buSzPct val="100000"/>
              <a:buFont typeface="Symbol" pitchFamily="18" charset="2"/>
              <a:buChar char=""/>
            </a:pPr>
            <a:r>
              <a:rPr lang="ru-RU" sz="2000">
                <a:solidFill>
                  <a:schemeClr val="tx2"/>
                </a:solidFill>
                <a:latin typeface="Times New Roman" pitchFamily="18" charset="0"/>
                <a:cs typeface="Times New Roman" pitchFamily="18" charset="0"/>
              </a:rPr>
              <a:t>Советский народ отстоял свою независимость.</a:t>
            </a:r>
          </a:p>
          <a:p>
            <a:pPr algn="just" eaLnBrk="1" hangingPunct="1">
              <a:lnSpc>
                <a:spcPct val="80000"/>
              </a:lnSpc>
              <a:spcBef>
                <a:spcPct val="20000"/>
              </a:spcBef>
              <a:buClr>
                <a:schemeClr val="accent1"/>
              </a:buClr>
              <a:buSzPct val="100000"/>
              <a:buFont typeface="Symbol" pitchFamily="18" charset="2"/>
              <a:buChar char=""/>
            </a:pPr>
            <a:r>
              <a:rPr lang="ru-RU" sz="2000">
                <a:solidFill>
                  <a:schemeClr val="tx2"/>
                </a:solidFill>
                <a:latin typeface="Times New Roman" pitchFamily="18" charset="0"/>
                <a:cs typeface="Times New Roman" pitchFamily="18" charset="0"/>
              </a:rPr>
              <a:t>Война унесла почти 27 млн. жизней советских людей.</a:t>
            </a:r>
          </a:p>
        </p:txBody>
      </p:sp>
      <p:pic>
        <p:nvPicPr>
          <p:cNvPr id="14341" name="Picture 4" descr="4 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50825"/>
            <a:ext cx="4897437"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34963" y="3621088"/>
            <a:ext cx="3027362" cy="30241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Заголовок 2"/>
          <p:cNvSpPr>
            <a:spLocks noGrp="1"/>
          </p:cNvSpPr>
          <p:nvPr>
            <p:ph type="title"/>
          </p:nvPr>
        </p:nvSpPr>
        <p:spPr>
          <a:xfrm>
            <a:off x="250825" y="611060"/>
            <a:ext cx="8610599" cy="1143000"/>
          </a:xfrm>
        </p:spPr>
        <p:txBody>
          <a:bodyPr>
            <a:noAutofit/>
          </a:bodyPr>
          <a:lstStyle/>
          <a:p>
            <a:pPr algn="ctr" eaLnBrk="1" fontAlgn="auto" hangingPunct="1">
              <a:spcAft>
                <a:spcPts val="0"/>
              </a:spcAft>
              <a:buClr>
                <a:schemeClr val="accent6">
                  <a:lumMod val="75000"/>
                </a:schemeClr>
              </a:buClr>
              <a:buFont typeface="Georgia" pitchFamily="18" charset="0"/>
              <a:buNone/>
              <a:defRPr/>
            </a:pPr>
            <a:r>
              <a:rPr lang="ru-RU" sz="2400">
                <a:solidFill>
                  <a:schemeClr val="tx1"/>
                </a:solidFill>
                <a:effectLst/>
                <a:latin typeface="Times New Roman" pitchFamily="18" charset="0"/>
                <a:cs typeface="Times New Roman" pitchFamily="18" charset="0"/>
              </a:rPr>
              <a:t>За мужество и отвагу в боях Великой </a:t>
            </a:r>
            <a:r>
              <a:rPr lang="ru-RU" sz="2400" smtClean="0">
                <a:solidFill>
                  <a:schemeClr val="tx1"/>
                </a:solidFill>
                <a:effectLst/>
                <a:latin typeface="Times New Roman" pitchFamily="18" charset="0"/>
                <a:cs typeface="Times New Roman" pitchFamily="18" charset="0"/>
              </a:rPr>
              <a:t>Отечественной </a:t>
            </a:r>
            <a:r>
              <a:rPr lang="ru-RU" sz="2400">
                <a:solidFill>
                  <a:schemeClr val="tx1"/>
                </a:solidFill>
                <a:effectLst/>
                <a:latin typeface="Times New Roman" pitchFamily="18" charset="0"/>
                <a:cs typeface="Times New Roman" pitchFamily="18" charset="0"/>
              </a:rPr>
              <a:t>Войны </a:t>
            </a:r>
            <a:r>
              <a:rPr lang="ru-RU" sz="2400" smtClean="0">
                <a:solidFill>
                  <a:schemeClr val="tx1"/>
                </a:solidFill>
                <a:effectLst/>
                <a:latin typeface="Times New Roman" pitchFamily="18" charset="0"/>
                <a:cs typeface="Times New Roman" pitchFamily="18" charset="0"/>
              </a:rPr>
              <a:t>был мой прадедушка награжден</a:t>
            </a:r>
            <a:r>
              <a:rPr lang="ru-RU" sz="2400">
                <a:solidFill>
                  <a:schemeClr val="tx1"/>
                </a:solidFill>
                <a:effectLst/>
                <a:latin typeface="Times New Roman" pitchFamily="18" charset="0"/>
                <a:cs typeface="Times New Roman" pitchFamily="18" charset="0"/>
              </a:rPr>
              <a:t>:</a:t>
            </a:r>
            <a:br>
              <a:rPr lang="ru-RU" sz="2400">
                <a:solidFill>
                  <a:schemeClr val="tx1"/>
                </a:solidFill>
                <a:effectLst/>
                <a:latin typeface="Times New Roman" pitchFamily="18" charset="0"/>
                <a:cs typeface="Times New Roman" pitchFamily="18" charset="0"/>
              </a:rPr>
            </a:br>
            <a:r>
              <a:rPr lang="ru-RU" sz="2400">
                <a:solidFill>
                  <a:schemeClr val="tx1"/>
                </a:solidFill>
                <a:effectLst/>
                <a:latin typeface="Times New Roman" pitchFamily="18" charset="0"/>
                <a:cs typeface="Times New Roman" pitchFamily="18" charset="0"/>
              </a:rPr>
              <a:t> орденами и медалями,</a:t>
            </a:r>
            <a:br>
              <a:rPr lang="ru-RU" sz="2400">
                <a:solidFill>
                  <a:schemeClr val="tx1"/>
                </a:solidFill>
                <a:effectLst/>
                <a:latin typeface="Times New Roman" pitchFamily="18" charset="0"/>
                <a:cs typeface="Times New Roman" pitchFamily="18" charset="0"/>
              </a:rPr>
            </a:br>
            <a:endParaRPr lang="ru-RU" sz="2400">
              <a:solidFill>
                <a:schemeClr val="tx1"/>
              </a:solidFill>
              <a:effectLst/>
              <a:latin typeface="Times New Roman" pitchFamily="18" charset="0"/>
              <a:cs typeface="Times New Roman" pitchFamily="18" charset="0"/>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773238"/>
            <a:ext cx="1901825"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3213100"/>
            <a:ext cx="2027237" cy="345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Заголовок 2"/>
          <p:cNvSpPr txBox="1">
            <a:spLocks/>
          </p:cNvSpPr>
          <p:nvPr/>
        </p:nvSpPr>
        <p:spPr bwMode="auto">
          <a:xfrm>
            <a:off x="250825" y="2133600"/>
            <a:ext cx="2160588"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algn="ctr" eaLnBrk="1" hangingPunct="1"/>
            <a:r>
              <a:rPr lang="ru-RU" sz="2000">
                <a:solidFill>
                  <a:srgbClr val="FFFFFF"/>
                </a:solidFill>
              </a:rPr>
              <a:t/>
            </a:r>
            <a:br>
              <a:rPr lang="ru-RU" sz="2000">
                <a:solidFill>
                  <a:srgbClr val="FFFFFF"/>
                </a:solidFill>
              </a:rPr>
            </a:br>
            <a:endParaRPr lang="ru-RU" sz="2000">
              <a:solidFill>
                <a:srgbClr val="FFFFFF"/>
              </a:solidFill>
            </a:endParaRPr>
          </a:p>
        </p:txBody>
      </p:sp>
      <p:sp>
        <p:nvSpPr>
          <p:cNvPr id="15367" name="Объект 1"/>
          <p:cNvSpPr txBox="1">
            <a:spLocks/>
          </p:cNvSpPr>
          <p:nvPr/>
        </p:nvSpPr>
        <p:spPr bwMode="auto">
          <a:xfrm>
            <a:off x="3325813" y="5300663"/>
            <a:ext cx="280987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spcBef>
                <a:spcPct val="20000"/>
              </a:spcBef>
              <a:buClr>
                <a:schemeClr val="accent1"/>
              </a:buClr>
              <a:buSzPct val="100000"/>
              <a:buFont typeface="Symbol" pitchFamily="18" charset="2"/>
              <a:buChar char=""/>
            </a:pPr>
            <a:r>
              <a:rPr lang="ru-RU" sz="2400">
                <a:solidFill>
                  <a:schemeClr val="tx2"/>
                </a:solidFill>
              </a:rPr>
              <a:t>Орден Ленина</a:t>
            </a:r>
          </a:p>
        </p:txBody>
      </p:sp>
      <p:sp>
        <p:nvSpPr>
          <p:cNvPr id="15368" name="Объект 1"/>
          <p:cNvSpPr txBox="1">
            <a:spLocks/>
          </p:cNvSpPr>
          <p:nvPr/>
        </p:nvSpPr>
        <p:spPr bwMode="auto">
          <a:xfrm>
            <a:off x="6029325" y="2293938"/>
            <a:ext cx="2808288"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eaLnBrk="1" hangingPunct="1">
              <a:spcBef>
                <a:spcPct val="20000"/>
              </a:spcBef>
              <a:buClr>
                <a:schemeClr val="accent1"/>
              </a:buClr>
              <a:buSzPct val="100000"/>
              <a:buFont typeface="Symbol" pitchFamily="18" charset="2"/>
              <a:buChar char=""/>
            </a:pPr>
            <a:r>
              <a:rPr lang="ru-RU">
                <a:solidFill>
                  <a:schemeClr val="tx2"/>
                </a:solidFill>
                <a:latin typeface="Constantia" pitchFamily="18" charset="0"/>
              </a:rPr>
              <a:t>Медаль за взятие Праги и другие награды</a:t>
            </a:r>
          </a:p>
        </p:txBody>
      </p:sp>
      <p:sp>
        <p:nvSpPr>
          <p:cNvPr id="11" name="Объект 1"/>
          <p:cNvSpPr txBox="1">
            <a:spLocks/>
          </p:cNvSpPr>
          <p:nvPr/>
        </p:nvSpPr>
        <p:spPr>
          <a:xfrm>
            <a:off x="0" y="2868613"/>
            <a:ext cx="2808288" cy="504825"/>
          </a:xfrm>
          <a:prstGeom prst="rect">
            <a:avLst/>
          </a:prstGeom>
        </p:spPr>
        <p:txBody>
          <a:bodyPr>
            <a:normAutofit fontScale="70000" lnSpcReduction="2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fontAlgn="auto">
              <a:spcAft>
                <a:spcPts val="0"/>
              </a:spcAft>
              <a:defRPr/>
            </a:pPr>
            <a:r>
              <a:rPr lang="ru-RU" dirty="0" smtClean="0"/>
              <a:t>Орден Красной Звезды</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ъект 1"/>
          <p:cNvSpPr>
            <a:spLocks noGrp="1"/>
          </p:cNvSpPr>
          <p:nvPr>
            <p:ph idx="1"/>
          </p:nvPr>
        </p:nvSpPr>
        <p:spPr>
          <a:xfrm>
            <a:off x="107950" y="4868863"/>
            <a:ext cx="8567738" cy="1833562"/>
          </a:xfrm>
        </p:spPr>
        <p:txBody>
          <a:bodyPr>
            <a:normAutofit fontScale="85000" lnSpcReduction="10000"/>
          </a:bodyPr>
          <a:lstStyle/>
          <a:p>
            <a:pPr marL="44450" indent="0" eaLnBrk="1" fontAlgn="auto" hangingPunct="1">
              <a:spcAft>
                <a:spcPts val="0"/>
              </a:spcAft>
              <a:buFont typeface="Georgia" pitchFamily="18" charset="0"/>
              <a:buNone/>
              <a:defRPr/>
            </a:pPr>
            <a:r>
              <a:rPr lang="ru-RU" dirty="0" smtClean="0"/>
              <a:t>В честь подвига курсантов в боях за Ростов одна из улиц города названа Курсантской. 18 ноября 1972г. на кургане </a:t>
            </a:r>
            <a:r>
              <a:rPr lang="ru-RU" dirty="0" err="1" smtClean="0"/>
              <a:t>Бабичий</a:t>
            </a:r>
            <a:r>
              <a:rPr lang="ru-RU" dirty="0" smtClean="0"/>
              <a:t> на высоком пьедестале установлена противотанковая пушка как символ мужества и отваги советских воинов. Это памятник героям - курсантам, защитникам Ростовской земли.</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42900"/>
            <a:ext cx="4687888"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995738" y="549275"/>
            <a:ext cx="4716462" cy="4175125"/>
          </a:xfrm>
        </p:spPr>
        <p:txBody>
          <a:bodyPr rtlCol="0"/>
          <a:lstStyle/>
          <a:p>
            <a:pPr algn="l" eaLnBrk="1" fontAlgn="auto" hangingPunct="1">
              <a:spcAft>
                <a:spcPts val="0"/>
              </a:spcAft>
              <a:buClr>
                <a:schemeClr val="accent6">
                  <a:lumMod val="75000"/>
                </a:schemeClr>
              </a:buClr>
              <a:buFont typeface="Wingdings 2"/>
              <a:buNone/>
              <a:defRPr/>
            </a:pPr>
            <a:r>
              <a:rPr lang="ru-RU" sz="2400" dirty="0">
                <a:solidFill>
                  <a:schemeClr val="tx1"/>
                </a:solidFill>
              </a:rPr>
              <a:t>Мой прадедушка </a:t>
            </a:r>
            <a:endParaRPr lang="ru-RU" sz="2400" dirty="0" smtClean="0">
              <a:solidFill>
                <a:schemeClr val="tx1"/>
              </a:solidFill>
            </a:endParaRPr>
          </a:p>
          <a:p>
            <a:pPr algn="l" eaLnBrk="1" fontAlgn="auto" hangingPunct="1">
              <a:spcAft>
                <a:spcPts val="0"/>
              </a:spcAft>
              <a:buClr>
                <a:schemeClr val="accent6">
                  <a:lumMod val="75000"/>
                </a:schemeClr>
              </a:buClr>
              <a:buFont typeface="Wingdings 2"/>
              <a:buNone/>
              <a:defRPr/>
            </a:pPr>
            <a:r>
              <a:rPr lang="ru-RU" sz="2400" dirty="0" smtClean="0">
                <a:solidFill>
                  <a:schemeClr val="accent6">
                    <a:lumMod val="60000"/>
                    <a:lumOff val="40000"/>
                  </a:schemeClr>
                </a:solidFill>
              </a:rPr>
              <a:t>Добози </a:t>
            </a:r>
            <a:r>
              <a:rPr lang="ru-RU" sz="2400" dirty="0">
                <a:solidFill>
                  <a:schemeClr val="accent6">
                    <a:lumMod val="60000"/>
                    <a:lumOff val="40000"/>
                  </a:schemeClr>
                </a:solidFill>
              </a:rPr>
              <a:t>Георгий </a:t>
            </a:r>
            <a:r>
              <a:rPr lang="ru-RU" sz="2400" dirty="0" smtClean="0">
                <a:solidFill>
                  <a:schemeClr val="accent6">
                    <a:lumMod val="60000"/>
                    <a:lumOff val="40000"/>
                  </a:schemeClr>
                </a:solidFill>
              </a:rPr>
              <a:t>Данилович</a:t>
            </a:r>
          </a:p>
          <a:p>
            <a:pPr algn="l" eaLnBrk="1" fontAlgn="auto" hangingPunct="1">
              <a:spcAft>
                <a:spcPts val="0"/>
              </a:spcAft>
              <a:buClr>
                <a:schemeClr val="accent6">
                  <a:lumMod val="75000"/>
                </a:schemeClr>
              </a:buClr>
              <a:buFont typeface="Wingdings 2"/>
              <a:buNone/>
              <a:defRPr/>
            </a:pPr>
            <a:r>
              <a:rPr lang="ru-RU" sz="2400" dirty="0" smtClean="0">
                <a:solidFill>
                  <a:schemeClr val="tx1"/>
                </a:solidFill>
              </a:rPr>
              <a:t> </a:t>
            </a:r>
            <a:r>
              <a:rPr lang="ru-RU" sz="2400" dirty="0">
                <a:solidFill>
                  <a:schemeClr val="tx1"/>
                </a:solidFill>
              </a:rPr>
              <a:t>родился в 1919 году в городе Кисловодске.</a:t>
            </a:r>
          </a:p>
          <a:p>
            <a:pPr algn="l" eaLnBrk="1" fontAlgn="auto" hangingPunct="1">
              <a:spcAft>
                <a:spcPts val="0"/>
              </a:spcAft>
              <a:buClr>
                <a:schemeClr val="accent6">
                  <a:lumMod val="75000"/>
                </a:schemeClr>
              </a:buClr>
              <a:buFont typeface="Wingdings 2"/>
              <a:buNone/>
              <a:defRPr/>
            </a:pPr>
            <a:r>
              <a:rPr lang="ru-RU" sz="2400" dirty="0">
                <a:solidFill>
                  <a:schemeClr val="tx1"/>
                </a:solidFill>
              </a:rPr>
              <a:t>Свой боевой путь начал в 1939 году </a:t>
            </a:r>
            <a:endParaRPr lang="ru-RU" sz="2400" dirty="0" smtClean="0">
              <a:solidFill>
                <a:schemeClr val="tx1"/>
              </a:solidFill>
            </a:endParaRPr>
          </a:p>
          <a:p>
            <a:pPr algn="l" eaLnBrk="1" fontAlgn="auto" hangingPunct="1">
              <a:spcAft>
                <a:spcPts val="0"/>
              </a:spcAft>
              <a:buClr>
                <a:schemeClr val="accent6">
                  <a:lumMod val="75000"/>
                </a:schemeClr>
              </a:buClr>
              <a:buFont typeface="Wingdings 2"/>
              <a:buNone/>
              <a:defRPr/>
            </a:pPr>
            <a:r>
              <a:rPr lang="ru-RU" sz="2400" dirty="0" smtClean="0">
                <a:solidFill>
                  <a:schemeClr val="tx1"/>
                </a:solidFill>
              </a:rPr>
              <a:t>когда </a:t>
            </a:r>
            <a:r>
              <a:rPr lang="ru-RU" sz="2400" dirty="0">
                <a:solidFill>
                  <a:schemeClr val="tx1"/>
                </a:solidFill>
              </a:rPr>
              <a:t>был призван в ряды Красной </a:t>
            </a:r>
            <a:r>
              <a:rPr lang="ru-RU" sz="2400" dirty="0" smtClean="0">
                <a:solidFill>
                  <a:schemeClr val="tx1"/>
                </a:solidFill>
              </a:rPr>
              <a:t>Армии.</a:t>
            </a:r>
            <a:endParaRPr lang="ru-RU" sz="2400" dirty="0">
              <a:solidFill>
                <a:schemeClr val="tx1"/>
              </a:solidFill>
            </a:endParaRPr>
          </a:p>
          <a:p>
            <a:pPr algn="l" eaLnBrk="1" fontAlgn="auto" hangingPunct="1">
              <a:spcAft>
                <a:spcPts val="0"/>
              </a:spcAft>
              <a:buClr>
                <a:schemeClr val="accent6">
                  <a:lumMod val="75000"/>
                </a:schemeClr>
              </a:buClr>
              <a:buFont typeface="Wingdings 2"/>
              <a:buNone/>
              <a:defRPr/>
            </a:pPr>
            <a:r>
              <a:rPr lang="ru-RU" sz="2400" dirty="0">
                <a:solidFill>
                  <a:schemeClr val="tx1"/>
                </a:solidFill>
              </a:rPr>
              <a:t> </a:t>
            </a:r>
            <a:r>
              <a:rPr lang="ru-RU" sz="2400" dirty="0" smtClean="0">
                <a:solidFill>
                  <a:schemeClr val="tx1"/>
                </a:solidFill>
              </a:rPr>
              <a:t>Принимал участие: </a:t>
            </a:r>
          </a:p>
          <a:p>
            <a:pPr algn="l" eaLnBrk="1" fontAlgn="auto" hangingPunct="1">
              <a:spcAft>
                <a:spcPts val="0"/>
              </a:spcAft>
              <a:buClr>
                <a:schemeClr val="accent6">
                  <a:lumMod val="75000"/>
                </a:schemeClr>
              </a:buClr>
              <a:buFont typeface="Wingdings 2"/>
              <a:buNone/>
              <a:defRPr/>
            </a:pPr>
            <a:r>
              <a:rPr lang="ru-RU" sz="2400" dirty="0" smtClean="0">
                <a:solidFill>
                  <a:schemeClr val="tx1"/>
                </a:solidFill>
              </a:rPr>
              <a:t>в Финской </a:t>
            </a:r>
            <a:r>
              <a:rPr lang="ru-RU" sz="2400" dirty="0">
                <a:solidFill>
                  <a:schemeClr val="tx1"/>
                </a:solidFill>
              </a:rPr>
              <a:t>войне 1939-1940 гг</a:t>
            </a:r>
            <a:r>
              <a:rPr lang="ru-RU" sz="2400" dirty="0" smtClean="0">
                <a:solidFill>
                  <a:schemeClr val="tx1"/>
                </a:solidFill>
              </a:rPr>
              <a:t>.</a:t>
            </a:r>
          </a:p>
          <a:p>
            <a:pPr algn="l" eaLnBrk="1" fontAlgn="auto" hangingPunct="1">
              <a:spcAft>
                <a:spcPts val="0"/>
              </a:spcAft>
              <a:buClr>
                <a:schemeClr val="accent6">
                  <a:lumMod val="75000"/>
                </a:schemeClr>
              </a:buClr>
              <a:buFont typeface="Wingdings 2"/>
              <a:buNone/>
              <a:defRPr/>
            </a:pPr>
            <a:r>
              <a:rPr lang="ru-RU" sz="2400" dirty="0" smtClean="0">
                <a:solidFill>
                  <a:schemeClr val="tx1"/>
                </a:solidFill>
              </a:rPr>
              <a:t>В Великой отечественной Войне 1941-1945 гг.</a:t>
            </a:r>
            <a:endParaRPr lang="ru-RU" sz="2400" dirty="0">
              <a:solidFill>
                <a:schemeClr val="tx1"/>
              </a:solidFill>
            </a:endParaRPr>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404813"/>
            <a:ext cx="3182938"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Подзаголовок 2"/>
          <p:cNvSpPr>
            <a:spLocks noGrp="1"/>
          </p:cNvSpPr>
          <p:nvPr>
            <p:ph type="subTitle" idx="1"/>
          </p:nvPr>
        </p:nvSpPr>
        <p:spPr>
          <a:xfrm>
            <a:off x="5932488" y="404813"/>
            <a:ext cx="2584450" cy="3455987"/>
          </a:xfrm>
        </p:spPr>
        <p:txBody>
          <a:bodyPr/>
          <a:lstStyle/>
          <a:p>
            <a:pPr algn="l" eaLnBrk="1" fontAlgn="auto" hangingPunct="1">
              <a:spcAft>
                <a:spcPts val="0"/>
              </a:spcAft>
              <a:buFont typeface="Wingdings 2"/>
              <a:buNone/>
              <a:defRPr/>
            </a:pPr>
            <a:r>
              <a:rPr lang="ru-RU" sz="2400" dirty="0" smtClean="0">
                <a:solidFill>
                  <a:schemeClr val="tx1"/>
                </a:solidFill>
              </a:rPr>
              <a:t>Службу проходил в роте разведки. </a:t>
            </a:r>
          </a:p>
          <a:p>
            <a:pPr algn="l" eaLnBrk="1" fontAlgn="auto" hangingPunct="1">
              <a:spcAft>
                <a:spcPts val="0"/>
              </a:spcAft>
              <a:buFont typeface="Wingdings 2"/>
              <a:buNone/>
              <a:defRPr/>
            </a:pPr>
            <a:r>
              <a:rPr lang="ru-RU" sz="2400" dirty="0" smtClean="0">
                <a:solidFill>
                  <a:schemeClr val="tx1"/>
                </a:solidFill>
              </a:rPr>
              <a:t>Принимал участие  в прорыве финской обороны</a:t>
            </a:r>
          </a:p>
          <a:p>
            <a:pPr algn="l" eaLnBrk="1" fontAlgn="auto" hangingPunct="1">
              <a:spcAft>
                <a:spcPts val="0"/>
              </a:spcAft>
              <a:buFont typeface="Wingdings 2"/>
              <a:buNone/>
              <a:defRPr/>
            </a:pPr>
            <a:r>
              <a:rPr lang="ru-RU" sz="2400" dirty="0" smtClean="0">
                <a:solidFill>
                  <a:schemeClr val="tx1"/>
                </a:solidFill>
              </a:rPr>
              <a:t>«линии Маннергейма». </a:t>
            </a:r>
          </a:p>
          <a:p>
            <a:pPr algn="l" eaLnBrk="1" fontAlgn="auto" hangingPunct="1">
              <a:spcAft>
                <a:spcPts val="0"/>
              </a:spcAft>
              <a:buFont typeface="Wingdings 2"/>
              <a:buNone/>
              <a:defRPr/>
            </a:pPr>
            <a:r>
              <a:rPr lang="ru-RU" sz="2400" dirty="0" smtClean="0">
                <a:solidFill>
                  <a:schemeClr val="tx1"/>
                </a:solidFill>
              </a:rPr>
              <a:t>Много раз ходил за линию фронта, на его счёту несколько «языков» . </a:t>
            </a:r>
          </a:p>
        </p:txBody>
      </p:sp>
      <p:pic>
        <p:nvPicPr>
          <p:cNvPr id="71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04813"/>
            <a:ext cx="5535612" cy="217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2984500"/>
            <a:ext cx="5556250" cy="324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1"/>
          <p:cNvSpPr>
            <a:spLocks noChangeArrowheads="1"/>
          </p:cNvSpPr>
          <p:nvPr/>
        </p:nvSpPr>
        <p:spPr bwMode="auto">
          <a:xfrm>
            <a:off x="3840163" y="417513"/>
            <a:ext cx="4897437"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400"/>
              <a:t>Один из случаев который помог ему выжить: их отделение было на передовой,  впереди основной линии фронта,  дедушка получил приказ отнести донесение . Он отправился в штаб и на обратной дороге попал под обстрел финских снайперов. Пуля попала в термос который был за спиной под маскировочным халатом. Дедушке пришлось пролежать на снегу, без движения до самой темноты и уже ночью под покровом темноты дедушка добрался до своих товарищей </a:t>
            </a:r>
            <a:r>
              <a:rPr lang="ru-RU"/>
              <a:t>. </a:t>
            </a:r>
          </a:p>
        </p:txBody>
      </p:sp>
      <p:pic>
        <p:nvPicPr>
          <p:cNvPr id="81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476250"/>
            <a:ext cx="3311525" cy="331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707904" y="2204864"/>
            <a:ext cx="4392488" cy="3955132"/>
          </a:xfrm>
          <a:ln>
            <a:solidFill>
              <a:schemeClr val="tx1"/>
            </a:solidFill>
          </a:ln>
        </p:spPr>
        <p:txBody>
          <a:bodyPr/>
          <a:lstStyle/>
          <a:p>
            <a:pPr marL="182880" algn="l" eaLnBrk="1" fontAlgn="auto" hangingPunct="1">
              <a:spcAft>
                <a:spcPts val="0"/>
              </a:spcAft>
              <a:buClr>
                <a:schemeClr val="accent6">
                  <a:lumMod val="75000"/>
                </a:schemeClr>
              </a:buClr>
              <a:buFont typeface="Georgia" pitchFamily="18" charset="0"/>
              <a:buNone/>
              <a:defRPr/>
            </a:pPr>
            <a:r>
              <a:rPr lang="ru-RU" sz="1800" i="1">
                <a:ln>
                  <a:solidFill>
                    <a:schemeClr val="tx1"/>
                  </a:solidFill>
                </a:ln>
                <a:effectLst/>
              </a:rPr>
              <a:t>Медаль «За отвагу» — государственная награда СССР и Российской Федерации. </a:t>
            </a:r>
            <a:br>
              <a:rPr lang="ru-RU" sz="1800" i="1">
                <a:ln>
                  <a:solidFill>
                    <a:schemeClr val="tx1"/>
                  </a:solidFill>
                </a:ln>
                <a:effectLst/>
              </a:rPr>
            </a:br>
            <a:r>
              <a:rPr lang="ru-RU" sz="1800" i="1">
                <a:ln>
                  <a:solidFill>
                    <a:schemeClr val="tx1"/>
                  </a:solidFill>
                </a:ln>
                <a:effectLst/>
              </a:rPr>
              <a:t>Была учреждена 17 октября 1938 года для награждения воинов Советской Армии,</a:t>
            </a:r>
            <a:br>
              <a:rPr lang="ru-RU" sz="1800" i="1">
                <a:ln>
                  <a:solidFill>
                    <a:schemeClr val="tx1"/>
                  </a:solidFill>
                </a:ln>
                <a:effectLst/>
              </a:rPr>
            </a:br>
            <a:r>
              <a:rPr lang="ru-RU" sz="1800" i="1">
                <a:ln>
                  <a:solidFill>
                    <a:schemeClr val="tx1"/>
                  </a:solidFill>
                </a:ln>
                <a:effectLst/>
              </a:rPr>
              <a:t> за личное мужество и отвагу в боях с врагами Советского Союза.</a:t>
            </a:r>
            <a:br>
              <a:rPr lang="ru-RU" sz="1800" i="1">
                <a:ln>
                  <a:solidFill>
                    <a:schemeClr val="tx1"/>
                  </a:solidFill>
                </a:ln>
                <a:effectLst/>
              </a:rPr>
            </a:br>
            <a:r>
              <a:rPr lang="ru-RU" sz="1800" i="1">
                <a:ln>
                  <a:solidFill>
                    <a:schemeClr val="tx1"/>
                  </a:solidFill>
                </a:ln>
                <a:effectLst/>
              </a:rPr>
              <a:t/>
            </a:r>
            <a:br>
              <a:rPr lang="ru-RU" sz="1800" i="1">
                <a:ln>
                  <a:solidFill>
                    <a:schemeClr val="tx1"/>
                  </a:solidFill>
                </a:ln>
                <a:effectLst/>
              </a:rPr>
            </a:br>
            <a:r>
              <a:rPr lang="ru-RU" sz="1800" i="1">
                <a:ln>
                  <a:solidFill>
                    <a:schemeClr val="tx1"/>
                  </a:solidFill>
                </a:ln>
                <a:effectLst/>
              </a:rPr>
              <a:t>Медаль «За отвагу» с момента своего появления стала особо популярной </a:t>
            </a:r>
            <a:br>
              <a:rPr lang="ru-RU" sz="1800" i="1">
                <a:ln>
                  <a:solidFill>
                    <a:schemeClr val="tx1"/>
                  </a:solidFill>
                </a:ln>
                <a:effectLst/>
              </a:rPr>
            </a:br>
            <a:r>
              <a:rPr lang="ru-RU" sz="1800" i="1">
                <a:ln>
                  <a:solidFill>
                    <a:schemeClr val="tx1"/>
                  </a:solidFill>
                </a:ln>
                <a:effectLst/>
              </a:rPr>
              <a:t>и ценимой среди фронтовиков, поскольку ей награждали исключительно за храбрость,</a:t>
            </a:r>
            <a:br>
              <a:rPr lang="ru-RU" sz="1800" i="1">
                <a:ln>
                  <a:solidFill>
                    <a:schemeClr val="tx1"/>
                  </a:solidFill>
                </a:ln>
                <a:effectLst/>
              </a:rPr>
            </a:br>
            <a:r>
              <a:rPr lang="ru-RU" sz="1800" i="1">
                <a:ln>
                  <a:solidFill>
                    <a:schemeClr val="tx1"/>
                  </a:solidFill>
                </a:ln>
                <a:effectLst/>
              </a:rPr>
              <a:t> проявленную в бою. </a:t>
            </a:r>
            <a:r>
              <a:rPr lang="ru-RU" sz="1800" i="1">
                <a:effectLst/>
              </a:rPr>
              <a:t/>
            </a:r>
            <a:br>
              <a:rPr lang="ru-RU" sz="1800" i="1">
                <a:effectLst/>
              </a:rPr>
            </a:br>
            <a:endParaRPr lang="ru-RU" sz="1800" i="1">
              <a:effectLst/>
            </a:endParaRPr>
          </a:p>
        </p:txBody>
      </p:sp>
      <p:sp>
        <p:nvSpPr>
          <p:cNvPr id="9219" name="Прямоугольник 4"/>
          <p:cNvSpPr>
            <a:spLocks noChangeArrowheads="1"/>
          </p:cNvSpPr>
          <p:nvPr/>
        </p:nvSpPr>
        <p:spPr bwMode="auto">
          <a:xfrm>
            <a:off x="684213" y="387350"/>
            <a:ext cx="7704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400"/>
              <a:t>Окончил он Финскую войну в звании сержанта и был награжден, за личное мужество проявленное в боях медалью "За отвагу".</a:t>
            </a:r>
          </a:p>
        </p:txBody>
      </p:sp>
      <p:pic>
        <p:nvPicPr>
          <p:cNvPr id="9220" name="Picture 6" descr="C:\Users\TEMP.MOSKADS.006\Desktop\150px-Medal_for_Valor_USS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2060575"/>
            <a:ext cx="1905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93564" y="1709738"/>
            <a:ext cx="8244904" cy="1143000"/>
          </a:xfrm>
        </p:spPr>
        <p:txBody>
          <a:bodyPr>
            <a:noAutofit/>
          </a:bodyPr>
          <a:lstStyle/>
          <a:p>
            <a:pPr eaLnBrk="1" fontAlgn="auto" hangingPunct="1">
              <a:spcAft>
                <a:spcPts val="0"/>
              </a:spcAft>
              <a:buClr>
                <a:schemeClr val="accent6">
                  <a:lumMod val="75000"/>
                </a:schemeClr>
              </a:buClr>
              <a:buFont typeface="Georgia" pitchFamily="18" charset="0"/>
              <a:buNone/>
              <a:defRPr/>
            </a:pPr>
            <a:r>
              <a:rPr lang="ru-RU" sz="2000" b="1">
                <a:solidFill>
                  <a:schemeClr val="tx1"/>
                </a:solidFill>
                <a:effectLst/>
              </a:rPr>
              <a:t>После окончания Финской войны он решил связать свою судьбу с армией и </a:t>
            </a:r>
            <a:r>
              <a:rPr lang="ru-RU" sz="2000" b="1" smtClean="0">
                <a:solidFill>
                  <a:schemeClr val="tx1"/>
                </a:solidFill>
                <a:effectLst/>
              </a:rPr>
              <a:t>поступил в </a:t>
            </a:r>
            <a:r>
              <a:rPr lang="ru-RU" sz="2000" b="1">
                <a:solidFill>
                  <a:schemeClr val="tx1"/>
                </a:solidFill>
                <a:effectLst/>
              </a:rPr>
              <a:t>Ростовское артиллерийское училище</a:t>
            </a:r>
            <a:r>
              <a:rPr lang="ru-RU" sz="2000" b="1" smtClean="0">
                <a:solidFill>
                  <a:schemeClr val="tx1"/>
                </a:solidFill>
                <a:effectLst/>
              </a:rPr>
              <a:t>.  </a:t>
            </a:r>
            <a:br>
              <a:rPr lang="ru-RU" sz="2000" b="1" smtClean="0">
                <a:solidFill>
                  <a:schemeClr val="tx1"/>
                </a:solidFill>
                <a:effectLst/>
              </a:rPr>
            </a:br>
            <a:r>
              <a:rPr lang="ru-RU" sz="2000" b="1" smtClean="0">
                <a:solidFill>
                  <a:schemeClr val="tx1"/>
                </a:solidFill>
                <a:effectLst/>
              </a:rPr>
              <a:t>Учился он на отлично подавал пример другим курсантам т.к. был уже опытный боец который понюхал пороху.</a:t>
            </a:r>
            <a:r>
              <a:rPr lang="ru-RU" sz="2000" b="1">
                <a:solidFill>
                  <a:schemeClr val="tx1"/>
                </a:solidFill>
                <a:effectLst/>
              </a:rPr>
              <a:t> </a:t>
            </a:r>
            <a:r>
              <a:rPr lang="ru-RU" sz="2000" b="1" smtClean="0">
                <a:solidFill>
                  <a:schemeClr val="tx1"/>
                </a:solidFill>
                <a:effectLst/>
              </a:rPr>
              <a:t/>
            </a:r>
            <a:br>
              <a:rPr lang="ru-RU" sz="2000" b="1" smtClean="0">
                <a:solidFill>
                  <a:schemeClr val="tx1"/>
                </a:solidFill>
                <a:effectLst/>
              </a:rPr>
            </a:br>
            <a:r>
              <a:rPr lang="ru-RU" sz="2000" b="1" smtClean="0">
                <a:solidFill>
                  <a:schemeClr val="tx1"/>
                </a:solidFill>
                <a:effectLst/>
              </a:rPr>
              <a:t> С гордостью носил значок «За </a:t>
            </a:r>
            <a:r>
              <a:rPr lang="ru-RU" sz="2000" b="1">
                <a:solidFill>
                  <a:schemeClr val="tx1"/>
                </a:solidFill>
                <a:effectLst/>
              </a:rPr>
              <a:t>отличную артиллерийскую подготовку и стрельбу». </a:t>
            </a:r>
            <a:r>
              <a:rPr lang="ru-RU" sz="2000" b="1" smtClean="0">
                <a:solidFill>
                  <a:schemeClr val="tx1"/>
                </a:solidFill>
                <a:effectLst/>
              </a:rPr>
              <a:t> Закончить училище он не успел началась война.</a:t>
            </a:r>
            <a:r>
              <a:rPr lang="ru-RU" sz="2000" b="1">
                <a:solidFill>
                  <a:schemeClr val="tx1"/>
                </a:solidFill>
                <a:effectLst/>
              </a:rPr>
              <a:t/>
            </a:r>
            <a:br>
              <a:rPr lang="ru-RU" sz="2000" b="1">
                <a:solidFill>
                  <a:schemeClr val="tx1"/>
                </a:solidFill>
                <a:effectLst/>
              </a:rPr>
            </a:br>
            <a:endParaRPr lang="ru-RU" sz="2000" b="1">
              <a:solidFill>
                <a:schemeClr val="tx1"/>
              </a:solidFill>
              <a:effectLst/>
            </a:endParaRPr>
          </a:p>
        </p:txBody>
      </p:sp>
      <p:pic>
        <p:nvPicPr>
          <p:cNvPr id="10244" name="Picture 15" descr="Барбаросса1"/>
          <p:cNvPicPr>
            <a:picLocks noChangeAspect="1" noChangeArrowheads="1"/>
          </p:cNvPicPr>
          <p:nvPr/>
        </p:nvPicPr>
        <p:blipFill>
          <a:blip r:embed="rId2"/>
          <a:srcRect/>
          <a:stretch>
            <a:fillRect/>
          </a:stretch>
        </p:blipFill>
        <p:spPr bwMode="auto">
          <a:xfrm>
            <a:off x="4716463" y="2846388"/>
            <a:ext cx="3708400" cy="25431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descr="http://vestiprim.ru/uploads/posts/2014-05/1399330915_5910ea78e8ded8a6c44c17067d1da6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79" y="2852738"/>
            <a:ext cx="3625375" cy="2543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Documents and Settings\Эльнара\Рабочий стол\Новая папка (4)\DIAGR\M1_3.PNG"/>
          <p:cNvPicPr>
            <a:picLocks noChangeAspect="1" noChangeArrowheads="1"/>
          </p:cNvPicPr>
          <p:nvPr/>
        </p:nvPicPr>
        <p:blipFill>
          <a:blip r:embed="rId2"/>
          <a:srcRect/>
          <a:stretch>
            <a:fillRect/>
          </a:stretch>
        </p:blipFill>
        <p:spPr bwMode="auto">
          <a:xfrm>
            <a:off x="107950" y="765175"/>
            <a:ext cx="4314825" cy="4275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Прямоугольник 1"/>
          <p:cNvSpPr>
            <a:spLocks noChangeArrowheads="1"/>
          </p:cNvSpPr>
          <p:nvPr/>
        </p:nvSpPr>
        <p:spPr bwMode="auto">
          <a:xfrm>
            <a:off x="4386263" y="169863"/>
            <a:ext cx="45720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2400"/>
              <a:t>Наступило лето 41-го года. Настала година тяжелейших испытаний. Коварный, сильный враг напал на нашу страну, сея смерть и разрушения на своем пути. Фронт приближался к Ростову-на-Дону. Курсанты активно участвовали в строительстве оборонительных укреплений, в борьбе с диверсантами. Во второй половине сентября был сформирован 3-й отдельный курсантский стрелковый полк в составе двух батальонов РАУ где и продолжил служить дедушка.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419475" y="115888"/>
            <a:ext cx="5103813" cy="5041900"/>
          </a:xfrm>
        </p:spPr>
        <p:txBody>
          <a:bodyPr rtlCol="0">
            <a:noAutofit/>
          </a:bodyPr>
          <a:lstStyle/>
          <a:p>
            <a:pPr marL="274320" indent="-182880" eaLnBrk="1" fontAlgn="auto" hangingPunct="1">
              <a:spcAft>
                <a:spcPts val="0"/>
              </a:spcAft>
              <a:buClr>
                <a:schemeClr val="accent6">
                  <a:lumMod val="75000"/>
                </a:schemeClr>
              </a:buClr>
              <a:buFont typeface="Wingdings 2"/>
              <a:buChar char=""/>
              <a:defRPr/>
            </a:pPr>
            <a:r>
              <a:rPr lang="ru-RU" sz="1400" dirty="0" smtClean="0">
                <a:solidFill>
                  <a:schemeClr val="tx1">
                    <a:lumMod val="75000"/>
                    <a:lumOff val="25000"/>
                  </a:schemeClr>
                </a:solidFill>
                <a:latin typeface="Times New Roman" pitchFamily="18" charset="0"/>
                <a:cs typeface="Times New Roman" pitchFamily="18" charset="0"/>
              </a:rPr>
              <a:t>Немецкая </a:t>
            </a:r>
            <a:r>
              <a:rPr lang="ru-RU" sz="1400" dirty="0">
                <a:solidFill>
                  <a:schemeClr val="tx1">
                    <a:lumMod val="75000"/>
                    <a:lumOff val="25000"/>
                  </a:schemeClr>
                </a:solidFill>
                <a:latin typeface="Times New Roman" pitchFamily="18" charset="0"/>
                <a:cs typeface="Times New Roman" pitchFamily="18" charset="0"/>
              </a:rPr>
              <a:t>танковая армия Клейста вторглась в пределы Дона </a:t>
            </a:r>
            <a:r>
              <a:rPr lang="ru-RU" sz="1400" dirty="0" smtClean="0">
                <a:solidFill>
                  <a:schemeClr val="tx1">
                    <a:lumMod val="75000"/>
                    <a:lumOff val="25000"/>
                  </a:schemeClr>
                </a:solidFill>
                <a:latin typeface="Times New Roman" pitchFamily="18" charset="0"/>
                <a:cs typeface="Times New Roman" pitchFamily="18" charset="0"/>
              </a:rPr>
              <a:t>. Сводный курсантский полк бросили на прорыв врага </a:t>
            </a:r>
            <a:r>
              <a:rPr lang="ru-RU" sz="1400" dirty="0">
                <a:solidFill>
                  <a:schemeClr val="tx1">
                    <a:lumMod val="75000"/>
                    <a:lumOff val="25000"/>
                  </a:schemeClr>
                </a:solidFill>
                <a:latin typeface="Times New Roman" pitchFamily="18" charset="0"/>
                <a:cs typeface="Times New Roman" pitchFamily="18" charset="0"/>
              </a:rPr>
              <a:t>в районе хутора Каменный Брод. </a:t>
            </a:r>
          </a:p>
          <a:p>
            <a:pPr marL="274320" indent="-182880" eaLnBrk="1" fontAlgn="auto" hangingPunct="1">
              <a:spcAft>
                <a:spcPts val="0"/>
              </a:spcAft>
              <a:buClr>
                <a:schemeClr val="accent6">
                  <a:lumMod val="75000"/>
                </a:schemeClr>
              </a:buClr>
              <a:buFont typeface="Wingdings 2"/>
              <a:buChar char=""/>
              <a:defRPr/>
            </a:pPr>
            <a:r>
              <a:rPr lang="ru-RU" sz="1400" dirty="0">
                <a:solidFill>
                  <a:schemeClr val="tx1">
                    <a:lumMod val="75000"/>
                    <a:lumOff val="25000"/>
                  </a:schemeClr>
                </a:solidFill>
                <a:latin typeface="Times New Roman" pitchFamily="18" charset="0"/>
                <a:cs typeface="Times New Roman" pitchFamily="18" charset="0"/>
              </a:rPr>
              <a:t> Курсанты РАУ, совершив марш-бросок из района сосредоточения - Чалтыря - в район хутора Каменный Брод, заняли оборону. </a:t>
            </a:r>
            <a:r>
              <a:rPr lang="ru-RU" sz="1400" dirty="0" smtClean="0">
                <a:solidFill>
                  <a:schemeClr val="tx1">
                    <a:lumMod val="75000"/>
                    <a:lumOff val="25000"/>
                  </a:schemeClr>
                </a:solidFill>
                <a:latin typeface="Times New Roman" pitchFamily="18" charset="0"/>
                <a:cs typeface="Times New Roman" pitchFamily="18" charset="0"/>
              </a:rPr>
              <a:t> </a:t>
            </a:r>
            <a:r>
              <a:rPr lang="ru-RU" sz="1400" dirty="0">
                <a:solidFill>
                  <a:schemeClr val="tx1">
                    <a:lumMod val="75000"/>
                    <a:lumOff val="25000"/>
                  </a:schemeClr>
                </a:solidFill>
                <a:latin typeface="Times New Roman" pitchFamily="18" charset="0"/>
                <a:cs typeface="Times New Roman" pitchFamily="18" charset="0"/>
              </a:rPr>
              <a:t>Утром 17 ноября 1941г. передовые посты наблюдения обнаружили вражеские танки, их было более ста. Развернувшись в боевой порядок, часть фашистских танков шла на курган </a:t>
            </a:r>
            <a:r>
              <a:rPr lang="ru-RU" sz="1400" dirty="0" err="1">
                <a:solidFill>
                  <a:schemeClr val="tx1">
                    <a:lumMod val="75000"/>
                    <a:lumOff val="25000"/>
                  </a:schemeClr>
                </a:solidFill>
                <a:latin typeface="Times New Roman" pitchFamily="18" charset="0"/>
                <a:cs typeface="Times New Roman" pitchFamily="18" charset="0"/>
              </a:rPr>
              <a:t>Бабичий</a:t>
            </a:r>
            <a:r>
              <a:rPr lang="ru-RU" sz="1400" dirty="0">
                <a:solidFill>
                  <a:schemeClr val="tx1">
                    <a:lumMod val="75000"/>
                    <a:lumOff val="25000"/>
                  </a:schemeClr>
                </a:solidFill>
                <a:latin typeface="Times New Roman" pitchFamily="18" charset="0"/>
                <a:cs typeface="Times New Roman" pitchFamily="18" charset="0"/>
              </a:rPr>
              <a:t>, подступы к которому обороняли курсанты первого батальона РАУ. </a:t>
            </a:r>
            <a:r>
              <a:rPr lang="ru-RU" sz="1400" dirty="0" smtClean="0">
                <a:solidFill>
                  <a:schemeClr val="tx1">
                    <a:lumMod val="75000"/>
                    <a:lumOff val="25000"/>
                  </a:schemeClr>
                </a:solidFill>
                <a:latin typeface="Times New Roman" pitchFamily="18" charset="0"/>
                <a:cs typeface="Times New Roman" pitchFamily="18" charset="0"/>
              </a:rPr>
              <a:t> </a:t>
            </a:r>
            <a:r>
              <a:rPr lang="ru-RU" sz="1400" dirty="0">
                <a:solidFill>
                  <a:schemeClr val="tx1">
                    <a:lumMod val="75000"/>
                    <a:lumOff val="25000"/>
                  </a:schemeClr>
                </a:solidFill>
                <a:latin typeface="Times New Roman" pitchFamily="18" charset="0"/>
                <a:cs typeface="Times New Roman" pitchFamily="18" charset="0"/>
              </a:rPr>
              <a:t>Завязался неравный бой. Казалось, что трудно будет остановить стальную армаду фашистов. Ураганный огонь врага не утихал ни на минуту. </a:t>
            </a:r>
            <a:r>
              <a:rPr lang="ru-RU" sz="1400" dirty="0" smtClean="0">
                <a:solidFill>
                  <a:schemeClr val="tx1">
                    <a:lumMod val="75000"/>
                    <a:lumOff val="25000"/>
                  </a:schemeClr>
                </a:solidFill>
                <a:latin typeface="Times New Roman" pitchFamily="18" charset="0"/>
                <a:cs typeface="Times New Roman" pitchFamily="18" charset="0"/>
              </a:rPr>
              <a:t>  </a:t>
            </a:r>
          </a:p>
          <a:p>
            <a:pPr marL="274320" indent="-182880" eaLnBrk="1" fontAlgn="auto" hangingPunct="1">
              <a:spcAft>
                <a:spcPts val="0"/>
              </a:spcAft>
              <a:buClr>
                <a:schemeClr val="accent6">
                  <a:lumMod val="75000"/>
                </a:schemeClr>
              </a:buClr>
              <a:buFont typeface="Wingdings 2"/>
              <a:buChar char=""/>
              <a:defRPr/>
            </a:pPr>
            <a:r>
              <a:rPr lang="ru-RU" sz="1400" dirty="0">
                <a:solidFill>
                  <a:schemeClr val="tx1">
                    <a:lumMod val="75000"/>
                    <a:lumOff val="25000"/>
                  </a:schemeClr>
                </a:solidFill>
                <a:latin typeface="Times New Roman" pitchFamily="18" charset="0"/>
                <a:cs typeface="Times New Roman" pitchFamily="18" charset="0"/>
              </a:rPr>
              <a:t>Несмотря на значительное превосходство противника в технике и живой силе, курсанты сражались стойко. Но ряды мужественных защитников кургана сильно редели. А враг бросал в очередные атаки свежие силы. </a:t>
            </a:r>
            <a:r>
              <a:rPr lang="ru-RU" sz="1400" dirty="0" smtClean="0">
                <a:solidFill>
                  <a:schemeClr val="tx1">
                    <a:lumMod val="75000"/>
                    <a:lumOff val="25000"/>
                  </a:schemeClr>
                </a:solidFill>
                <a:latin typeface="Times New Roman" pitchFamily="18" charset="0"/>
                <a:cs typeface="Times New Roman" pitchFamily="18" charset="0"/>
              </a:rPr>
              <a:t>      </a:t>
            </a:r>
            <a:endParaRPr lang="ru-RU" sz="1400" dirty="0">
              <a:solidFill>
                <a:schemeClr val="tx1">
                  <a:lumMod val="75000"/>
                  <a:lumOff val="25000"/>
                </a:schemeClr>
              </a:solidFill>
              <a:latin typeface="Times New Roman" pitchFamily="18" charset="0"/>
              <a:cs typeface="Times New Roman" pitchFamily="18" charset="0"/>
            </a:endParaRPr>
          </a:p>
          <a:p>
            <a:pPr marL="274320" indent="-182880" eaLnBrk="1" fontAlgn="auto" hangingPunct="1">
              <a:spcAft>
                <a:spcPts val="0"/>
              </a:spcAft>
              <a:buClr>
                <a:schemeClr val="accent6">
                  <a:lumMod val="75000"/>
                </a:schemeClr>
              </a:buClr>
              <a:buFont typeface="Wingdings 2"/>
              <a:buChar char=""/>
              <a:defRPr/>
            </a:pPr>
            <a:r>
              <a:rPr lang="ru-RU" sz="1400" dirty="0">
                <a:solidFill>
                  <a:schemeClr val="tx1">
                    <a:lumMod val="75000"/>
                    <a:lumOff val="25000"/>
                  </a:schemeClr>
                </a:solidFill>
                <a:latin typeface="Times New Roman" pitchFamily="18" charset="0"/>
                <a:cs typeface="Times New Roman" pitchFamily="18" charset="0"/>
              </a:rPr>
              <a:t>        О том, каким ожесточенным был тот бой, как стойко оборонялись курсанты, говорит следующий факт: из 354 курсантов, мужественных защитников позиций в районе кургана </a:t>
            </a:r>
            <a:r>
              <a:rPr lang="ru-RU" sz="1400" dirty="0" err="1">
                <a:solidFill>
                  <a:schemeClr val="tx1">
                    <a:lumMod val="75000"/>
                    <a:lumOff val="25000"/>
                  </a:schemeClr>
                </a:solidFill>
                <a:latin typeface="Times New Roman" pitchFamily="18" charset="0"/>
                <a:cs typeface="Times New Roman" pitchFamily="18" charset="0"/>
              </a:rPr>
              <a:t>Бабичий</a:t>
            </a:r>
            <a:r>
              <a:rPr lang="ru-RU" sz="1400" dirty="0">
                <a:solidFill>
                  <a:schemeClr val="tx1">
                    <a:lumMod val="75000"/>
                    <a:lumOff val="25000"/>
                  </a:schemeClr>
                </a:solidFill>
                <a:latin typeface="Times New Roman" pitchFamily="18" charset="0"/>
                <a:cs typeface="Times New Roman" pitchFamily="18" charset="0"/>
              </a:rPr>
              <a:t>, в живых осталось 8 человек </a:t>
            </a:r>
            <a:r>
              <a:rPr lang="ru-RU" sz="1400" dirty="0" smtClean="0">
                <a:solidFill>
                  <a:schemeClr val="tx1">
                    <a:lumMod val="75000"/>
                    <a:lumOff val="25000"/>
                  </a:schemeClr>
                </a:solidFill>
                <a:latin typeface="Times New Roman" pitchFamily="18" charset="0"/>
                <a:cs typeface="Times New Roman" pitchFamily="18" charset="0"/>
              </a:rPr>
              <a:t>. К </a:t>
            </a:r>
            <a:r>
              <a:rPr lang="ru-RU" sz="1400" dirty="0">
                <a:solidFill>
                  <a:schemeClr val="tx1">
                    <a:lumMod val="75000"/>
                    <a:lumOff val="25000"/>
                  </a:schemeClr>
                </a:solidFill>
                <a:latin typeface="Times New Roman" pitchFamily="18" charset="0"/>
                <a:cs typeface="Times New Roman" pitchFamily="18" charset="0"/>
              </a:rPr>
              <a:t>месту сбора в </a:t>
            </a:r>
            <a:r>
              <a:rPr lang="ru-RU" sz="1400" dirty="0" err="1">
                <a:solidFill>
                  <a:schemeClr val="tx1">
                    <a:lumMod val="75000"/>
                    <a:lumOff val="25000"/>
                  </a:schemeClr>
                </a:solidFill>
                <a:latin typeface="Times New Roman" pitchFamily="18" charset="0"/>
                <a:cs typeface="Times New Roman" pitchFamily="18" charset="0"/>
              </a:rPr>
              <a:t>Старочеркасск</a:t>
            </a:r>
            <a:r>
              <a:rPr lang="ru-RU" sz="1400" dirty="0">
                <a:solidFill>
                  <a:schemeClr val="tx1">
                    <a:lumMod val="75000"/>
                    <a:lumOff val="25000"/>
                  </a:schemeClr>
                </a:solidFill>
                <a:latin typeface="Times New Roman" pitchFamily="18" charset="0"/>
                <a:cs typeface="Times New Roman" pitchFamily="18" charset="0"/>
              </a:rPr>
              <a:t> прибыли 80 человек из </a:t>
            </a:r>
            <a:r>
              <a:rPr lang="ru-RU" sz="1400" dirty="0" smtClean="0">
                <a:solidFill>
                  <a:schemeClr val="tx1">
                    <a:lumMod val="75000"/>
                    <a:lumOff val="25000"/>
                  </a:schemeClr>
                </a:solidFill>
                <a:latin typeface="Times New Roman" pitchFamily="18" charset="0"/>
                <a:cs typeface="Times New Roman" pitchFamily="18" charset="0"/>
              </a:rPr>
              <a:t>полка, </a:t>
            </a:r>
            <a:r>
              <a:rPr lang="ru-RU" sz="1400" dirty="0">
                <a:solidFill>
                  <a:schemeClr val="tx1">
                    <a:lumMod val="75000"/>
                    <a:lumOff val="25000"/>
                  </a:schemeClr>
                </a:solidFill>
                <a:latin typeface="Times New Roman" pitchFamily="18" charset="0"/>
                <a:cs typeface="Times New Roman" pitchFamily="18" charset="0"/>
              </a:rPr>
              <a:t>среди этих курсантов был и дедушка. </a:t>
            </a:r>
            <a:r>
              <a:rPr lang="ru-RU" sz="1400" dirty="0" smtClean="0">
                <a:solidFill>
                  <a:schemeClr val="tx1">
                    <a:lumMod val="75000"/>
                    <a:lumOff val="25000"/>
                  </a:schemeClr>
                </a:solidFill>
                <a:latin typeface="Times New Roman" pitchFamily="18" charset="0"/>
                <a:cs typeface="Times New Roman" pitchFamily="18" charset="0"/>
              </a:rPr>
              <a:t>  </a:t>
            </a:r>
            <a:endParaRPr lang="ru-RU" sz="1400" dirty="0">
              <a:solidFill>
                <a:schemeClr val="tx1">
                  <a:lumMod val="75000"/>
                  <a:lumOff val="25000"/>
                </a:schemeClr>
              </a:solidFill>
              <a:latin typeface="Times New Roman" pitchFamily="18" charset="0"/>
              <a:cs typeface="Times New Roman" pitchFamily="18" charset="0"/>
            </a:endParaRPr>
          </a:p>
          <a:p>
            <a:pPr marL="0" indent="0" eaLnBrk="1" fontAlgn="auto" hangingPunct="1">
              <a:spcAft>
                <a:spcPts val="0"/>
              </a:spcAft>
              <a:buClr>
                <a:schemeClr val="accent6">
                  <a:lumMod val="75000"/>
                </a:schemeClr>
              </a:buClr>
              <a:buFont typeface="Georgia" pitchFamily="18" charset="0"/>
              <a:buNone/>
              <a:defRPr/>
            </a:pPr>
            <a:r>
              <a:rPr lang="ru-RU" sz="1400" dirty="0" smtClean="0">
                <a:solidFill>
                  <a:schemeClr val="tx1">
                    <a:lumMod val="75000"/>
                    <a:lumOff val="25000"/>
                  </a:schemeClr>
                </a:solidFill>
                <a:latin typeface="Times New Roman" pitchFamily="18" charset="0"/>
                <a:cs typeface="Times New Roman" pitchFamily="18" charset="0"/>
              </a:rPr>
              <a:t> </a:t>
            </a:r>
            <a:endParaRPr lang="ru-RU" sz="1400" dirty="0">
              <a:solidFill>
                <a:schemeClr val="tx1">
                  <a:lumMod val="75000"/>
                  <a:lumOff val="25000"/>
                </a:schemeClr>
              </a:solidFill>
              <a:latin typeface="Times New Roman" pitchFamily="18" charset="0"/>
              <a:cs typeface="Times New Roman" pitchFamily="18" charset="0"/>
            </a:endParaRPr>
          </a:p>
        </p:txBody>
      </p:sp>
      <p:pic>
        <p:nvPicPr>
          <p:cNvPr id="12291" name="Picture 8" descr="4 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15889"/>
            <a:ext cx="3156111" cy="25930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12292" name="Прямоугольник 4"/>
          <p:cNvSpPr>
            <a:spLocks noChangeArrowheads="1"/>
          </p:cNvSpPr>
          <p:nvPr/>
        </p:nvSpPr>
        <p:spPr bwMode="auto">
          <a:xfrm>
            <a:off x="2771775" y="5445125"/>
            <a:ext cx="55737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sz="1400">
                <a:latin typeface="Times New Roman" pitchFamily="18" charset="0"/>
                <a:cs typeface="Times New Roman" pitchFamily="18" charset="0"/>
              </a:rPr>
              <a:t>Дедушку накрыло взрывной волной при бомбежке. Он остался жив, но, контуженный, не мог передвигаться. Так и пролежал до вечера. Вечером, когда артиллерийский обстрел и бомбежка наших позиций закончились, однополчане дотащили до медсанбата.  Оттуда он попал в полевой госпиталь, а после того, был отправлен в тыл на лечение в Кисловодск.</a:t>
            </a:r>
          </a:p>
        </p:txBody>
      </p:sp>
      <p:pic>
        <p:nvPicPr>
          <p:cNvPr id="12293" name="Picture 6" descr="4 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996952"/>
            <a:ext cx="2533650" cy="3136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850" y="333375"/>
            <a:ext cx="8424863" cy="6191250"/>
          </a:xfrm>
        </p:spPr>
        <p:txBody>
          <a:bodyPr rtlCol="0">
            <a:normAutofit fontScale="70000" lnSpcReduction="20000"/>
          </a:bodyPr>
          <a:lstStyle/>
          <a:p>
            <a:pPr marL="274320" indent="-182880" algn="just" eaLnBrk="1" fontAlgn="auto" hangingPunct="1">
              <a:spcAft>
                <a:spcPts val="0"/>
              </a:spcAft>
              <a:buClr>
                <a:schemeClr val="accent6">
                  <a:lumMod val="75000"/>
                </a:schemeClr>
              </a:buClr>
              <a:buFont typeface="Wingdings 2"/>
              <a:buChar char=""/>
              <a:defRPr/>
            </a:pPr>
            <a:r>
              <a:rPr lang="ru-RU" dirty="0" smtClean="0">
                <a:solidFill>
                  <a:schemeClr val="tx1">
                    <a:lumMod val="75000"/>
                    <a:lumOff val="25000"/>
                  </a:schemeClr>
                </a:solidFill>
              </a:rPr>
              <a:t>Но тыл скоро превратился оккупацию. В Кисловодск </a:t>
            </a:r>
            <a:r>
              <a:rPr lang="ru-RU" dirty="0">
                <a:solidFill>
                  <a:schemeClr val="tx1">
                    <a:lumMod val="75000"/>
                    <a:lumOff val="25000"/>
                  </a:schemeClr>
                </a:solidFill>
              </a:rPr>
              <a:t>в августе 1942 года </a:t>
            </a:r>
            <a:r>
              <a:rPr lang="ru-RU" dirty="0" smtClean="0">
                <a:solidFill>
                  <a:schemeClr val="tx1">
                    <a:lumMod val="75000"/>
                    <a:lumOff val="25000"/>
                  </a:schemeClr>
                </a:solidFill>
              </a:rPr>
              <a:t>вошли </a:t>
            </a:r>
            <a:r>
              <a:rPr lang="ru-RU" dirty="0">
                <a:solidFill>
                  <a:schemeClr val="tx1">
                    <a:lumMod val="75000"/>
                    <a:lumOff val="25000"/>
                  </a:schemeClr>
                </a:solidFill>
              </a:rPr>
              <a:t>немцы. Большая работа по эвакуации раненых была проведена перед их приходом. </a:t>
            </a:r>
          </a:p>
          <a:p>
            <a:pPr marL="274320" indent="-182880" algn="just" eaLnBrk="1" fontAlgn="auto" hangingPunct="1">
              <a:spcAft>
                <a:spcPts val="0"/>
              </a:spcAft>
              <a:buClr>
                <a:schemeClr val="accent6">
                  <a:lumMod val="75000"/>
                </a:schemeClr>
              </a:buClr>
              <a:buFont typeface="Wingdings 2"/>
              <a:buChar char=""/>
              <a:defRPr/>
            </a:pPr>
            <a:r>
              <a:rPr lang="ru-RU" dirty="0">
                <a:solidFill>
                  <a:schemeClr val="tx1">
                    <a:lumMod val="75000"/>
                    <a:lumOff val="25000"/>
                  </a:schemeClr>
                </a:solidFill>
              </a:rPr>
              <a:t>Пять месяцев с августа 1942 по январь 1943 года Кисловодск находился в оккупации. </a:t>
            </a:r>
            <a:r>
              <a:rPr lang="ru-RU" dirty="0" smtClean="0">
                <a:solidFill>
                  <a:schemeClr val="tx1">
                    <a:lumMod val="75000"/>
                    <a:lumOff val="25000"/>
                  </a:schemeClr>
                </a:solidFill>
              </a:rPr>
              <a:t>В городе бело много раненых, </a:t>
            </a:r>
            <a:r>
              <a:rPr lang="ru-RU" dirty="0">
                <a:solidFill>
                  <a:schemeClr val="tx1">
                    <a:lumMod val="75000"/>
                    <a:lumOff val="25000"/>
                  </a:schemeClr>
                </a:solidFill>
              </a:rPr>
              <a:t>среди которых </a:t>
            </a:r>
            <a:r>
              <a:rPr lang="ru-RU" dirty="0" smtClean="0">
                <a:solidFill>
                  <a:schemeClr val="tx1">
                    <a:lumMod val="75000"/>
                    <a:lumOff val="25000"/>
                  </a:schemeClr>
                </a:solidFill>
              </a:rPr>
              <a:t>был и дедушка. </a:t>
            </a:r>
            <a:endParaRPr lang="ru-RU" dirty="0">
              <a:solidFill>
                <a:schemeClr val="tx1">
                  <a:lumMod val="75000"/>
                  <a:lumOff val="25000"/>
                </a:schemeClr>
              </a:solidFill>
            </a:endParaRPr>
          </a:p>
          <a:p>
            <a:pPr marL="274320" indent="-182880" algn="just" eaLnBrk="1" fontAlgn="auto" hangingPunct="1">
              <a:spcAft>
                <a:spcPts val="0"/>
              </a:spcAft>
              <a:buClr>
                <a:schemeClr val="accent6">
                  <a:lumMod val="75000"/>
                </a:schemeClr>
              </a:buClr>
              <a:buFont typeface="Wingdings 2"/>
              <a:buChar char=""/>
              <a:defRPr/>
            </a:pPr>
            <a:r>
              <a:rPr lang="ru-RU" dirty="0">
                <a:solidFill>
                  <a:schemeClr val="tx1">
                    <a:lumMod val="75000"/>
                    <a:lumOff val="25000"/>
                  </a:schemeClr>
                </a:solidFill>
              </a:rPr>
              <a:t>Благодаря самоотверженности врачей, медицинских сестер, санитарок многим раненым была оказана необходимая помощь. Само население города помогало вести этот «тихий бой без выстрелов» за спасение жизней солдат, оказавшихся на оккупированной территории, рискуя и своей жизнью и жизнью своих родных и близких.</a:t>
            </a:r>
          </a:p>
          <a:p>
            <a:pPr marL="274320" indent="-182880" algn="just" eaLnBrk="1" fontAlgn="auto" hangingPunct="1">
              <a:spcAft>
                <a:spcPts val="0"/>
              </a:spcAft>
              <a:buClr>
                <a:schemeClr val="accent6">
                  <a:lumMod val="75000"/>
                </a:schemeClr>
              </a:buClr>
              <a:buFont typeface="Wingdings 2"/>
              <a:buChar char=""/>
              <a:defRPr/>
            </a:pPr>
            <a:r>
              <a:rPr lang="ru-RU" dirty="0">
                <a:solidFill>
                  <a:schemeClr val="tx1">
                    <a:lumMod val="75000"/>
                    <a:lumOff val="25000"/>
                  </a:schemeClr>
                </a:solidFill>
              </a:rPr>
              <a:t>Во время оккупации фашисты зверствовали. Нависла угроза репрессий и по отношению к раненым, но действовать открыто они пока не решались. </a:t>
            </a:r>
            <a:r>
              <a:rPr lang="ru-RU" dirty="0" smtClean="0">
                <a:solidFill>
                  <a:schemeClr val="tx1">
                    <a:lumMod val="75000"/>
                    <a:lumOff val="25000"/>
                  </a:schemeClr>
                </a:solidFill>
              </a:rPr>
              <a:t>В </a:t>
            </a:r>
            <a:r>
              <a:rPr lang="ru-RU" dirty="0">
                <a:solidFill>
                  <a:schemeClr val="tx1">
                    <a:lumMod val="75000"/>
                    <a:lumOff val="25000"/>
                  </a:schemeClr>
                </a:solidFill>
              </a:rPr>
              <a:t>середине октября 1942 года часть раненых вместе с медицинским персоналом была погружена в вагоны и отправлена на запад. Они все были уничтожены на территории Украины. </a:t>
            </a:r>
          </a:p>
          <a:p>
            <a:pPr marL="274320" indent="-182880" algn="just" eaLnBrk="1" fontAlgn="auto" hangingPunct="1">
              <a:spcAft>
                <a:spcPts val="0"/>
              </a:spcAft>
              <a:buClr>
                <a:schemeClr val="accent6">
                  <a:lumMod val="75000"/>
                </a:schemeClr>
              </a:buClr>
              <a:buFont typeface="Wingdings 2"/>
              <a:buChar char=""/>
              <a:defRPr/>
            </a:pPr>
            <a:r>
              <a:rPr lang="ru-RU" dirty="0">
                <a:solidFill>
                  <a:schemeClr val="tx1">
                    <a:lumMod val="75000"/>
                    <a:lumOff val="25000"/>
                  </a:schemeClr>
                </a:solidFill>
              </a:rPr>
              <a:t>В 20-х числах октября 1942 года нацисты произвели массовое истребление раненых, интеллигенции города и еврейского населения, вывезя их в район стекольного завода под Минеральные Воды. Тогда погибло более 2 тысяч человек. </a:t>
            </a:r>
          </a:p>
          <a:p>
            <a:pPr marL="274320" indent="-182880" algn="just" eaLnBrk="1" fontAlgn="auto" hangingPunct="1">
              <a:spcAft>
                <a:spcPts val="0"/>
              </a:spcAft>
              <a:buClr>
                <a:schemeClr val="accent6">
                  <a:lumMod val="75000"/>
                </a:schemeClr>
              </a:buClr>
              <a:buFont typeface="Wingdings 2"/>
              <a:buChar char=""/>
              <a:defRPr/>
            </a:pPr>
            <a:r>
              <a:rPr lang="ru-RU" dirty="0">
                <a:solidFill>
                  <a:schemeClr val="tx1">
                    <a:lumMod val="75000"/>
                    <a:lumOff val="25000"/>
                  </a:schemeClr>
                </a:solidFill>
              </a:rPr>
              <a:t>В самом начале 1943 года от города Орджоникидзе, повели наступление части Красной Армии. 11 января советскими войсками Кисловодск был освобожден от оккупантов</a:t>
            </a:r>
            <a:r>
              <a:rPr lang="ru-RU" dirty="0" smtClean="0">
                <a:solidFill>
                  <a:schemeClr val="tx1">
                    <a:lumMod val="75000"/>
                    <a:lumOff val="25000"/>
                  </a:schemeClr>
                </a:solidFill>
              </a:rPr>
              <a:t>. </a:t>
            </a:r>
          </a:p>
          <a:p>
            <a:pPr marL="274320" indent="-182880" algn="just" eaLnBrk="1" fontAlgn="auto" hangingPunct="1">
              <a:spcAft>
                <a:spcPts val="0"/>
              </a:spcAft>
              <a:buClr>
                <a:schemeClr val="accent6">
                  <a:lumMod val="75000"/>
                </a:schemeClr>
              </a:buClr>
              <a:buFont typeface="Wingdings 2"/>
              <a:buChar char=""/>
              <a:defRPr/>
            </a:pPr>
            <a:r>
              <a:rPr lang="ru-RU" dirty="0" smtClean="0">
                <a:solidFill>
                  <a:schemeClr val="tx1">
                    <a:lumMod val="75000"/>
                    <a:lumOff val="25000"/>
                  </a:schemeClr>
                </a:solidFill>
              </a:rPr>
              <a:t>Дедушка когда выздоровел принял участие в разгроме фашистов с частями регулярной Красной Армии</a:t>
            </a:r>
            <a:endParaRPr lang="ru-RU" dirty="0">
              <a:solidFill>
                <a:schemeClr val="tx1">
                  <a:lumMod val="75000"/>
                  <a:lumOff val="25000"/>
                </a:schemeClr>
              </a:solidFill>
            </a:endParaRPr>
          </a:p>
          <a:p>
            <a:pPr marL="274320" indent="-182880" eaLnBrk="1" fontAlgn="auto" hangingPunct="1">
              <a:spcAft>
                <a:spcPts val="0"/>
              </a:spcAft>
              <a:buClr>
                <a:schemeClr val="accent6">
                  <a:lumMod val="75000"/>
                </a:schemeClr>
              </a:buClr>
              <a:buFont typeface="Wingdings 2"/>
              <a:buChar char=""/>
              <a:defRPr/>
            </a:pPr>
            <a:endParaRPr lang="ru-RU" dirty="0">
              <a:solidFill>
                <a:schemeClr val="tx1">
                  <a:lumMod val="75000"/>
                  <a:lumOff val="2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215</TotalTime>
  <Words>885</Words>
  <Application>Microsoft Office PowerPoint</Application>
  <PresentationFormat>Экран (4:3)</PresentationFormat>
  <Paragraphs>46</Paragraphs>
  <Slides>12</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12</vt:i4>
      </vt:variant>
    </vt:vector>
  </HeadingPairs>
  <TitlesOfParts>
    <vt:vector size="22" baseType="lpstr">
      <vt:lpstr>Trebuchet MS</vt:lpstr>
      <vt:lpstr>Arial</vt:lpstr>
      <vt:lpstr>Constantia</vt:lpstr>
      <vt:lpstr>Wingdings 2</vt:lpstr>
      <vt:lpstr>Calibri</vt:lpstr>
      <vt:lpstr>Georgia</vt:lpstr>
      <vt:lpstr>Times New Roman</vt:lpstr>
      <vt:lpstr>Wingdings</vt:lpstr>
      <vt:lpstr>Symbol</vt:lpstr>
      <vt:lpstr>Бумажная</vt:lpstr>
      <vt:lpstr>Презентация PowerPoint</vt:lpstr>
      <vt:lpstr>Презентация PowerPoint</vt:lpstr>
      <vt:lpstr>Презентация PowerPoint</vt:lpstr>
      <vt:lpstr>Презентация PowerPoint</vt:lpstr>
      <vt:lpstr>Медаль «За отвагу» — государственная награда СССР и Российской Федерации.  Была учреждена 17 октября 1938 года для награждения воинов Советской Армии,  за личное мужество и отвагу в боях с врагами Советского Союза.  Медаль «За отвагу» с момента своего появления стала особо популярной  и ценимой среди фронтовиков, поскольку ей награждали исключительно за храбрость,  проявленную в бою.  </vt:lpstr>
      <vt:lpstr>После окончания Финской войны он решил связать свою судьбу с армией и поступил в Ростовское артиллерийское училище.   Учился он на отлично подавал пример другим курсантам т.к. был уже опытный боец который понюхал пороху.   С гордостью носил значок «За отличную артиллерийскую подготовку и стрельбу».  Закончить училище он не успел началась война. </vt:lpstr>
      <vt:lpstr>Презентация PowerPoint</vt:lpstr>
      <vt:lpstr>Презентация PowerPoint</vt:lpstr>
      <vt:lpstr>Презентация PowerPoint</vt:lpstr>
      <vt:lpstr>Презентация PowerPoint</vt:lpstr>
      <vt:lpstr>За мужество и отвагу в боях Великой Отечественной Войны был мой прадедушка награжден:  орденами и медалями,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Никитина Галина Анатольевна</dc:creator>
  <cp:lastModifiedBy>Никитина Галина Анатольевна</cp:lastModifiedBy>
  <cp:revision>28</cp:revision>
  <dcterms:modified xsi:type="dcterms:W3CDTF">2015-12-09T17:40:29Z</dcterms:modified>
</cp:coreProperties>
</file>