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63" r:id="rId3"/>
    <p:sldId id="264" r:id="rId4"/>
    <p:sldId id="265" r:id="rId5"/>
    <p:sldId id="268" r:id="rId6"/>
    <p:sldId id="266" r:id="rId7"/>
    <p:sldId id="267" r:id="rId8"/>
    <p:sldId id="257" r:id="rId9"/>
    <p:sldId id="259" r:id="rId10"/>
    <p:sldId id="260" r:id="rId11"/>
    <p:sldId id="261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86447" autoAdjust="0"/>
  </p:normalViewPr>
  <p:slideViewPr>
    <p:cSldViewPr snapToGrid="0">
      <p:cViewPr varScale="1">
        <p:scale>
          <a:sx n="67" d="100"/>
          <a:sy n="67" d="100"/>
        </p:scale>
        <p:origin x="-108" y="-6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EC99C-6F2E-41C8-86BC-3ADC58A27A14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14864-DD72-4905-976F-11669CE65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66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14864-DD72-4905-976F-11669CE65D3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78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fld id="{7A83ADB7-7F0B-436E-8E5C-97A64225BA61}" type="slidenum">
              <a:rPr lang="ru-RU" altLang="ru-RU" smtClean="0">
                <a:latin typeface="Arial" charset="0"/>
              </a:rPr>
              <a:pPr eaLnBrk="1" hangingPunct="1"/>
              <a:t>12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11/30/2015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11/30/2015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 smtClean="0"/>
              <a:t>Музей боевой славы «Наследие» 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1830" y="4338935"/>
            <a:ext cx="54729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ГБОУ «Гимназия №1636 «НИКА»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703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717" y="753228"/>
            <a:ext cx="10021466" cy="1080938"/>
          </a:xfrm>
        </p:spPr>
        <p:txBody>
          <a:bodyPr/>
          <a:lstStyle/>
          <a:p>
            <a:r>
              <a:rPr lang="ru-RU" dirty="0" smtClean="0"/>
              <a:t>Герои Советского </a:t>
            </a:r>
            <a:r>
              <a:rPr lang="ru-RU" dirty="0"/>
              <a:t>С</a:t>
            </a:r>
            <a:r>
              <a:rPr lang="ru-RU" dirty="0" smtClean="0"/>
              <a:t>оюза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6" y="2334128"/>
            <a:ext cx="3499411" cy="3914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334128"/>
            <a:ext cx="4859867" cy="3914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929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Направления работы музея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2048933"/>
            <a:ext cx="6908800" cy="480906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Сбор </a:t>
            </a:r>
            <a:r>
              <a:rPr lang="ru-RU" dirty="0"/>
              <a:t>информации о бойцах и командирах </a:t>
            </a:r>
            <a:br>
              <a:rPr lang="ru-RU" dirty="0"/>
            </a:br>
            <a:r>
              <a:rPr lang="ru-RU" dirty="0"/>
              <a:t> I конного кавалерийского  корпуса продолжается и в настоящее время. </a:t>
            </a:r>
            <a:br>
              <a:rPr lang="ru-RU" dirty="0"/>
            </a:br>
            <a:r>
              <a:rPr lang="ru-RU" dirty="0"/>
              <a:t>           Однако сейчас на первый план в работе музея  выходит другая задача – просветительская – распространение знаний о Великой Отечественной войне в целом и о боевой деятельности корпуса , в частности, - первоочередная задача школьного музея </a:t>
            </a:r>
            <a:r>
              <a:rPr lang="ru-RU" dirty="0" smtClean="0"/>
              <a:t>Боевой </a:t>
            </a:r>
            <a:r>
              <a:rPr lang="ru-RU" dirty="0"/>
              <a:t>славы – донести до них правду о той страшной войне и о тех людях, которые ее выиграли. Исходя из этой задачи, в музее разработан  и проводятся ряд экскурсий для учащихся разных классов, а также целый комплекс других мероприятий.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33" y="1916289"/>
            <a:ext cx="3706283" cy="494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318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Музей Боевой славы «Наследие» </a:t>
            </a:r>
            <a:br>
              <a:rPr lang="ru-RU" dirty="0"/>
            </a:br>
            <a:r>
              <a:rPr lang="ru-RU" dirty="0"/>
              <a:t>имени генерала П. А. Белова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28813"/>
            <a:ext cx="6910388" cy="504348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2400" dirty="0" smtClean="0">
                <a:latin typeface="Monotype Corsiva" pitchFamily="66" charset="0"/>
              </a:rPr>
              <a:t>   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3200" dirty="0" smtClean="0">
                <a:latin typeface="Monotype Corsiva" pitchFamily="66" charset="0"/>
              </a:rPr>
              <a:t>Такое явление как Музей Боевой Славы </a:t>
            </a:r>
            <a:r>
              <a:rPr lang="ru-RU" altLang="ru-RU" sz="3200" dirty="0">
                <a:latin typeface="Monotype Corsiva" pitchFamily="66" charset="0"/>
              </a:rPr>
              <a:t> </a:t>
            </a:r>
            <a:r>
              <a:rPr lang="ru-RU" altLang="ru-RU" sz="3200" dirty="0" smtClean="0">
                <a:latin typeface="Monotype Corsiva" pitchFamily="66" charset="0"/>
              </a:rPr>
              <a:t>«НАСЛЕ ДИЕ» имени Героя Советского Союза  генерал  - полковника </a:t>
            </a:r>
            <a:r>
              <a:rPr lang="ru-RU" altLang="ru-RU" sz="3200" dirty="0">
                <a:latin typeface="Monotype Corsiva" pitchFamily="66" charset="0"/>
              </a:rPr>
              <a:t> </a:t>
            </a:r>
            <a:r>
              <a:rPr lang="ru-RU" altLang="ru-RU" sz="3200" dirty="0" smtClean="0">
                <a:latin typeface="Monotype Corsiva" pitchFamily="66" charset="0"/>
              </a:rPr>
              <a:t>П.А. </a:t>
            </a:r>
            <a:r>
              <a:rPr lang="ru-RU" altLang="ru-RU" sz="3200" dirty="0">
                <a:latin typeface="Monotype Corsiva" pitchFamily="66" charset="0"/>
              </a:rPr>
              <a:t>Б</a:t>
            </a:r>
            <a:r>
              <a:rPr lang="ru-RU" altLang="ru-RU" sz="3200" dirty="0" smtClean="0">
                <a:latin typeface="Monotype Corsiva" pitchFamily="66" charset="0"/>
              </a:rPr>
              <a:t>елова - это нечто действительно важное для правильного воспитания молодого поколения. Активность и энтузиазм учеников - это и есть показатель того, что молодёжь ещё долго будет помнить о Великой Отечественной Войне и поэтому деятельность музея можно считать на 100% эффективной.</a:t>
            </a:r>
          </a:p>
        </p:txBody>
      </p:sp>
      <p:pic>
        <p:nvPicPr>
          <p:cNvPr id="27651" name="Picture 2" descr="E:\МУЗЕЙ\sav-63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1" y="1485900"/>
            <a:ext cx="45339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7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всё начиналось…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1451" y="2336873"/>
            <a:ext cx="10122732" cy="3599316"/>
          </a:xfrm>
        </p:spPr>
        <p:txBody>
          <a:bodyPr/>
          <a:lstStyle/>
          <a:p>
            <a:endParaRPr lang="ru-RU" dirty="0" smtClean="0"/>
          </a:p>
          <a:p>
            <a:r>
              <a:rPr lang="ru-RU" sz="2800" dirty="0" smtClean="0"/>
              <a:t>В ходе подготовки к 50-летию </a:t>
            </a:r>
          </a:p>
          <a:p>
            <a:pPr marL="0" indent="0">
              <a:buNone/>
            </a:pPr>
            <a:r>
              <a:rPr lang="ru-RU" sz="2800" dirty="0"/>
              <a:t>р</a:t>
            </a:r>
            <a:r>
              <a:rPr lang="ru-RU" sz="2800" dirty="0" smtClean="0"/>
              <a:t>азгрома гитлеровцев под </a:t>
            </a:r>
          </a:p>
          <a:p>
            <a:pPr marL="0" indent="0">
              <a:buNone/>
            </a:pPr>
            <a:r>
              <a:rPr lang="ru-RU" sz="2800" dirty="0" smtClean="0"/>
              <a:t>Москвой</a:t>
            </a:r>
            <a:r>
              <a:rPr lang="ru-RU" sz="2800" dirty="0"/>
              <a:t> </a:t>
            </a:r>
            <a:r>
              <a:rPr lang="ru-RU" sz="2800" dirty="0" smtClean="0"/>
              <a:t>учащиеся обратили </a:t>
            </a:r>
          </a:p>
          <a:p>
            <a:pPr marL="0" indent="0">
              <a:buNone/>
            </a:pPr>
            <a:r>
              <a:rPr lang="ru-RU" sz="2800" dirty="0" smtClean="0"/>
              <a:t>внимание на то, что соседняя</a:t>
            </a:r>
          </a:p>
          <a:p>
            <a:pPr marL="0" indent="0">
              <a:buNone/>
            </a:pPr>
            <a:r>
              <a:rPr lang="ru-RU" sz="2800" dirty="0" smtClean="0"/>
              <a:t> со школой улица носит </a:t>
            </a:r>
          </a:p>
          <a:p>
            <a:pPr marL="0" indent="0">
              <a:buNone/>
            </a:pPr>
            <a:r>
              <a:rPr lang="ru-RU" sz="2800" dirty="0"/>
              <a:t>и</a:t>
            </a:r>
            <a:r>
              <a:rPr lang="ru-RU" sz="2800" dirty="0" smtClean="0"/>
              <a:t>мя генерала П. А. Белова.</a:t>
            </a:r>
            <a:endParaRPr lang="ru-RU" sz="2800" dirty="0"/>
          </a:p>
        </p:txBody>
      </p:sp>
      <p:pic>
        <p:nvPicPr>
          <p:cNvPr id="1026" name="Picture 2" descr="\\10.135.76.141\учителя\МУЗЕЙ\Музей\фото музеев\Наследие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1550571"/>
            <a:ext cx="6519862" cy="53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40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339" y="2257425"/>
            <a:ext cx="5543550" cy="441483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ГЕРОЙ СОВЕТСКОГО СОЮЗА. </a:t>
            </a:r>
          </a:p>
          <a:p>
            <a:endParaRPr lang="ru-RU" dirty="0" smtClean="0"/>
          </a:p>
          <a:p>
            <a:r>
              <a:rPr lang="ru-RU" dirty="0" smtClean="0"/>
              <a:t>Командующий </a:t>
            </a:r>
            <a:r>
              <a:rPr lang="ru-RU" dirty="0"/>
              <a:t>61-й армией 1 кавалерийского полка Центрального фронта, генерал – подполковник. </a:t>
            </a:r>
          </a:p>
          <a:p>
            <a:endParaRPr lang="ru-RU" dirty="0" smtClean="0"/>
          </a:p>
          <a:p>
            <a:r>
              <a:rPr lang="ru-RU" dirty="0" smtClean="0"/>
              <a:t>Награжден </a:t>
            </a:r>
            <a:r>
              <a:rPr lang="ru-RU" dirty="0"/>
              <a:t>пятью орденами Ленина, тремя орденами Красного Знамени, тремя орденами Суворова 1-й степени, орденом Кутузова 1-й степени и мн. др. государственными наградами.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46732" y="809672"/>
            <a:ext cx="8172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Павел Алексеевич Белов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 descr="C:\Users\Public\Pictures\BelovPavAl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53" y="2072178"/>
            <a:ext cx="389096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68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Музей Боевой славы «Наследие» </a:t>
            </a:r>
            <a:br>
              <a:rPr lang="ru-RU" dirty="0" smtClean="0"/>
            </a:br>
            <a:r>
              <a:rPr lang="ru-RU" dirty="0" smtClean="0"/>
              <a:t>имени генерала П. А. Белова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336873"/>
            <a:ext cx="7392117" cy="3599316"/>
          </a:xfrm>
        </p:spPr>
        <p:txBody>
          <a:bodyPr>
            <a:noAutofit/>
          </a:bodyPr>
          <a:lstStyle/>
          <a:p>
            <a:r>
              <a:rPr lang="ru-RU" sz="3600" dirty="0" smtClean="0"/>
              <a:t>Музей открылся в 1993 году и рассказывает о Боевом пути </a:t>
            </a:r>
            <a:r>
              <a:rPr lang="en-US" sz="3600" dirty="0" smtClean="0"/>
              <a:t>I </a:t>
            </a:r>
            <a:r>
              <a:rPr lang="ru-RU" sz="3600" dirty="0" smtClean="0"/>
              <a:t>гвардейского кавалерийского корпуса. Присвоено имя генерала П. А. Белова.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558804"/>
              </p:ext>
            </p:extLst>
          </p:nvPr>
        </p:nvGraphicFramePr>
        <p:xfrm>
          <a:off x="8172450" y="585789"/>
          <a:ext cx="4019550" cy="6109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3" imgW="5667122" imgH="8019837" progId="AcroExch.Document.7">
                  <p:embed/>
                </p:oleObj>
              </mc:Choice>
              <mc:Fallback>
                <p:oleObj name="Acrobat Document" r:id="rId3" imgW="5667122" imgH="801983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72450" y="585789"/>
                        <a:ext cx="4019550" cy="6109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960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Музей Боевой славы «Наследие» </a:t>
            </a:r>
            <a:br>
              <a:rPr lang="ru-RU" dirty="0"/>
            </a:br>
            <a:r>
              <a:rPr lang="ru-RU" dirty="0"/>
              <a:t>имени генерала П. А. Белова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2" y="2336873"/>
            <a:ext cx="7077792" cy="3599316"/>
          </a:xfrm>
        </p:spPr>
        <p:txBody>
          <a:bodyPr>
            <a:normAutofit/>
          </a:bodyPr>
          <a:lstStyle/>
          <a:p>
            <a:r>
              <a:rPr lang="ru-RU" sz="4000" dirty="0"/>
              <a:t>Главная цель музея </a:t>
            </a:r>
            <a:r>
              <a:rPr lang="ru-RU" sz="4000" dirty="0" smtClean="0"/>
              <a:t>Боевой </a:t>
            </a:r>
            <a:r>
              <a:rPr lang="ru-RU" sz="4000" dirty="0"/>
              <a:t>славы – сохранить связь поколений, не разорвать </a:t>
            </a:r>
            <a:br>
              <a:rPr lang="ru-RU" sz="4000" dirty="0"/>
            </a:br>
            <a:r>
              <a:rPr lang="ru-RU" sz="4000" dirty="0"/>
              <a:t>ту нить, которая связывает прошлое с настоящим.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33" y="1916289"/>
            <a:ext cx="3706283" cy="494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964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Музей Боевой славы «Наследие» </a:t>
            </a:r>
            <a:br>
              <a:rPr lang="ru-RU" dirty="0"/>
            </a:br>
            <a:r>
              <a:rPr lang="ru-RU" dirty="0"/>
              <a:t>имени генерала П. А. Белова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336873"/>
            <a:ext cx="5334717" cy="3599316"/>
          </a:xfrm>
        </p:spPr>
        <p:txBody>
          <a:bodyPr/>
          <a:lstStyle/>
          <a:p>
            <a:r>
              <a:rPr lang="ru-RU" sz="3600" dirty="0"/>
              <a:t>В фондах музея – портупея и планшет генерала, седло его боевого коня и другие раритеты.</a:t>
            </a:r>
          </a:p>
          <a:p>
            <a:endParaRPr lang="ru-RU" dirty="0"/>
          </a:p>
        </p:txBody>
      </p:sp>
      <p:pic>
        <p:nvPicPr>
          <p:cNvPr id="3074" name="Picture 2" descr="\\10.135.76.141\учителя\МУЗЕЙ\Музей\фото музеев\Наследие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7" y="1985963"/>
            <a:ext cx="5381625" cy="46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18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94698"/>
            <a:ext cx="10547684" cy="9233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150" y="2014538"/>
            <a:ext cx="69998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Музей Боевой славы хранит память о героизме, подвиге, мужестве Советского народа в Великой Отечественной войне. </a:t>
            </a:r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r>
              <a:rPr lang="ru-RU" sz="2400" dirty="0" smtClean="0"/>
              <a:t>Собранные </a:t>
            </a:r>
            <a:r>
              <a:rPr lang="ru-RU" sz="2400" dirty="0"/>
              <a:t>в нем материалы посвящены </a:t>
            </a:r>
            <a:r>
              <a:rPr lang="ru-RU" sz="2400" dirty="0" smtClean="0"/>
              <a:t>воинам</a:t>
            </a:r>
          </a:p>
          <a:p>
            <a:r>
              <a:rPr lang="ru-RU" sz="2400" dirty="0" smtClean="0"/>
              <a:t> </a:t>
            </a:r>
            <a:r>
              <a:rPr lang="en-US" sz="2400" dirty="0"/>
              <a:t>I </a:t>
            </a:r>
            <a:r>
              <a:rPr lang="ru-RU" sz="2400" dirty="0"/>
              <a:t>кавалерийского полка  61-й армии. </a:t>
            </a:r>
            <a:endParaRPr lang="ru-RU" sz="2400" dirty="0" smtClean="0"/>
          </a:p>
          <a:p>
            <a:r>
              <a:rPr lang="ru-RU" sz="2400" dirty="0"/>
              <a:t> 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В фондах музея – карты боевого пути кавалерийского корпуса, письма и фотографии.</a:t>
            </a:r>
            <a:endParaRPr lang="ru-RU" sz="2400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Экспозиции музея</a:t>
            </a:r>
            <a:endParaRPr lang="ru-RU" sz="4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803" y="2317584"/>
            <a:ext cx="5304589" cy="3978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622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94698"/>
            <a:ext cx="10547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57513" y="800100"/>
            <a:ext cx="4260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Экспозиции музея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0321" y="2314575"/>
            <a:ext cx="5163267" cy="3621613"/>
          </a:xfrm>
        </p:spPr>
        <p:txBody>
          <a:bodyPr>
            <a:noAutofit/>
          </a:bodyPr>
          <a:lstStyle/>
          <a:p>
            <a:endParaRPr lang="ru-RU" sz="2800" dirty="0" smtClean="0"/>
          </a:p>
          <a:p>
            <a:r>
              <a:rPr lang="ru-RU" sz="2800" dirty="0" smtClean="0"/>
              <a:t>В музее собраны биографические данные бойцов и командиров кавалерийского корпуса. Боевой путь корпуса от первых сражений под Москвой и до Берлина.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96" y="2117560"/>
            <a:ext cx="6315268" cy="48404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77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Экспозиции музея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6779" y="2366211"/>
            <a:ext cx="5959642" cy="4090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 </a:t>
            </a:r>
            <a:r>
              <a:rPr lang="ru-RU" sz="3200" dirty="0"/>
              <a:t>Реликвии музея: каски, фуражки, оружие, письма с фронта, фотодокументы, награды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81" y="2053389"/>
            <a:ext cx="2772817" cy="3250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56" y="3729789"/>
            <a:ext cx="2837102" cy="303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704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123</TotalTime>
  <Words>326</Words>
  <Application>Microsoft Office PowerPoint</Application>
  <PresentationFormat>Произвольный</PresentationFormat>
  <Paragraphs>45</Paragraphs>
  <Slides>12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Берлин</vt:lpstr>
      <vt:lpstr>Acrobat Document</vt:lpstr>
      <vt:lpstr>Музей боевой славы «Наследие» </vt:lpstr>
      <vt:lpstr>Как всё начиналось…</vt:lpstr>
      <vt:lpstr>Презентация PowerPoint</vt:lpstr>
      <vt:lpstr>Музей Боевой славы «Наследие»  имени генерала П. А. Белова</vt:lpstr>
      <vt:lpstr>Музей Боевой славы «Наследие»  имени генерала П. А. Белова</vt:lpstr>
      <vt:lpstr>Музей Боевой славы «Наследие»  имени генерала П. А. Белова</vt:lpstr>
      <vt:lpstr>Экспозиции музея</vt:lpstr>
      <vt:lpstr>Презентация PowerPoint</vt:lpstr>
      <vt:lpstr>Экспозиции музея</vt:lpstr>
      <vt:lpstr>Герои Советского Союза </vt:lpstr>
      <vt:lpstr>Направления работы музея </vt:lpstr>
      <vt:lpstr>Музей Боевой славы «Наследие»  имени генерала П. А. Белова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боевой славы «Наследие»</dc:title>
  <dc:creator>Алена Зуйкова</dc:creator>
  <cp:lastModifiedBy>Гордеева</cp:lastModifiedBy>
  <cp:revision>15</cp:revision>
  <dcterms:created xsi:type="dcterms:W3CDTF">2015-11-24T14:19:53Z</dcterms:created>
  <dcterms:modified xsi:type="dcterms:W3CDTF">2015-11-30T12:37:16Z</dcterms:modified>
</cp:coreProperties>
</file>